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4d69f2a-6955-96b2-c59e-40dbb0df8d26}">
          <p14:sldIdLst>
            <p14:sldId id="256"/>
            <p14:sldId id="257"/>
            <p14:sldId id="258"/>
          </p14:sldIdLst>
        </p14:section>
        <p14:section name="Theory" id="{d8127a70-6e3d-14ef-951c-d84f9f705550}">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 name="Practice" id="{a6b221b7-ef11-2a94-4134-36548598bb45}">
          <p14:sldIdLst>
            <p14:sldId id="292"/>
            <p14:sldId id="293"/>
            <p14:sldId id="294"/>
          </p14:sldIdLst>
        </p14:section>
        <p14:section name="Answers" id="{2c3b92bd-de7d-9377-48e0-b2fb6272e8d3}">
          <p14:sldIdLst>
            <p14:sldId id="295"/>
            <p14:sldId id="296"/>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P4.3 The binomial series. Notes for this topic: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binomial series for (1 + 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binomial series for (1 + 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binomial series for (1 + 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binomial series for (1 + x)ⁿ?: Worked example 1.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binomial series for (1 + 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the expansion valid?.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the expansion valid?.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the expansion valid?: Worked example 2.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the expansion valid?.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Worked example 3.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Worked example 4.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constants and coefficients?.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constants and coefficients?: Worked example 5.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constants and coefficients?.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series to approximate?.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series to approximate?: Worked example 6.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series to approximate?.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expand?.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expand?: Worked example 7.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expand?.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expand?: Worked example 8.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expand?: Worked example 8.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expand?.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P4.3.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P4.3.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https://examinerprep.com/notes/edexcel-ial-maths/the-binomial-series/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https://examinerprep.com/ial-maths-p4-3-the-binomial-series-questions#IALM-P4-3-B-01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https://examinerprep.com/ial-maths-p4-3-the-binomial-series-questions#IALM-P4-3-B-02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https://examinerprep.com/ial-maths-p4-3-the-binomial-series-questions#IALM-P4-3-B-01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https://examinerprep.com/ial-maths-p4-3-the-binomial-series-questions#IALM-P4-3-B-02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examinerprep.com/notes/edexcel-ial-maths/the-binomial-series/" TargetMode="External"/><Relationship Id="rId2" Type="http://schemas.openxmlformats.org/officeDocument/2006/relationships/hyperlink" Target="https://examinerprep.com/ial-maths-p4-3-the-binomial-seri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P4.3 The binomial series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binomial series for (1 + x)ⁿ when n is any rational number, and why it is infinite unless n is a positive integer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range of validity |x| &lt; 1, and |bx/a| &lt; 1 for (a + bx)ⁿ</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Expanding (a + bx)ⁿ by taking out aⁿ</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Expanding products such as (3 - x)(1 + 2x)^(-1/2)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unknown constants from given coefficients, and finding a particular coefficient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a truncated series to approximate a root or a value, and judging its accuracy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Expanding a rational function by first splitting it into partial fractions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1204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For any rational n, (1 + x)ⁿ = 1 + nx + (n(n-1))/2!x² + (n(n-1)(n-2))/3!x³ + ⋯; if n is a positive integer the series stops, otherwise it is infinite and only valid for |x| &lt; 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Replace x by the whole term: in (1 - 3x)⁻², use (-3x), so (-3x)² = 9x²; validity becomes |3x| &lt; 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 bx)ⁿ = aⁿ(1 + b/ax)ⁿ, valid for |x| &lt; |a/b|. Do not forget the aⁿ outside.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For approximations choose x small and inside the range of validity; each term is then much smaller than the one before.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 rational function: split into partial fractions, expand each one, add like terms; the whole expansion is valid where every part is valid (the narrowest range).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binomial series for (1 + x)ⁿ?</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P2 the binomial expansion of (1 + x)ⁿ stopped after n + 1 terms. When n is negative or a fraction, the same coefficient pattern never stops: you get an infinite series that equals the function only for small enough x. Three skills follow from that one formula: writing out the first few terms correctly, stating where they are valid, and putting them to use.</a:t>
            </a:r>
            <a:endParaRPr lang="en-US" sz="1500" dirty="0"/>
          </a:p>
        </p:txBody>
      </p:sp>
      <p:sp>
        <p:nvSpPr>
          <p:cNvPr id="5" name="Shape 3"/>
          <p:cNvSpPr/>
          <p:nvPr/>
        </p:nvSpPr>
        <p:spPr>
          <a:xfrm>
            <a:off x="457200" y="2412187"/>
            <a:ext cx="8229600" cy="1754734"/>
          </a:xfrm>
          <a:prstGeom prst="roundRect">
            <a:avLst>
              <a:gd name="adj" fmla="val 3127"/>
            </a:avLst>
          </a:prstGeom>
          <a:solidFill>
            <a:srgbClr val="EEF2FF"/>
          </a:solidFill>
          <a:ln w="9525">
            <a:solidFill>
              <a:srgbClr val="DDE2EA"/>
            </a:solidFill>
            <a:prstDash val="solid"/>
          </a:ln>
        </p:spPr>
      </p:sp>
      <p:sp>
        <p:nvSpPr>
          <p:cNvPr id="6" name="Text 4"/>
          <p:cNvSpPr txBox="1"/>
          <p:nvPr/>
        </p:nvSpPr>
        <p:spPr>
          <a:xfrm>
            <a:off x="603504" y="2503627"/>
            <a:ext cx="7936992" cy="160843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binomial series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(1 + x)ⁿ = 1 + nx + (n(n-1))/(1 ×2)x² + ⋯+ (n(n-1)⋯(n-r+1))/(1 ×2 ×⋯×r)xʳ + ⋯</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 is any rational number (negative, fractional or a positive integer); x is the variable, or any expression in its place. The term in xʳ has r factors on top, starting at n and going down by 1 each time, and r! underneath. In the formulae list, given with the condition |x| &lt; 1.</a:t>
            </a:r>
            <a:endParaRPr lang="en-US" sz="1400" dirty="0"/>
          </a:p>
        </p:txBody>
      </p:sp>
      <p:sp>
        <p:nvSpPr>
          <p:cNvPr id="7" name="Text 5"/>
          <p:cNvSpPr txBox="1"/>
          <p:nvPr/>
        </p:nvSpPr>
        <p:spPr>
          <a:xfrm>
            <a:off x="457200" y="4286707"/>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is valid for |x| &lt; 1 when n is not a positive integer.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binomial series for (1 + x)ⁿ?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Coefficients of x^r in (1 + x)³ (blue) and (1 + x)^½ (red). For n = 3 a factor of zero appears at r = 4 and every later coefficient vanishes. For n = ½ the coefficients 1, ½, −1/8, 1/16, −5/128, 7/256, … alternate in sign and shrink, but never become zero.">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Coefficients of x^r in (1 + x)³ (blue) and (1 + x)^½ (red). For n = 3 a factor of zero appears at r = 4 and every later coefficient vanishes. For n = ½ the coefficients 1, ½, −1/8, 1/16, −5/128, 7/256, … alternate in sign and shrink, but never become zero.</a:t>
            </a:r>
            <a:endParaRPr lang="en-US" sz="1100" dirty="0"/>
          </a:p>
        </p:txBody>
      </p:sp>
      <p:sp>
        <p:nvSpPr>
          <p:cNvPr id="6" name="Text 3"/>
          <p:cNvSpPr txBox="1"/>
          <p:nvPr/>
        </p:nvSpPr>
        <p:spPr>
          <a:xfrm>
            <a:off x="457200" y="1371600"/>
            <a:ext cx="3897173" cy="299648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n is a positive integer, the factor (n - n) = 0 appears and every later term is zero, so you get the finite P2 expansion, valid for all x.</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Why the series is infinite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n = 3 the coefficients are 1, 3, (3×2)/2 = 3, (3×2×1)/6 = 1 and then (3×2×1×0)/24 = 0: the expansion stops, giving (1 + x)³ = 1 + 3x + 3x² + x³. For n = ½ the factors on top are ½, -½, -(3/2), -(5/2), … and none of them is ever 0, so the terms never stop. The ⁿCᵣ key on a calculator only works for positive whole n; for rational n, build each coefficient by hand from the pattern.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binomial series for (1 + x)ⁿ?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reliable layout is to write each term as "coefficient pattern × (whole term)":</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20901"/>
          <a:ext cx="8229600" cy="914400"/>
        </p:xfrm>
        <a:graphic>
          <a:graphicData uri="http://schemas.openxmlformats.org/drawingml/2006/table">
            <a:tbl>
              <a:tblPr/>
              <a:tblGrid>
                <a:gridCol w="1560881"/>
                <a:gridCol w="2993746"/>
                <a:gridCol w="367497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Coefficient pattern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Bracket the whole 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(n(n-1))/2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(n(n-1)(n-2))/6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264408"/>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t is whatever replaces x inside (1 + t)ⁿ, such as 4x, -3x or -x/4, always with its sign and in a bracket.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binomial series for (1 + x)ⁿ?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binomial expansion of √(1 + 4x), in ascending powers of x, up to and including the term in x³. Simplify each coefficient.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Write it as a power: √(1 + 4x) = (1 + 4x)^(1/2), so n = ½ and t = 4x.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keeping 4x in brackets: 1 + (½)(4x) + ((½)(-½))/2(4x)² + ((½)(-½)(-(3/2)))/6(4x)³.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Simplify each term: (½)(4x) = 2x; (-⅛)(16x²) = -2x²; (1/16)(64x³) = 4x³. </a:t>
            </a:r>
            <a:r>
              <a:rPr lang="en-US" sz="1500" b="1" dirty="0">
                <a:solidFill>
                  <a:srgbClr val="1A1F2B"/>
                </a:solidFill>
                <a:latin typeface="Calibri" pitchFamily="34" charset="0"/>
                <a:ea typeface="Calibri" pitchFamily="34" charset="-122"/>
                <a:cs typeface="Calibri" pitchFamily="34" charset="-120"/>
              </a:rPr>
              <a:t>√(1 + 4x) = 1 + 2x - 2x² + 4x³ + ⋯</a:t>
            </a:r>
            <a:r>
              <a:rPr lang="en-US" sz="1500" dirty="0">
                <a:solidFill>
                  <a:srgbClr val="1A1F2B"/>
                </a:solidFill>
                <a:latin typeface="Calibri" pitchFamily="34" charset="0"/>
                <a:ea typeface="Calibri" pitchFamily="34" charset="-122"/>
                <a:cs typeface="Calibri" pitchFamily="34" charset="-120"/>
              </a:rPr>
              <a:t>, valid for |4x| &lt; 1, i.e. |x| &lt; ¼.</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binomial series for (1 + x)ⁿ?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he curve y = √(1 + 4x) with its quadratic and cubic approximations. All three agree closely near x = 0, where the higher powers are tiny; towards the edges of the valid strip |x| &lt; ¼ they separate, and for x &lt; −¼ the square root does not exist even though the polynomials do.">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curve y = √(1 + 4x) with its quadratic and cubic approximations. All three agree closely near x = 0, where the higher powers are tiny; towards the edges of the valid strip |x| &lt; ¼ they separate, and for x &lt; −¼ the square root does not exist even though the polynomials do.</a:t>
            </a:r>
            <a:endParaRPr lang="en-US" sz="1100" dirty="0"/>
          </a:p>
        </p:txBody>
      </p:sp>
      <p:sp>
        <p:nvSpPr>
          <p:cNvPr id="6" name="Shape 3"/>
          <p:cNvSpPr/>
          <p:nvPr/>
        </p:nvSpPr>
        <p:spPr>
          <a:xfrm>
            <a:off x="457200" y="1371600"/>
            <a:ext cx="3897173"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3604565"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4x² instead of (4x)² = 16x². The power applies to the whole term, coefficient and sign included: (-3x)³ = -27x³.</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the expansion valid?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range of validity</a:t>
            </a:r>
            <a:r>
              <a:rPr lang="en-US" sz="1400" dirty="0">
                <a:solidFill>
                  <a:srgbClr val="1A1F2B"/>
                </a:solidFill>
                <a:latin typeface="Calibri" pitchFamily="34" charset="0"/>
                <a:ea typeface="Calibri" pitchFamily="34" charset="-122"/>
                <a:cs typeface="Calibri" pitchFamily="34" charset="-120"/>
              </a:rPr>
              <a:t> is the set of values of x for which the infinite series adds up to the function. For (1 + t)ⁿ, it is all x with |t| &lt; 1. For (1 + kx)ⁿ: |kx| &lt; 1 ⇔|x| &lt; 1/|k|, which can also be written -1/|k| &lt; x &lt; 1/|k|.</a:t>
            </a:r>
            <a:endParaRPr lang="en-US" sz="1400" dirty="0"/>
          </a:p>
        </p:txBody>
      </p:sp>
      <p:sp>
        <p:nvSpPr>
          <p:cNvPr id="6" name="Text 4"/>
          <p:cNvSpPr txBox="1"/>
          <p:nvPr/>
        </p:nvSpPr>
        <p:spPr>
          <a:xfrm>
            <a:off x="457200" y="2104034"/>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simplest case shows why. 1/(1-x) = (1 - x)⁻¹ = 1 + x + x² + x³ + ⋯ is a geometric series with ratio x, which converges only when |x| &lt; 1. Inside the range, adding more terms gets closer to the true value: at x = ½, 1 + ½ + ¼ + ⅛ = (15/8), approaching 2. Outside it, the terms grow and the sums run away. When n is a positive integer there is no restriction: the expansion is finite and true for all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the expansion valid?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y = 1/(1 − x) and partial sums of its series 1 + x + x² + …. In the shaded strip −1 &lt; x &lt; 1 each extra term brings the polynomial closer to the curve; outside it, more terms make the error worse. At x = −1.5 the curve is at 0.4 but the sum up to x⁸ is above 6 (about 15.8).">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y = 1/(1 − x) and partial sums of its series 1 + x + x² + …. In the shaded strip −1 &lt; x &lt; 1 each extra term brings the polynomial closer to the curve; outside it, more terms make the error worse. At x = −1.5 the curve is at 0.4 but the sum up to x⁸ is above 6 (about 15.8).</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the expansion valid?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Expand, state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Expand 1/((1 - 3x)²) in ascending powers of x, up to and including the term in x³. (b) State the range of values of x for which the expansion is valid.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as (1 - 3x)⁻²: n = -2, t = -3x. Substitute: 1 + (-2)(-3x) + ((-2)(-3))/2(-3x)² + ((-2)(-3)(-4))/6(-3x)³ = 1 + 6x + 3(9x²) + (-4)(-27x³). </a:t>
            </a:r>
            <a:r>
              <a:rPr lang="en-US" sz="1500" b="1" dirty="0">
                <a:solidFill>
                  <a:srgbClr val="1A1F2B"/>
                </a:solidFill>
                <a:latin typeface="Calibri" pitchFamily="34" charset="0"/>
                <a:ea typeface="Calibri" pitchFamily="34" charset="-122"/>
                <a:cs typeface="Calibri" pitchFamily="34" charset="-120"/>
              </a:rPr>
              <a:t>1 + 6x + 27x² + 108x³ +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|-3x| &lt; 1 ⇒ </a:t>
            </a:r>
            <a:r>
              <a:rPr lang="en-US" sz="1500" b="1" dirty="0">
                <a:solidFill>
                  <a:srgbClr val="1A1F2B"/>
                </a:solidFill>
                <a:latin typeface="Calibri" pitchFamily="34" charset="0"/>
                <a:ea typeface="Calibri" pitchFamily="34" charset="-122"/>
                <a:cs typeface="Calibri" pitchFamily="34" charset="-120"/>
              </a:rPr>
              <a:t>|x| &lt; ⅓, i.e. -⅓ &lt; x &lt; ⅓</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Two negatives make every term positive here: (-2)(-3x) = +6x and (-4)(-27x³) = +108x³. Count the minus signs in each term before you simplify.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the expansion valid?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Worked example 2: (1 − 3x)⁻² and its cubic approximation agree near x = 0. The curve has an asymptote at x = ⅓, the edge of the valid range; on the left the cubic plunges negative while the curve stays positiv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(1 − 3x)⁻² and its cubic approximation agree near x = 0. The curve has an asymptote at x = ⅓, the edge of the valid range; on the left the cubic plunges negative while the curve stays positive.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expand (a + bx)ⁿ?</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series in the formulae list needs a 1 in front. If the bracket starts with any other number, factor it out first.</a:t>
            </a:r>
            <a:endParaRPr lang="en-US" sz="1500" dirty="0"/>
          </a:p>
        </p:txBody>
      </p:sp>
      <p:sp>
        <p:nvSpPr>
          <p:cNvPr id="5" name="Shape 3"/>
          <p:cNvSpPr/>
          <p:nvPr/>
        </p:nvSpPr>
        <p:spPr>
          <a:xfrm>
            <a:off x="457200" y="1951330"/>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04277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Taking out the constant first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 bx)ⁿ = aⁿ(1 + bx/a)ⁿ</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is the constant term (it must become 1 inside the bracket); aⁿ is the factor taken outside, e.g. 4^(-1/2) = ½, 8^(1/3) = 2, 3⁻² = (1/9); and t = bx/a. Valid for |bx/a| &lt; 1, i.e. |x| &lt; |a/b|. Not in the formulae list in this form (it gives only (1 + x)ⁿ): derive it.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expand (a + bx)ⁿ?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Find, state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first four terms, in ascending powers of x, of the binomial expansion of 1/(√(4 - x)), giving each coefficient as a simplified fraction, and state the range of validity.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Write as a power and take out 4^(-1/2): (4 - x)^(-1/2) = 4^(-1/2)(1 - x/4)^(-1/2) = ½(1 - x/4)^(-1/2).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Expand the bracket with n = -½, t = -x/4: 1 + (-½)(-x/4) + ((-½)(-(3/2)))/2(-x/4)² + ((-½)(-(3/2))(-(5/2)))/6(-x/4)³ = 1 + x/8 + 3x²/128 + 5x³/1024.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Multiply by ½: </a:t>
            </a:r>
            <a:r>
              <a:rPr lang="en-US" sz="1500" b="1" dirty="0">
                <a:solidFill>
                  <a:srgbClr val="1A1F2B"/>
                </a:solidFill>
                <a:latin typeface="Calibri" pitchFamily="34" charset="0"/>
                <a:ea typeface="Calibri" pitchFamily="34" charset="-122"/>
                <a:cs typeface="Calibri" pitchFamily="34" charset="-120"/>
              </a:rPr>
              <a:t>1/(√(4 - x)) = ½ + x/16 + 3x²/256 + 5x³/2048 + ⋯</a:t>
            </a:r>
            <a:r>
              <a:rPr lang="en-US" sz="1500" dirty="0">
                <a:solidFill>
                  <a:srgbClr val="1A1F2B"/>
                </a:solidFill>
                <a:latin typeface="Calibri" pitchFamily="34" charset="0"/>
                <a:ea typeface="Calibri" pitchFamily="34" charset="-122"/>
                <a:cs typeface="Calibri" pitchFamily="34" charset="-120"/>
              </a:rPr>
              <a:t> Validity: |-x/4| &lt; 1 ⇒ </a:t>
            </a:r>
            <a:r>
              <a:rPr lang="en-US" sz="1500" b="1" dirty="0">
                <a:solidFill>
                  <a:srgbClr val="1A1F2B"/>
                </a:solidFill>
                <a:latin typeface="Calibri" pitchFamily="34" charset="0"/>
                <a:ea typeface="Calibri" pitchFamily="34" charset="-122"/>
                <a:cs typeface="Calibri" pitchFamily="34" charset="-120"/>
              </a:rPr>
              <a:t>|x| &lt; 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expand (a + bx)ⁿ?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y = (4 − x)^(−½) and the quadratic from worked example 3. The curve crosses the y-axis at 4^(−½) = ½, which is why that factor sits outside the bracket. The series is valid for −4 &lt; x &lt; 4, ending at the asymptote x = 4.">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(4 − x)^(−½) and the quadratic from worked example 3. The curve crosses the y-axis at 4^(−½) = ½, which is why that factor sits outside the bracket. The series is valid for −4 &lt; x &lt; 4, ending at the asymptote x = 4.</a:t>
            </a:r>
            <a:endParaRPr lang="en-US" sz="1100" dirty="0"/>
          </a:p>
        </p:txBody>
      </p:sp>
      <p:sp>
        <p:nvSpPr>
          <p:cNvPr id="6" name="Text 3"/>
          <p:cNvSpPr txBox="1"/>
          <p:nvPr/>
        </p:nvSpPr>
        <p:spPr>
          <a:xfrm>
            <a:off x="457200" y="1371600"/>
            <a:ext cx="3621938" cy="252831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Products of a polynomial and a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Expand the binomial part first, up to the power you need. Multiply by each term of the polynomial and collect only the terms up to the required power: terms beyond it are not needed and are not accurate anyway. The range of validity is that of the binomial part; multiplying by a polynomial does not change it.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expand (a + bx)ⁿ?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Medium · Show that</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Show that, for small x, (3 - x)/(√(1 + 2x)) ≈3 - 4x + (11/2)x², and state the values of x for which the expansion is valid.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Expand (1 + 2x)^(-1/2) to the x² term: 1 + (-½)(2x) + ((-½)(-(3/2)))/2(2x)² = 1 - x + (3/8)(4x²) = 1 - x + (3/2) x².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Multiply by (3 - x), keeping terms up to x²: 3(1 - x + (3/2) x²) - x(1 - x) = 3 - 3x + (9/2) x² - x + x². </a:t>
            </a:r>
            <a:r>
              <a:rPr lang="en-US" sz="1500" b="1" dirty="0">
                <a:solidFill>
                  <a:srgbClr val="1A1F2B"/>
                </a:solidFill>
                <a:latin typeface="Calibri" pitchFamily="34" charset="0"/>
                <a:ea typeface="Calibri" pitchFamily="34" charset="-122"/>
                <a:cs typeface="Calibri" pitchFamily="34" charset="-120"/>
              </a:rPr>
              <a:t>3 - 4x + (11/2)x²</a:t>
            </a:r>
            <a:r>
              <a:rPr lang="en-US" sz="1500" dirty="0">
                <a:solidFill>
                  <a:srgbClr val="1A1F2B"/>
                </a:solidFill>
                <a:latin typeface="Calibri" pitchFamily="34" charset="0"/>
                <a:ea typeface="Calibri" pitchFamily="34" charset="-122"/>
                <a:cs typeface="Calibri" pitchFamily="34" charset="-120"/>
              </a:rPr>
              <a:t> as required. Validity: |2x| &lt; 1 ⇒ </a:t>
            </a:r>
            <a:r>
              <a:rPr lang="en-US" sz="1500" b="1" dirty="0">
                <a:solidFill>
                  <a:srgbClr val="1A1F2B"/>
                </a:solidFill>
                <a:latin typeface="Calibri" pitchFamily="34" charset="0"/>
                <a:ea typeface="Calibri" pitchFamily="34" charset="-122"/>
                <a:cs typeface="Calibri" pitchFamily="34" charset="-120"/>
              </a:rPr>
              <a:t>|x| &lt; 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expand (a + bx)ⁿ?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Worked example 4: near x = 0 the quadratic 3 − 4x + 11x²/2 follows (3 − x)/√(1 + 2x) closely. The function has an asymptote at x = −½, the edge of the valid range |x| &lt; ½; multiplying by (3 − x) has not changed that range.">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near x = 0 the quadratic 3 − 4x + 11x²/2 follows (3 − x)/√(1 + 2x) closely. The function has an asymptote at x = −½, the edge of the valid range |x| &lt; ½; multiplying by (3 − x) has not changed that range.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constants and coefficients?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Write the general expansion with the unknowns left in: (1 + kx)ⁿ = 1 + nkx + (n(n-1))/2k²x² + ⋯. Equate coefficients with the given ones: each matching power of x gives one equation. Two unknowns need two equations. When one equation contains nk and another n(n-1)k², square the first and divide to eliminate k. To find a single coefficient, you only need that one term: the coefficient of xʳ in (1 + t)ⁿ uses r factors on top and r! underneath.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constants and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Hard · Find, state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binomial expansion of (1 + kx)ⁿ, where k and n are constants and n is not a positive integer, begins 1 - 2x + 6x² + ⋯. (a) Find the values of n and k. (b) Find the coefficient of x³. (c) State the range of validity.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Equate coefficients. x: nk = -2. x²: (n(n-1))/2k² = 6, so n(n-1)k² = 12. Eliminate k using n²k² = (-2)² = 4: (n(n-1)k²)/n²k² = (12/4) ⇒(n-1)/n = 3 ⇒n - 1 = 3n. Then k = (-2)/n = (-2)/(-1/2). </a:t>
            </a:r>
            <a:r>
              <a:rPr lang="en-US" sz="1500" b="1" dirty="0">
                <a:solidFill>
                  <a:srgbClr val="1A1F2B"/>
                </a:solidFill>
                <a:latin typeface="Calibri" pitchFamily="34" charset="0"/>
                <a:ea typeface="Calibri" pitchFamily="34" charset="-122"/>
                <a:cs typeface="Calibri" pitchFamily="34" charset="-120"/>
              </a:rPr>
              <a:t>n = -½, k =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x³ term of (1 + 4x)^(-1/2): ((-½)(-(3/2))(-(5/2)))/6(4x)³ = (-(5/16))(64x³). </a:t>
            </a:r>
            <a:r>
              <a:rPr lang="en-US" sz="1500" b="1" dirty="0">
                <a:solidFill>
                  <a:srgbClr val="1A1F2B"/>
                </a:solidFill>
                <a:latin typeface="Calibri" pitchFamily="34" charset="0"/>
                <a:ea typeface="Calibri" pitchFamily="34" charset="-122"/>
                <a:cs typeface="Calibri" pitchFamily="34" charset="-120"/>
              </a:rPr>
              <a:t>−20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|4x| &lt; 1 ⇒ </a:t>
            </a:r>
            <a:r>
              <a:rPr lang="en-US" sz="1500" b="1" dirty="0">
                <a:solidFill>
                  <a:srgbClr val="1A1F2B"/>
                </a:solidFill>
                <a:latin typeface="Calibri" pitchFamily="34" charset="0"/>
                <a:ea typeface="Calibri" pitchFamily="34" charset="-122"/>
                <a:cs typeface="Calibri" pitchFamily="34" charset="-120"/>
              </a:rPr>
              <a:t>|x| &lt; ¼</a:t>
            </a:r>
            <a:r>
              <a:rPr lang="en-US" sz="1500" dirty="0">
                <a:solidFill>
                  <a:srgbClr val="1A1F2B"/>
                </a:solidFill>
                <a:latin typeface="Calibri" pitchFamily="34" charset="0"/>
                <a:ea typeface="Calibri" pitchFamily="34" charset="-122"/>
                <a:cs typeface="Calibri" pitchFamily="34" charset="-120"/>
              </a:rPr>
              <a:t> Check: (1 + 4x)^(-1/2) = 1 - 2x + 6x² - 20x³ + ⋯ reproduces both given coefficients.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constants and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check both equations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divide one coefficient equation by another, check that the values you find satisfy both original equations. Squaring nk = -2 throws away its sign, so the sign of k must come from nk = -2 itself.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the series to approximate?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e size of each term of the series for √(1 − 2x), on a logarithmic scale. At x = 0.02 the terms are 1, 0.02, 0.0002, 0.000004, …: after four terms the next one changes only the seventh decimal place. At x = 0.4 the terms 1, 0.4, 0.08, 0.032, … shrink slowly, so the same four terms give a much poorer approximation.">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The size of each term of the series for √(1 − 2x), on a logarithmic scale. At x = 0.02 the terms are 1, 0.02, 0.0002, 0.000004, …: after four terms the next one changes only the seventh decimal place. At x = 0.4 the terms 1, 0.4, 0.08, 0.032, … shrink slowly, so the same four terms give a much poorer approximation.</a:t>
            </a:r>
            <a:endParaRPr lang="en-US" sz="1100" dirty="0"/>
          </a:p>
        </p:txBody>
      </p:sp>
      <p:sp>
        <p:nvSpPr>
          <p:cNvPr id="6" name="Text 3"/>
          <p:cNvSpPr txBox="1"/>
          <p:nvPr/>
        </p:nvSpPr>
        <p:spPr>
          <a:xfrm>
            <a:off x="457200" y="1371600"/>
            <a:ext cx="4171493"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Choose a value of x that turns the bracket into the number you want, and that lies inside the range of validity; the smaller |x|, the better. Substitute into the truncated series: with |x| small each term is much smaller than the one before, so the first few terms give an accurate value. To find a surd such as √6, find a number close to 1 whose square root is a simple multiple of √6, e.g. 0.96 = (96/100) = (16 ×6)/100. Judge accuracy with</a:t>
            </a:r>
            <a:endParaRPr lang="en-US" sz="1500" dirty="0"/>
          </a:p>
        </p:txBody>
      </p:sp>
      <p:sp>
        <p:nvSpPr>
          <p:cNvPr id="7" name="Shape 4"/>
          <p:cNvSpPr/>
          <p:nvPr/>
        </p:nvSpPr>
        <p:spPr>
          <a:xfrm>
            <a:off x="457200" y="3565246"/>
            <a:ext cx="4171493" cy="705002"/>
          </a:xfrm>
          <a:prstGeom prst="roundRect">
            <a:avLst>
              <a:gd name="adj" fmla="val 7782"/>
            </a:avLst>
          </a:prstGeom>
          <a:solidFill>
            <a:srgbClr val="F3F5F9"/>
          </a:solidFill>
          <a:ln w="9525">
            <a:solidFill>
              <a:srgbClr val="DDE2EA"/>
            </a:solidFill>
            <a:prstDash val="solid"/>
          </a:ln>
        </p:spPr>
      </p:sp>
      <p:sp>
        <p:nvSpPr>
          <p:cNvPr id="8" name="Text 5"/>
          <p:cNvSpPr txBox="1"/>
          <p:nvPr/>
        </p:nvSpPr>
        <p:spPr>
          <a:xfrm>
            <a:off x="603504" y="3656686"/>
            <a:ext cx="3878885"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percentage error = (|approximation - true value|)/(true value) ×100%.</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series to approximate?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Expand,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Expand √(1 - 2x) in ascending powers of x, up to and including the term in x³. (b) By substituting x = 0.02 into your expansion, find an approximation for √6, giving your answer to 5 decimal places.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n = ½, t = -2x: 1 + (½)(-2x) + ((½)(-½))/2(-2x)² + ((½)(-½)(-(3/2)))/6(-2x)³ = 1 - x - ⅛(4x²) + (1/16)(-8x³). </a:t>
            </a:r>
            <a:r>
              <a:rPr lang="en-US" sz="1500" b="1" dirty="0">
                <a:solidFill>
                  <a:srgbClr val="1A1F2B"/>
                </a:solidFill>
                <a:latin typeface="Calibri" pitchFamily="34" charset="0"/>
                <a:ea typeface="Calibri" pitchFamily="34" charset="-122"/>
                <a:cs typeface="Calibri" pitchFamily="34" charset="-120"/>
              </a:rPr>
              <a:t>1 - x - ½x² - ½x³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Check validity: |2 ×0.02| = 0.04 &lt; 1. Simplify the left-hand side: √(1 - 0.04) = √0.96 = √((16 ×6)/100) = 4√6/10 = 2√6/5. Evaluate the series: 1 - 0.02 - 0.0002 - 0.000004 = 0.979796. So 2√6/5 ≈0.979796 ⇒√6 ≈(5/2) ×0.979796. </a:t>
            </a:r>
            <a:r>
              <a:rPr lang="en-US" sz="1500" b="1" dirty="0">
                <a:solidFill>
                  <a:srgbClr val="1A1F2B"/>
                </a:solidFill>
                <a:latin typeface="Calibri" pitchFamily="34" charset="0"/>
                <a:ea typeface="Calibri" pitchFamily="34" charset="-122"/>
                <a:cs typeface="Calibri" pitchFamily="34" charset="-120"/>
              </a:rPr>
              <a:t>√6 ≈2.44949</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calculator gives √6 = 2.449490 to 6 d.p.; the percentage error is only about 1 ×10⁻⁵%, because x = 0.02 is so small.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series to approximate?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Substituting a value outside the range of validity. With √(1 + 4x) and x = 1 you would be estimating √5 from 1 + 2 - 2 + 4 = 5, nowhere near √5 ≈2.24. The series only represents the function when |4x| &lt;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partial fractions help you expand?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rational function such as (1 + 8x)/((1 - 2x)(2 + x)) has no single binomial form, but each partial fraction does: A/(1 - 2x) = A(1 - 2x)⁻¹. Split into partial fractions, expand each one with the binomial series, then add the coefficients of each power. A repeated factor gives a term like C/((1 + 2x)²) = C(1 + 2x)⁻²: still one binomial expansion. Each piece has its own range of validity; the sum is valid only where all of them are valid, so take the smallest range.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expand?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Medium · Express, find, state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(1 + 8x)/((1 - 2x)(2 + x)). (a) Express f(x) in partial fractions. (b) Hence find the series expansion of f(x) in ascending powers of x, up to and including the term in x². (c) State the range of validity.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 + 8x ≡A(2 + x) + B(1 - 2x). x = ½: 5 = (5/2) A ⇒A = 2; x = -2: -15 = 5B ⇒B = -3. </a:t>
            </a:r>
            <a:r>
              <a:rPr lang="en-US" sz="1500" b="1" dirty="0">
                <a:solidFill>
                  <a:srgbClr val="1A1F2B"/>
                </a:solidFill>
                <a:latin typeface="Calibri" pitchFamily="34" charset="0"/>
                <a:ea typeface="Calibri" pitchFamily="34" charset="-122"/>
                <a:cs typeface="Calibri" pitchFamily="34" charset="-120"/>
              </a:rPr>
              <a:t>f(x) = 2/(1 - 2x) - 3/(2 + x)</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First fraction, n = -1, t = -2x: 2(1 - 2x)⁻¹ = 2(1 + 2x + 4x² + ⋯) = 2 + 4x + 8x². Second, taking out 2⁻¹: 3(2 + x)⁻¹ = (3/2)(1 + x/2)⁻¹ = (3/2)(1 - x/2 + x²/4 - ⋯) = (3/2) - 3x/4 + 3x²/8. Subtract and collect: (2 - (3/2)) + (4 + ¾)x + (8 - (3/8))x². </a:t>
            </a:r>
            <a:r>
              <a:rPr lang="en-US" sz="1500" b="1" dirty="0">
                <a:solidFill>
                  <a:srgbClr val="1A1F2B"/>
                </a:solidFill>
                <a:latin typeface="Calibri" pitchFamily="34" charset="0"/>
                <a:ea typeface="Calibri" pitchFamily="34" charset="-122"/>
                <a:cs typeface="Calibri" pitchFamily="34" charset="-120"/>
              </a:rPr>
              <a:t>½ + (19/4)x + (61/8)x²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|2x| &lt; 1 ⇒|x| &lt; ½; |x/2| &lt; 1 ⇒|x| &lt; 2. Both hold when </a:t>
            </a:r>
            <a:r>
              <a:rPr lang="en-US" sz="1500" b="1" dirty="0">
                <a:solidFill>
                  <a:srgbClr val="1A1F2B"/>
                </a:solidFill>
                <a:latin typeface="Calibri" pitchFamily="34" charset="0"/>
                <a:ea typeface="Calibri" pitchFamily="34" charset="-122"/>
                <a:cs typeface="Calibri" pitchFamily="34" charset="-120"/>
              </a:rPr>
              <a:t>|x| &lt; ½</a:t>
            </a:r>
            <a:r>
              <a:rPr lang="en-US" sz="1500" dirty="0">
                <a:solidFill>
                  <a:srgbClr val="1A1F2B"/>
                </a:solidFill>
                <a:latin typeface="Calibri" pitchFamily="34" charset="0"/>
                <a:ea typeface="Calibri" pitchFamily="34" charset="-122"/>
                <a:cs typeface="Calibri" pitchFamily="34" charset="-120"/>
              </a:rPr>
              <a:t> Check: f(0) = 1/(1 ×2) = ½, the constant term.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expand?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y = f(x) from worked example 7 (blue) with its quadratic approximation ½ + 19x/4 + 61x²/8 (red, dashed). The asymptotes x = −2 and x = ½ come from the two factors, and the series is valid only up to the nearer one: |x| &lt; ½.">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y = f(x) from worked example 7 (blue) with its quadratic approximation ½ + 19x/4 + 61x²/8 (red, dashed). The asymptotes x = −2 and x = ½ come from the two factors, and the series is valid only up to the nearer one: |x| &lt; ½.</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expand?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state, estimate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g(x) = (6 + 2x + 10x²)/((2 - x)(1 + 2x)²). (a) Given that g(x) = A/(2 - x) + B/(1 + 2x) + C/((1 + 2x)²), find A, B and C. (b) Hence, or otherwise, find the series expansion of g(x) up to and including the term in x², simplifying each coefficient. (c) State the range of validity. (d) Use your expansion to estimate g(0.01) and compare it with the exact value.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6 + 2x + 10x² ≡A(1 + 2x)² + B(2 - x)(1 + 2x) + C(2 - x). x = 2: 6 + 4 + 40 = 25A ⇒A = 2. x = -½: 6 - 1 + (5/2) = (5/2) C ⇒C = 3. Constant terms: 6 = A + 2B + 2C = 2 + 2B + 6. </a:t>
            </a:r>
            <a:r>
              <a:rPr lang="en-US" sz="1500" b="1" dirty="0">
                <a:solidFill>
                  <a:srgbClr val="1A1F2B"/>
                </a:solidFill>
                <a:latin typeface="Calibri" pitchFamily="34" charset="0"/>
                <a:ea typeface="Calibri" pitchFamily="34" charset="-122"/>
                <a:cs typeface="Calibri" pitchFamily="34" charset="-120"/>
              </a:rPr>
              <a:t>A = 2, B = -1, C =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2/(2 - x) = (1 - x/2)⁻¹ = 1 + x/2 + x²/4; -1/(1 + 2x) = -(1 - 2x + 4x²) = -1 + 2x - 4x²; 3(1 + 2x)⁻² = 3(1 + (-2)(2x) + ((-2)(-3))/2(2x)²) = 3 - 12x + 36x². Add: (1 - 1 + 3) + (½ + 2 - 12)x + (¼ - 4 + 36)x². </a:t>
            </a:r>
            <a:r>
              <a:rPr lang="en-US" sz="1500" b="1" dirty="0">
                <a:solidFill>
                  <a:srgbClr val="1A1F2B"/>
                </a:solidFill>
                <a:latin typeface="Calibri" pitchFamily="34" charset="0"/>
                <a:ea typeface="Calibri" pitchFamily="34" charset="-122"/>
                <a:cs typeface="Calibri" pitchFamily="34" charset="-120"/>
              </a:rPr>
              <a:t>3 - (19/2)x + (129/4)x²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|x/2| &lt; 1 gives |x| &lt; 2; |2x| &lt; 1 gives |x| &lt; ½. </a:t>
            </a:r>
            <a:r>
              <a:rPr lang="en-US" sz="1500" b="1" dirty="0">
                <a:solidFill>
                  <a:srgbClr val="1A1F2B"/>
                </a:solidFill>
                <a:latin typeface="Calibri" pitchFamily="34" charset="0"/>
                <a:ea typeface="Calibri" pitchFamily="34" charset="-122"/>
                <a:cs typeface="Calibri" pitchFamily="34" charset="-120"/>
              </a:rPr>
              <a:t>|x| &lt; 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expand?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state, estimate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Series: 3 - 0.095 + 0.003225 = 2.908225. Exact: 6.021/(1.99 ×1.0404) = 2.908139 (6 d.p.). </a:t>
            </a:r>
            <a:r>
              <a:rPr lang="en-US" sz="1500" b="1" dirty="0">
                <a:solidFill>
                  <a:srgbClr val="1A1F2B"/>
                </a:solidFill>
                <a:latin typeface="Calibri" pitchFamily="34" charset="0"/>
                <a:ea typeface="Calibri" pitchFamily="34" charset="-122"/>
                <a:cs typeface="Calibri" pitchFamily="34" charset="-120"/>
              </a:rPr>
              <a:t>Both round to 2.908; the percentage error is about 0.003%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expand?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y = g(x) from worked example 8 (blue) and its quadratic approximation 3 − 19x/2 + 129x²/4 (red, dashed). The repeated factor (1 + 2x)² makes the curve go to +∞ on both sides of x = −½; that asymptote is the nearer one to the origin, so it fixes the range of validity |x| &lt; ½.">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y = g(x) from worked example 8 (blue) and its quadratic approximation 3 − 19x/2 + 129x²/4 (red, dashed). The repeated factor (1 + 2x)² makes the curve go to +∞ on both sides of x = −½; that asymptote is the nearer one to the origin, so it fixes the range of validity |x| &lt; ½.</a:t>
            </a:r>
            <a:endParaRPr lang="en-US" sz="1100" dirty="0"/>
          </a:p>
        </p:txBody>
      </p:sp>
      <p:sp>
        <p:nvSpPr>
          <p:cNvPr id="6" name="Shape 3"/>
          <p:cNvSpPr/>
          <p:nvPr/>
        </p:nvSpPr>
        <p:spPr>
          <a:xfrm>
            <a:off x="457200" y="1371600"/>
            <a:ext cx="4171493"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878885"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the constant term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 your expansion of a rational function by putting x = 0: the constant term must equal f(0). Here g(0) = 6/(2 ×1) = 3, the first term of the series. It catches most sign slips in the partial fractions.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brackets round every term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(-x/4)² and (2x)³ in full before simplifying. Most lost accuracy in this topic comes from a coefficient or a minus sign left outside the power.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the constant must be 1</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series in the formulae list is for (1 + x)ⁿ. If the bracket starts with any other number, take out aⁿ first, and remember to multiply every term by it at the end.</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always give the validity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 question asks for the range of validity, give it as |x| &lt; … or as a double inequality. For a sum of several expansions, state the narrowest range, and show where it comes from.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show the substitution in approximations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 which value of x you use, check it is inside the range of validity, and show how the left-hand side becomes the number you want (√0.96 = 2√6/5). The answer alone does not show the method.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7 — "hence" means use the partial fractions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"hence" in a partial-fraction question, expand each fraction separately. Multiplying three separate series together instead takes far longer and gives more chances for slips.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94990"/>
                <a:gridCol w="2894990"/>
                <a:gridCol w="243961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+ 3x)⁻¹ = 1 - 3x + 3x²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is applied only to x, not to 3x.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+ 3x)⁻¹ = 1 - 3x + 9x² - 27x³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 + x)^(1/2) = 4(1 + x/4)^(1/2)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factor taken out must be raised to the power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 + x)^(1/2) = 4^(1/2)(1 + x/4)^(1/2) = 2(1 + x/4)^(1/2)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expansion of (1 - 3x)⁻² is valid for |x| &lt;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condition applies to the whole term -3x.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 &lt; 1, i.e. |x| &lt; ⅓.</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series for a rational function is valid for the widest of the separate ranges.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Outside a narrower range one of the pieces diverges, so the sum does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Take the narrowest range: where every piece is valid.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value of x can be substituted into the expansion.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Outside the range the series does not add up to the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Choose a small x inside the range of validity.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ⁿCᵣ on a calculator gives the coefficients for n = -2 or n = 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ⁿCᵣ is defined there only for whole numbers n ≥r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(n(n-1)⋯(n-r+1))/r! written out by hand.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P2 Binomial expansion and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coefficient pattern is the same as ⁿCᵣ, and the geometric series and its sum to infinity explain why 1/(1-x) needs |x| &lt; 1.</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P4.1 Partial fractions and P4.6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Partial fractions turn a rational function into pieces you can expand (this page) or integrate (to logarithms). Ideas such as √(1 + x) ≈1 + x/2 for small x sit alongside the small-angle approximations of trigonometry, and are a first look at the power series of later courses.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Binomial approximations simplify formulas when one quantity is much smaller than another, for example (1 + h/R)⁻² ≈1 - 2h/R for gravitational field strength a small height h above a planet of radius 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20110"/>
                <a:gridCol w="3620110"/>
                <a:gridCol w="989381"/>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x)ⁿ = 1 + nx + (n(n-1))/2!x² + (n(n-1)(n-2))/3!x³ + ⋯, |x| &lt; 1, n ∈ℚ</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binomial series for any rational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b)ⁿ = aⁿ + ⁿC₁ aⁿ⁻¹b + ⋯+ bⁿ, n ∈ℕ</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finite expansion for a positive integer power (from P2)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bx)ⁿ = aⁿ(1 + bx/a)ⁿ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reduce to the (1 + t)ⁿ form before expanding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|bx/a| &lt; 1 ⇔|x| &lt;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 of validity of (a + bx)ⁿ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x)⁻¹ = 1 + x + x² + x³ + ⋯, |x| &lt;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quickest expansion, used with every partial fraction of the form A/(1 -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error = (|approx - true|)/true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judging the accuracy of an approximation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Write down the first three terms of the expansion of (1 + x)⁻⁴.</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For which values of x is the binomial expansion of (5 - 2x)^(1/3) valid?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coefficient of x² in the expansion of 1/(√(1 - 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student puts x = 1 into 1 + 2x - 2x² + 4x³ to estimate √5. What has gone wrong?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Use partial fractions to expand 1/((1 - x)(1 + x)) up to the term in x⁴.</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coefficient of x³ in the expansion of (1 + x)⁻⁴.</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 (-4)x + ((-4)(-5))/2x² = 1 - 4x + 10x², valid for |x| &lt;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(5 - 2x)^(1/3) = 5^(1/3)(1 - 2x/5)^(1/3), so it needs |2x/5| &lt; 1, i.e. |x| &lt; (5/2).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n = -½, t = -x: ((-½)(-(3/2)))/2(-x)² = (3/8) x², so the coefficient is (3/8).</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series for √(1 + 4x) is valid only for |x| &lt; ¼. At x = 1 the terms grow instead of shrinking and the sum, 5, is nothing like √5 ≈2.24. Rewrite √5 using a number close to 1 instead, as in worked example 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1/((1-x)(1+x)) = (1/2)/(1-x) + (1/2)/(1+x) = ½(1 + x + x² + x³ + x⁴) + ½(1 - x + x² - x³ + x⁴) = 1 + x² + x⁴ + ⋯, valid for |x| &lt; 1. The odd powers cancel, as they must: the function is unchanged when x is replaced by -x.</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((-4)(-5)(-6))/3! = (-120)/6 = -20. So (1 + x)⁻⁴ = 1 - 4x + 10x² - 20x³ +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f(x) = 1/(1 − x)³, which can be written as (1 − x)⁻³.</a:t>
            </a:r>
            <a:endParaRPr lang="en-US" sz="1400" dirty="0"/>
          </a:p>
          <a:p>
            <a:pPr indent="0" marL="0">
              <a:spcAft>
                <a:spcPts val="600"/>
              </a:spcAft>
              <a:buNone/>
            </a:pPr>
            <a:r>
              <a:rPr lang="en-US" sz="1400" dirty="0">
                <a:solidFill>
                  <a:srgbClr val="1A1F2B"/>
                </a:solidFill>
              </a:rPr>
              <a:t>(a) Find the binomial expansion of (1 − x)⁻³ in ascending powers of x, up to and including the term in x³.  [4]</a:t>
            </a:r>
            <a:endParaRPr lang="en-US" sz="1400" dirty="0"/>
          </a:p>
          <a:p>
            <a:pPr indent="0" marL="0">
              <a:spcAft>
                <a:spcPts val="600"/>
              </a:spcAft>
              <a:buNone/>
            </a:pPr>
            <a:r>
              <a:rPr lang="en-US" sz="1400" dirty="0">
                <a:solidFill>
                  <a:srgbClr val="1A1F2B"/>
                </a:solidFill>
              </a:rPr>
              <a:t>(b) State the range of values of x for which this expansion is valid.  [1]</a:t>
            </a:r>
            <a:endParaRPr lang="en-US" sz="1400" dirty="0"/>
          </a:p>
          <a:p>
            <a:pPr indent="0" marL="0">
              <a:spcAft>
                <a:spcPts val="600"/>
              </a:spcAft>
              <a:buNone/>
            </a:pPr>
            <a:r>
              <a:rPr lang="en-US" sz="1400" dirty="0">
                <a:solidFill>
                  <a:srgbClr val="1A1F2B"/>
                </a:solidFill>
              </a:rPr>
              <a:t>(c) Hence find the coefficient of x² in the expansion of (1 + 2x)/(1 − x)³.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g(x) = ∛(1 + 6x).</a:t>
            </a:r>
            <a:endParaRPr lang="en-US" sz="1400" dirty="0"/>
          </a:p>
          <a:p>
            <a:pPr indent="0" marL="0">
              <a:spcAft>
                <a:spcPts val="600"/>
              </a:spcAft>
              <a:buNone/>
            </a:pPr>
            <a:r>
              <a:rPr lang="en-US" sz="1400" dirty="0">
                <a:solidFill>
                  <a:srgbClr val="1A1F2B"/>
                </a:solidFill>
              </a:rPr>
              <a:t>(a) Find the binomial expansion of g(x) in ascending powers of x, up to and including the term in x³, simplifying each coefficient.  [4]</a:t>
            </a:r>
            <a:endParaRPr lang="en-US" sz="1400" dirty="0"/>
          </a:p>
          <a:p>
            <a:pPr indent="0" marL="0">
              <a:spcAft>
                <a:spcPts val="600"/>
              </a:spcAft>
              <a:buNone/>
            </a:pPr>
            <a:r>
              <a:rPr lang="en-US" sz="1400" dirty="0">
                <a:solidFill>
                  <a:srgbClr val="1A1F2B"/>
                </a:solidFill>
              </a:rPr>
              <a:t>(b) State the values of x for which the expansion is valid.  [1]</a:t>
            </a:r>
            <a:endParaRPr lang="en-US" sz="1400" dirty="0"/>
          </a:p>
          <a:p>
            <a:pPr indent="0" marL="0">
              <a:spcAft>
                <a:spcPts val="600"/>
              </a:spcAft>
              <a:buNone/>
            </a:pPr>
            <a:r>
              <a:rPr lang="en-US" sz="1400" dirty="0">
                <a:solidFill>
                  <a:srgbClr val="1A1F2B"/>
                </a:solidFill>
              </a:rPr>
              <a:t>(c) Use your expansion with x = 0.01 to find an approximation for ∛1.06, giving your answer to 5 decimal places.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 + (−3)(−x) + [(−3)(−4)/2](−x)² + [(−3)(−4)(−5)/6](−x)³, with n = −3 and −x in place of x</a:t>
            </a:r>
            <a:endParaRPr lang="en-US" sz="1600" dirty="0"/>
          </a:p>
          <a:p>
            <a:pPr marL="342900" indent="-342900">
              <a:spcAft>
                <a:spcPts val="400"/>
              </a:spcAft>
              <a:buSzPct val="100000"/>
              <a:buChar char="•"/>
            </a:pPr>
            <a:r>
              <a:rPr lang="en-US" sz="1600" dirty="0">
                <a:solidFill>
                  <a:srgbClr val="1A1F2B"/>
                </a:solidFill>
              </a:rPr>
              <a:t>1 + 3x</a:t>
            </a:r>
            <a:endParaRPr lang="en-US" sz="1600" dirty="0"/>
          </a:p>
          <a:p>
            <a:pPr marL="342900" indent="-342900">
              <a:spcAft>
                <a:spcPts val="400"/>
              </a:spcAft>
              <a:buSzPct val="100000"/>
              <a:buChar char="•"/>
            </a:pPr>
            <a:r>
              <a:rPr lang="en-US" sz="1600" dirty="0">
                <a:solidFill>
                  <a:srgbClr val="1A1F2B"/>
                </a:solidFill>
              </a:rPr>
              <a:t>+ 6x²</a:t>
            </a:r>
            <a:endParaRPr lang="en-US" sz="1600" dirty="0"/>
          </a:p>
          <a:p>
            <a:pPr marL="342900" indent="-342900">
              <a:spcAft>
                <a:spcPts val="400"/>
              </a:spcAft>
              <a:buSzPct val="100000"/>
              <a:buChar char="•"/>
            </a:pPr>
            <a:r>
              <a:rPr lang="en-US" sz="1600" dirty="0">
                <a:solidFill>
                  <a:srgbClr val="1A1F2B"/>
                </a:solidFill>
              </a:rPr>
              <a:t>+ 10x³</a:t>
            </a:r>
            <a:endParaRPr lang="en-US" sz="1600" dirty="0"/>
          </a:p>
          <a:p>
            <a:pPr marL="342900" indent="-342900">
              <a:spcAft>
                <a:spcPts val="400"/>
              </a:spcAft>
              <a:buSzPct val="100000"/>
              <a:buChar char="•"/>
            </a:pPr>
            <a:r>
              <a:rPr lang="en-US" sz="1600" dirty="0">
                <a:solidFill>
                  <a:srgbClr val="1A1F2B"/>
                </a:solidFill>
              </a:rPr>
              <a:t>|x| &lt; 1</a:t>
            </a:r>
            <a:endParaRPr lang="en-US" sz="1600" dirty="0"/>
          </a:p>
          <a:p>
            <a:pPr marL="342900" indent="-342900">
              <a:spcAft>
                <a:spcPts val="400"/>
              </a:spcAft>
              <a:buSzPct val="100000"/>
              <a:buChar char="•"/>
            </a:pPr>
            <a:r>
              <a:rPr lang="en-US" sz="1600" dirty="0">
                <a:solidFill>
                  <a:srgbClr val="1A1F2B"/>
                </a:solidFill>
              </a:rPr>
              <a:t>(1 + 2x)(1 + 3x + 6x² + …): x² terms are 1 × 6x² and 2x × 3x</a:t>
            </a:r>
            <a:endParaRPr lang="en-US" sz="1600" dirty="0"/>
          </a:p>
          <a:p>
            <a:pPr marL="342900" indent="-342900">
              <a:spcAft>
                <a:spcPts val="400"/>
              </a:spcAft>
              <a:buSzPct val="100000"/>
              <a:buChar char="•"/>
            </a:pPr>
            <a:r>
              <a:rPr lang="en-US" sz="1600" dirty="0">
                <a:solidFill>
                  <a:srgbClr val="1A1F2B"/>
                </a:solidFill>
              </a:rPr>
              <a:t>coefficient = 6 + 6 = 12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 + 6x)^⅓ = 1 + (⅓)(6x) + [(⅓)(−⅔)/2](6x)² + [(⅓)(−⅔)(−5/3)/6](6x)³</a:t>
            </a:r>
            <a:endParaRPr lang="en-US" sz="1600" dirty="0"/>
          </a:p>
          <a:p>
            <a:pPr marL="342900" indent="-342900">
              <a:spcAft>
                <a:spcPts val="400"/>
              </a:spcAft>
              <a:buSzPct val="100000"/>
              <a:buChar char="•"/>
            </a:pPr>
            <a:r>
              <a:rPr lang="en-US" sz="1600" dirty="0">
                <a:solidFill>
                  <a:srgbClr val="1A1F2B"/>
                </a:solidFill>
              </a:rPr>
              <a:t>= 1 + 2x</a:t>
            </a:r>
            <a:endParaRPr lang="en-US" sz="1600" dirty="0"/>
          </a:p>
          <a:p>
            <a:pPr marL="342900" indent="-342900">
              <a:spcAft>
                <a:spcPts val="400"/>
              </a:spcAft>
              <a:buSzPct val="100000"/>
              <a:buChar char="•"/>
            </a:pPr>
            <a:r>
              <a:rPr lang="en-US" sz="1600" dirty="0">
                <a:solidFill>
                  <a:srgbClr val="1A1F2B"/>
                </a:solidFill>
              </a:rPr>
              <a:t>− 4x²</a:t>
            </a:r>
            <a:endParaRPr lang="en-US" sz="1600" dirty="0"/>
          </a:p>
          <a:p>
            <a:pPr marL="342900" indent="-342900">
              <a:spcAft>
                <a:spcPts val="400"/>
              </a:spcAft>
              <a:buSzPct val="100000"/>
              <a:buChar char="•"/>
            </a:pPr>
            <a:r>
              <a:rPr lang="en-US" sz="1600" dirty="0">
                <a:solidFill>
                  <a:srgbClr val="1A1F2B"/>
                </a:solidFill>
              </a:rPr>
              <a:t>+ (40/3)x³</a:t>
            </a:r>
            <a:endParaRPr lang="en-US" sz="1600" dirty="0"/>
          </a:p>
          <a:p>
            <a:pPr marL="342900" indent="-342900">
              <a:spcAft>
                <a:spcPts val="400"/>
              </a:spcAft>
              <a:buSzPct val="100000"/>
              <a:buChar char="•"/>
            </a:pPr>
            <a:r>
              <a:rPr lang="en-US" sz="1600" dirty="0">
                <a:solidFill>
                  <a:srgbClr val="1A1F2B"/>
                </a:solidFill>
              </a:rPr>
              <a:t>|6x| &lt; 1, so |x| &lt; 1/6</a:t>
            </a:r>
            <a:endParaRPr lang="en-US" sz="1600" dirty="0"/>
          </a:p>
          <a:p>
            <a:pPr marL="342900" indent="-342900">
              <a:spcAft>
                <a:spcPts val="400"/>
              </a:spcAft>
              <a:buSzPct val="100000"/>
              <a:buChar char="•"/>
            </a:pPr>
            <a:r>
              <a:rPr lang="en-US" sz="1600" dirty="0">
                <a:solidFill>
                  <a:srgbClr val="1A1F2B"/>
                </a:solidFill>
              </a:rPr>
              <a:t>1 + 0.02 − 0.0004 + (40/3)(0.000001) = 1.019613…</a:t>
            </a:r>
            <a:endParaRPr lang="en-US" sz="1600" dirty="0"/>
          </a:p>
          <a:p>
            <a:pPr marL="342900" indent="-342900">
              <a:spcAft>
                <a:spcPts val="400"/>
              </a:spcAft>
              <a:buSzPct val="100000"/>
              <a:buChar char="•"/>
            </a:pPr>
            <a:r>
              <a:rPr lang="en-US" sz="1600" dirty="0">
                <a:solidFill>
                  <a:srgbClr val="1A1F2B"/>
                </a:solidFill>
              </a:rPr>
              <a:t>∛1.06 ≈ 1.01961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P4.3 The binomial series · Edexcel IAL Maths</dc:title>
  <dc:subject>PptxGenJS Presentation</dc:subject>
  <dc:creator>Evan Kotronis · ExaminerPrep</dc:creator>
  <cp:lastModifiedBy>Evan Kotronis · ExaminerPrep</cp:lastModifiedBy>
  <cp:revision>1</cp:revision>
  <dcterms:created xsi:type="dcterms:W3CDTF">2026-10-26T15:11:46Z</dcterms:created>
  <dcterms:modified xsi:type="dcterms:W3CDTF">2026-10-26T15:11:46Z</dcterms:modified>
</cp:coreProperties>
</file>