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3cd6745-777d-b641-8466-395b66c21547}">
          <p14:sldIdLst>
            <p14:sldId id="256"/>
            <p14:sldId id="257"/>
            <p14:sldId id="258"/>
          </p14:sldIdLst>
        </p14:section>
        <p14:section name="Theory" id="{9ddfcb5b-a2e1-d783-5675-1177d103670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bf2d063e-d50c-0cf8-bcc6-17167030d2d5}">
          <p14:sldIdLst>
            <p14:sldId id="299"/>
            <p14:sldId id="300"/>
            <p14:sldId id="301"/>
          </p14:sldIdLst>
        </p14:section>
        <p14:section name="Answers" id="{6e70dfd0-17e2-68b1-392f-01e3cb923874}">
          <p14:sldIdLst>
            <p14:sldId id="302"/>
            <p14:sldId id="303"/>
            <p14:sldId id="304"/>
            <p14:sldId id="30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S1.6 The Normal distribution. Notes for this topic: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Normal distribution look like?.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Normal distribution look like?.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Normal distribution look like?.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Normal distribution look like?.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standardise a Normal variable?.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standardise a Normal variable?.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standardise a Normal variable?.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the Φ(z) table?.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the Φ(z) table?.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the Φ(z) table?: Worked example 1.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the Φ(z) table?.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probabilities for any Normal variable?.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probabilities for any Normal variable?: Worked example 2.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probabilities for any Normal variable?: Worked example 3.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probabilities for any Normal variable?: Worked example 3.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probabilities for any Normal variable?.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value from a probability?.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value from a probability?.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value from a probability?: Worked example 4.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value from a probability?: Worked example 4.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value from a probability?.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mean or standard deviation?.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mean or standard deviation?: Worked example 5.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mean or standard deviation?: Worked example 6.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mean or standard deviation?: Worked example 6.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mean or standard deviation?.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mean and the standard deviation together?.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mean and the standard deviation together?: Worked example 7.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mean and the standard deviation together?: Worked example 8.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mean and the standard deviation together?: Worked example 8.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mean and the standard deviation together?: Worked example 8.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mean and the standard deviation together?.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S1.6.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S1.6.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https://examinerprep.com/notes/edexcel-ial-maths/the-normal-distribution/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https://examinerprep.com/ial-maths-s1-6-the-normal-distribution-questions#IALM-S1-6-B-07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https://examinerprep.com/ial-maths-s1-6-the-normal-distribution-questions#IALM-S1-6-FB-05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https://examinerprep.com/ial-maths-s1-6-the-normal-distribution-questions#IALM-S1-6-B-07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https://examinerprep.com/ial-maths-s1-6-the-normal-distribution-questions#IALM-S1-6-FB-05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examinerprep.com/notes/edexcel-ial-maths/the-normal-distribution/" TargetMode="External"/><Relationship Id="rId2" Type="http://schemas.openxmlformats.org/officeDocument/2006/relationships/hyperlink" Target="https://examinerprep.com/ial-maths-s1-6-the-normal-distribu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S1.6 The Normal distribution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91327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Normal distribution N(μ,σ²): its bell shape, its symmetry about the mean, and what μ and σ do to the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Standardising with Z=(X-μ)/σ and the standard Normal distribution Z~N(0,1²)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Reading the table of Φ(z)=P(Z&lt;z), including negative values of z by symmetry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Probabilities above, below and between values for any Normal variable, including conditional probabilities and independent repeats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Working backwards with the percentage points table: the value with a given probability above or below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an unknown mean or an unknown standard deviation from one probability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the mean and the standard deviation together from two probabilities (simultaneous equations)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X~N(μ,σ²) is a bell-shaped, symmetrical distribution centred on the mean μ; the second number is the variance, so the standard deviation is its square root.</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Standardise: z=(x-μ)/σ counts how many standard deviations x is from the mean, and then P(X&lt;x)=Φ(z).</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Symmetry: P(Z&gt;z)=1-Φ(z) and Φ(-z)=1-Φ(z).</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Backwards: from a probability find z (percentage points table, or the Φ table read in reverse), then x=μ+zσ.</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Unknown μ or σ: each given probability gives one equation (x-μ)/σ=z; two unknowns need two such equations.</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Use z to 2 d.p. with the Φ table, quote table values to 4 d.p., and give final probabilities to 3 s.f. A calculator value is just as acceptable.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Normal distribution look like?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Weigh a few hundred apples from one orchard, or time the same bus journey every morning for a year. The values pile up around a typical value and become rarer the further you go from it, in either direction, at about the same rate. A histogram of such data, drawn with narrow classes, looks like a bell. The Normal distribution is the smooth model of that bell. It is used for continuous quantities: lengths of manufactured parts, masses of fruit, journey times, reaction times.</a:t>
            </a:r>
            <a:endParaRPr lang="en-US" sz="1500" dirty="0"/>
          </a:p>
        </p:txBody>
      </p:sp>
      <p:sp>
        <p:nvSpPr>
          <p:cNvPr id="5" name="Shape 3"/>
          <p:cNvSpPr/>
          <p:nvPr/>
        </p:nvSpPr>
        <p:spPr>
          <a:xfrm>
            <a:off x="457200" y="2642616"/>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734056"/>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Normal distribution</a:t>
            </a:r>
            <a:r>
              <a:rPr lang="en-US" sz="1400" dirty="0">
                <a:solidFill>
                  <a:srgbClr val="1A1F2B"/>
                </a:solidFill>
                <a:latin typeface="Calibri" pitchFamily="34" charset="0"/>
                <a:ea typeface="Calibri" pitchFamily="34" charset="-122"/>
                <a:cs typeface="Calibri" pitchFamily="34" charset="-120"/>
              </a:rPr>
              <a:t> N(μ,σ²) is a continuous distribution with a symmetrical bell-shaped curve, mean μ and variance σ². We write X~N(μ,σ²); the standard deviation is σ.</a:t>
            </a:r>
            <a:endParaRPr lang="en-US" sz="1400" dirty="0"/>
          </a:p>
        </p:txBody>
      </p:sp>
      <p:sp>
        <p:nvSpPr>
          <p:cNvPr id="7" name="Text 5"/>
          <p:cNvSpPr txBox="1"/>
          <p:nvPr/>
        </p:nvSpPr>
        <p:spPr>
          <a:xfrm>
            <a:off x="457200" y="3375050"/>
            <a:ext cx="8229600" cy="86593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Several facts follow straight from the shape, and you will use them in almost every question: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curve is symmetrical about μ, so mean = median = mode = μ, and P(X&lt;μ)=P(X&gt;μ)=0.5.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Probabilities are areas under the curve, and the total area is 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Normal distribution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he curve is symmetrical about the mean, so exactly half of the area lies on each side of μ. Ticks are one standard deviation apart.">    </p:cNvPr>
          <p:cNvPicPr>
            <a:picLocks noChangeAspect="1"/>
          </p:cNvPicPr>
          <p:nvPr/>
        </p:nvPicPr>
        <p:blipFill>
          <a:blip r:embed="rId1"/>
          <a:stretch>
            <a:fillRect/>
          </a:stretch>
        </p:blipFill>
        <p:spPr>
          <a:xfrm>
            <a:off x="4389120" y="1577340"/>
            <a:ext cx="4297680" cy="2396642"/>
          </a:xfrm>
          <a:prstGeom prst="rect">
            <a:avLst/>
          </a:prstGeom>
        </p:spPr>
      </p:pic>
      <p:sp>
        <p:nvSpPr>
          <p:cNvPr id="5" name="Text 2"/>
          <p:cNvSpPr txBox="1"/>
          <p:nvPr/>
        </p:nvSpPr>
        <p:spPr>
          <a:xfrm>
            <a:off x="4389120" y="401970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curve is symmetrical about the mean, so exactly half of the area lies on each side of μ. Ticks are one standard deviation apart.</a:t>
            </a:r>
            <a:endParaRPr lang="en-US" sz="1100" dirty="0"/>
          </a:p>
        </p:txBody>
      </p:sp>
      <p:sp>
        <p:nvSpPr>
          <p:cNvPr id="6" name="Text 3"/>
          <p:cNvSpPr txBox="1"/>
          <p:nvPr/>
        </p:nvSpPr>
        <p:spPr>
          <a:xfrm>
            <a:off x="457200" y="1371600"/>
            <a:ext cx="3611880" cy="297911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curve never touches the axis, but values more than 3 standard deviations from the mean are very rare.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continuous variable P(X=a)=0: a single value has no width, so no area. Hence P(X&lt;a) and P(X≤a) are the same number.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Changing μ slides the curve along the axis without changing its shape. Changing σ changes the spread: doubling σ makes the curve twice as wide and half as tall, so that the total area stays 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Normal distribution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Blue and red share the mean 10, but red has twice the standard deviation, so it is twice as wide and half as tall. Teal is blue moved 6 units to the right.">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Blue and red share the mean 10, but red has twice the standard deviation, so it is twice as wide and half as tall. Teal is blue moved 6 units to the right.</a:t>
            </a:r>
            <a:endParaRPr lang="en-US" sz="1100" dirty="0"/>
          </a:p>
        </p:txBody>
      </p:sp>
      <p:sp>
        <p:nvSpPr>
          <p:cNvPr id="6" name="Text 3"/>
          <p:cNvSpPr txBox="1"/>
          <p:nvPr/>
        </p:nvSpPr>
        <p:spPr>
          <a:xfrm>
            <a:off x="457200" y="1371600"/>
            <a:ext cx="3611880" cy="320954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why you cannot compare two Normal curves by height alone — a flatter curve is not "less likely", it is just more spread out.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Whatever the values of μ and σ, about 68.3% of the distribution lies within one standard deviation of the mean, 95.4% within two and 99.7% within three. These percentages are worth knowing as a sense check rather than as a method: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value 2 standard deviations above the mean has only about 2.3% of the distribution above it, so a tail probability beyond z=2 should come out small.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Normal distribution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he proportions within 1, 2 and 3 standard deviations of the mean are the same for every Normal distribution.">    </p:cNvPr>
          <p:cNvPicPr>
            <a:picLocks noChangeAspect="1"/>
          </p:cNvPicPr>
          <p:nvPr/>
        </p:nvPicPr>
        <p:blipFill>
          <a:blip r:embed="rId1"/>
          <a:stretch>
            <a:fillRect/>
          </a:stretch>
        </p:blipFill>
        <p:spPr>
          <a:xfrm>
            <a:off x="4389120" y="1535278"/>
            <a:ext cx="4297680" cy="2478938"/>
          </a:xfrm>
          <a:prstGeom prst="rect">
            <a:avLst/>
          </a:prstGeom>
        </p:spPr>
      </p:pic>
      <p:sp>
        <p:nvSpPr>
          <p:cNvPr id="5" name="Text 2"/>
          <p:cNvSpPr txBox="1"/>
          <p:nvPr/>
        </p:nvSpPr>
        <p:spPr>
          <a:xfrm>
            <a:off x="4389120" y="405993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proportions within 1, 2 and 3 standard deviations of the mean are the same for every Normal distribution.</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They also tell you when a Normal model is not suitable. If a quantity cannot be negative but μ-2σ is well below zero, a Normal model gives a noticeable probability to impossible values.</a:t>
            </a:r>
            <a:endParaRPr lang="en-US" sz="1500" dirty="0"/>
          </a:p>
        </p:txBody>
      </p:sp>
      <p:sp>
        <p:nvSpPr>
          <p:cNvPr id="7" name="Shape 4"/>
          <p:cNvSpPr/>
          <p:nvPr/>
        </p:nvSpPr>
        <p:spPr>
          <a:xfrm>
            <a:off x="457200" y="2642616"/>
            <a:ext cx="3611880" cy="1481328"/>
          </a:xfrm>
          <a:prstGeom prst="roundRect">
            <a:avLst>
              <a:gd name="adj" fmla="val 3704"/>
            </a:avLst>
          </a:prstGeom>
          <a:solidFill>
            <a:srgbClr val="FEF2F2"/>
          </a:solidFill>
          <a:ln w="9525">
            <a:solidFill>
              <a:srgbClr val="DDE2EA"/>
            </a:solidFill>
            <a:prstDash val="solid"/>
          </a:ln>
        </p:spPr>
      </p:sp>
      <p:sp>
        <p:nvSpPr>
          <p:cNvPr id="8" name="Text 5"/>
          <p:cNvSpPr txBox="1"/>
          <p:nvPr/>
        </p:nvSpPr>
        <p:spPr>
          <a:xfrm>
            <a:off x="603504" y="2734056"/>
            <a:ext cx="3319272" cy="133502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variance or standard deviation?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X~N(50,16) as "standard deviation 16". The second parameter is the variance, so σ=√16=4. Writing the distribution as N(50,4²) avoids the slip.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standardise a Normal variable?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There are infinitely many Normal distributions, one for each pair μ,σ, but only one of them has printed tables: the </a:t>
            </a:r>
            <a:r>
              <a:rPr lang="en-US" sz="1500" b="1" dirty="0">
                <a:solidFill>
                  <a:srgbClr val="1A1F2B"/>
                </a:solidFill>
                <a:latin typeface="Calibri" pitchFamily="34" charset="0"/>
                <a:ea typeface="Calibri" pitchFamily="34" charset="-122"/>
                <a:cs typeface="Calibri" pitchFamily="34" charset="-120"/>
              </a:rPr>
              <a:t>standard Normal distribution</a:t>
            </a:r>
            <a:r>
              <a:rPr lang="en-US" sz="1500" dirty="0">
                <a:solidFill>
                  <a:srgbClr val="1A1F2B"/>
                </a:solidFill>
                <a:latin typeface="Calibri" pitchFamily="34" charset="0"/>
                <a:ea typeface="Calibri" pitchFamily="34" charset="-122"/>
                <a:cs typeface="Calibri" pitchFamily="34" charset="-120"/>
              </a:rPr>
              <a:t> Z~N(0,1²), with mean 0 and standard deviation 1. The trick is that every Normal variable can be turned into Z. Subtract the mean, so the centre moves to 0; then divide by the standard deviation, so the spread becomes 1.</a:t>
            </a:r>
            <a:endParaRPr lang="en-US" sz="1500" dirty="0"/>
          </a:p>
        </p:txBody>
      </p:sp>
      <p:sp>
        <p:nvSpPr>
          <p:cNvPr id="5" name="Shape 3"/>
          <p:cNvSpPr/>
          <p:nvPr/>
        </p:nvSpPr>
        <p:spPr>
          <a:xfrm>
            <a:off x="457200" y="2412187"/>
            <a:ext cx="8229600" cy="1498702"/>
          </a:xfrm>
          <a:prstGeom prst="roundRect">
            <a:avLst>
              <a:gd name="adj" fmla="val 3661"/>
            </a:avLst>
          </a:prstGeom>
          <a:solidFill>
            <a:srgbClr val="EEF2FF"/>
          </a:solidFill>
          <a:ln w="9525">
            <a:solidFill>
              <a:srgbClr val="DDE2EA"/>
            </a:solidFill>
            <a:prstDash val="solid"/>
          </a:ln>
        </p:spPr>
      </p:sp>
      <p:sp>
        <p:nvSpPr>
          <p:cNvPr id="6" name="Text 4"/>
          <p:cNvSpPr txBox="1"/>
          <p:nvPr/>
        </p:nvSpPr>
        <p:spPr>
          <a:xfrm>
            <a:off x="603504" y="2503627"/>
            <a:ext cx="7936992" cy="135239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Standardising.</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If X~N(μ,σ²) then Z=(X-μ)/σ~N(0,1²), and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P(X&lt;x)=P(Z&lt;(x-μ)/σ)=Φ((x-μ)/σ).</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Here σ is the standard deviation (not the variance) and Φ(z)=P(Z&lt;z). This result is</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not in the formulae booklet</a:t>
            </a:r>
            <a:r>
              <a:rPr lang="en-US" sz="1400" dirty="0">
                <a:solidFill>
                  <a:srgbClr val="1A1F2B"/>
                </a:solidFill>
                <a:latin typeface="Calibri" pitchFamily="34" charset="0"/>
                <a:ea typeface="Calibri" pitchFamily="34" charset="-122"/>
                <a:cs typeface="Calibri" pitchFamily="34" charset="-120"/>
              </a:rPr>
              <a:t>: learn it; only the tables are printed.</a:t>
            </a:r>
            <a:endParaRPr lang="en-US" sz="1400" dirty="0"/>
          </a:p>
        </p:txBody>
      </p:sp>
      <p:sp>
        <p:nvSpPr>
          <p:cNvPr id="7" name="Text 5"/>
          <p:cNvSpPr txBox="1"/>
          <p:nvPr/>
        </p:nvSpPr>
        <p:spPr>
          <a:xfrm>
            <a:off x="457200" y="402976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z-value of x has a simple meaning: it is the number of standard deviations that x lies above the mean. A negative z means below the mean.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standardise a Normal variable?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X~N(30,2.5²): the shaded tail is the proportion of cucumbers longer than 33 cm.">    </p:cNvPr>
          <p:cNvPicPr>
            <a:picLocks noChangeAspect="1"/>
          </p:cNvPicPr>
          <p:nvPr/>
        </p:nvPicPr>
        <p:blipFill>
          <a:blip r:embed="rId1"/>
          <a:stretch>
            <a:fillRect/>
          </a:stretch>
        </p:blipFill>
        <p:spPr>
          <a:xfrm>
            <a:off x="4389120" y="1741932"/>
            <a:ext cx="4297680" cy="2066544"/>
          </a:xfrm>
          <a:prstGeom prst="rect">
            <a:avLst/>
          </a:prstGeom>
        </p:spPr>
      </p:pic>
      <p:sp>
        <p:nvSpPr>
          <p:cNvPr id="5" name="Text 2"/>
          <p:cNvSpPr txBox="1"/>
          <p:nvPr/>
        </p:nvSpPr>
        <p:spPr>
          <a:xfrm>
            <a:off x="4389120" y="385419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X~N(30,2.5²): the shaded tail is the proportion of cucumbers longer than 33 cm.</a:t>
            </a:r>
            <a:endParaRPr lang="en-US" sz="1100" dirty="0"/>
          </a:p>
        </p:txBody>
      </p:sp>
      <p:sp>
        <p:nvSpPr>
          <p:cNvPr id="6" name="Text 3"/>
          <p:cNvSpPr txBox="1"/>
          <p:nvPr/>
        </p:nvSpPr>
        <p:spPr>
          <a:xfrm>
            <a:off x="457200" y="1371600"/>
            <a:ext cx="3611880"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Rearranged, the same link reads x=μ+zσ, which is the form you need when you work backwards from a probability.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Standardising relabels the axis without changing any area. Take cucumber lengths X~N(30,2.5²) in cm. The value 33 is 3÷2.5=1.2 standard deviations above the mean, so P(X&gt;33) is exactly the same area as P(Z&gt;1.2). The two figures below have the same shape and the same shaded proportion; only the numbers on the axis differ.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standardise a Normal variable?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same area on the standard Normal curve: 33 is 1.2 standard deviations above 30, so P(X&gt;33)=P(Z&gt;1.2).">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area on the standard Normal curve: 33 is 1.2 standard deviations above 30, so P(X&gt;33)=P(Z&gt;1.2).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read the Φ(z) table?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printed table gives Φ(z)=P(Z&lt;z), the area to the left of z, for z≥0 in steps of 0.01. Round z to 2 d.p. before you look it up. Every other area comes from that one table by two ideas: the total area is 1, and the curve is symmetrical about 0. The method is always the same — draw the curve, shade the area you want, and decide which rule matches the picture.</a:t>
            </a:r>
            <a:endParaRPr lang="en-US" sz="15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1253642"/>
                <a:gridCol w="1145743"/>
                <a:gridCol w="583112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You want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P(Z&lt;a), a&gt;0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 from the table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P(Z&gt;a)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1-Φ(a)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area is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P(Z&lt;-a)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1-Φ(a)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symmetry: the left tail beyond -a equals the right tail beyond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P(Z&gt;-a)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P(a&lt;Z&lt;b)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Φ(b)-Φ(a)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to the left of b minus the area to the left of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read the Φ(z) 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Symmetry about 0: the left tail beyond −1.8 is the mirror image of the right tail beyond 1.8, so both equal 1-Φ(1.8).">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Symmetry about 0: the left tail beyond −1.8 is the mirror image of the right tail beyond 1.8, so both equal 1-Φ(1.8).</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read the Φ(z) 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1 · Easy · Find</a:t>
            </a:r>
            <a:endParaRPr lang="en-US" sz="1200" dirty="0"/>
          </a:p>
        </p:txBody>
      </p:sp>
      <p:sp>
        <p:nvSpPr>
          <p:cNvPr id="4" name="Text 2"/>
          <p:cNvSpPr txBox="1"/>
          <p:nvPr/>
        </p:nvSpPr>
        <p:spPr>
          <a:xfrm>
            <a:off x="457200" y="1371600"/>
            <a:ext cx="8229600" cy="251825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random variable Z~N(0,1²). Find (a) P(Z&lt;1.23), (b) P(Z&gt;0.4), (c) P(Z&lt;-1.8), (d) P(-0.5&lt;Z&lt;1.2).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Straight from the table: P(Z&lt;1.23)=Φ(1.23)= </a:t>
            </a:r>
            <a:r>
              <a:rPr lang="en-US" sz="1500" b="1" dirty="0">
                <a:solidFill>
                  <a:srgbClr val="1A1F2B"/>
                </a:solidFill>
                <a:latin typeface="Calibri" pitchFamily="34" charset="0"/>
                <a:ea typeface="Calibri" pitchFamily="34" charset="-122"/>
                <a:cs typeface="Calibri" pitchFamily="34" charset="-120"/>
              </a:rPr>
              <a:t>0.8907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area to the right is 1 minus the area to the left: 1-Φ(0.40)=1-0.6554= </a:t>
            </a:r>
            <a:r>
              <a:rPr lang="en-US" sz="1500" b="1" dirty="0">
                <a:solidFill>
                  <a:srgbClr val="1A1F2B"/>
                </a:solidFill>
                <a:latin typeface="Calibri" pitchFamily="34" charset="0"/>
                <a:ea typeface="Calibri" pitchFamily="34" charset="-122"/>
                <a:cs typeface="Calibri" pitchFamily="34" charset="-120"/>
              </a:rPr>
              <a:t>0.3446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left tail beyond −1.8 equals the right tail beyond 1.8: 1-Φ(1.80)=1-0.9641= </a:t>
            </a:r>
            <a:r>
              <a:rPr lang="en-US" sz="1500" b="1" dirty="0">
                <a:solidFill>
                  <a:srgbClr val="1A1F2B"/>
                </a:solidFill>
                <a:latin typeface="Calibri" pitchFamily="34" charset="0"/>
                <a:ea typeface="Calibri" pitchFamily="34" charset="-122"/>
                <a:cs typeface="Calibri" pitchFamily="34" charset="-120"/>
              </a:rPr>
              <a:t>0.0359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Φ(1.2)-Φ(-0.5), with Φ(-0.5)=1-Φ(0.5): 0.8849-(1-0.6915)=0.8849-0.3085= </a:t>
            </a:r>
            <a:r>
              <a:rPr lang="en-US" sz="1500" b="1" dirty="0">
                <a:solidFill>
                  <a:srgbClr val="1A1F2B"/>
                </a:solidFill>
                <a:latin typeface="Calibri" pitchFamily="34" charset="0"/>
                <a:ea typeface="Calibri" pitchFamily="34" charset="-122"/>
                <a:cs typeface="Calibri" pitchFamily="34" charset="-120"/>
              </a:rPr>
              <a:t>0.5764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These come straight from the table, so the 4 d.p. table values are the answers; to 3 s.f. they are 0.891, 0.345, 0.0359 and 0.576.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read the Φ(z) 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Part (d): the area between −0.5 and 1.2 is everything left of 1.2 minus everything left of −0.5. Only Φ of a positive number is ever read from the table.">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Part (d): the area between −0.5 and 1.2 is everything left of 1.2 minus everything left of −0.5. Only Φ of a positive number is ever read from the table.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probabilities for any Normal variable?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99008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variable that is not already standard, add one step in front of the table work. The full method is: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Write the probability in terms of 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Sketch the curve, mark the mean and shade the area you want.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Standardise each boundary.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Use the table rules from the previous section.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Write the standardising step out in full, for example P(X&gt;33)=P(Z&gt;(33-30)/2.5)=P(Z&gt;1.2). This line carries the method, and it shows anyone reading your work that you divided by σ and not by σ².</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further ideas from S1 probability often appear in the same question. For "at least one of …" or "all three …", find the single probability first and then combine with the multiplication rule for independent events. For a conditional probability use P(A|B)=P(A∩B)/P(B). With Normal tails, A∩B is usually just the smaller tail: if a value is above 68, it is certainly above 60.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probabilities for any Normal variable?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2 · Easy · Find</a:t>
            </a:r>
            <a:endParaRPr lang="en-US" sz="1200" dirty="0"/>
          </a:p>
        </p:txBody>
      </p:sp>
      <p:pic>
        <p:nvPicPr>
          <p:cNvPr id="4" name="Image 0" descr="Part (b): both boundaries are standardised; 27 is below the mean, so its z-value is negative.">    </p:cNvPr>
          <p:cNvPicPr>
            <a:picLocks noChangeAspect="1"/>
          </p:cNvPicPr>
          <p:nvPr/>
        </p:nvPicPr>
        <p:blipFill>
          <a:blip r:embed="rId1"/>
          <a:stretch>
            <a:fillRect/>
          </a:stretch>
        </p:blipFill>
        <p:spPr>
          <a:xfrm>
            <a:off x="4389120" y="1741932"/>
            <a:ext cx="4297680" cy="2066544"/>
          </a:xfrm>
          <a:prstGeom prst="rect">
            <a:avLst/>
          </a:prstGeom>
        </p:spPr>
      </p:pic>
      <p:sp>
        <p:nvSpPr>
          <p:cNvPr id="5" name="Text 2"/>
          <p:cNvSpPr txBox="1"/>
          <p:nvPr/>
        </p:nvSpPr>
        <p:spPr>
          <a:xfrm>
            <a:off x="4389120" y="385419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(b): both boundaries are standardised; 27 is below the mean, so its z-value is negative.</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length X cm of a cucumber from a greenhouse is modelled by X~N(30,2.5²). Find (a) P(X&gt;33), (b) P(27&lt;X&lt;34).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Standardise: P(X&gt;33)=P(Z&gt;(33-30)/2.5)=P(Z&gt;1.2). Then 1-Φ(1.20)=1-0.8849=0.1151= </a:t>
            </a:r>
            <a:r>
              <a:rPr lang="en-US" sz="1500" b="1" dirty="0">
                <a:solidFill>
                  <a:srgbClr val="1A1F2B"/>
                </a:solidFill>
                <a:latin typeface="Calibri" pitchFamily="34" charset="0"/>
                <a:ea typeface="Calibri" pitchFamily="34" charset="-122"/>
                <a:cs typeface="Calibri" pitchFamily="34" charset="-120"/>
              </a:rPr>
              <a:t>0.115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Standardise both ends: P((27-30)/2.5&lt;Z&lt;(34-30)/2.5)=P(-1.2&lt;Z&lt;1.6). Then Φ(1.6)-Φ(-1.2)=0.9452-(1-0.8849)=0.9452-0.1151=0.8301= </a:t>
            </a:r>
            <a:r>
              <a:rPr lang="en-US" sz="1500" b="1" dirty="0">
                <a:solidFill>
                  <a:srgbClr val="1A1F2B"/>
                </a:solidFill>
                <a:latin typeface="Calibri" pitchFamily="34" charset="0"/>
                <a:ea typeface="Calibri" pitchFamily="34" charset="-122"/>
                <a:cs typeface="Calibri" pitchFamily="34" charset="-120"/>
              </a:rPr>
              <a:t>0.830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probabilities for any Normal variable?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Find</a:t>
            </a:r>
            <a:endParaRPr lang="en-US" sz="1200" dirty="0"/>
          </a:p>
        </p:txBody>
      </p:sp>
      <p:pic>
        <p:nvPicPr>
          <p:cNvPr id="4" name="Image 0" descr="The red tail (more than 68 g) lies entirely inside the teal region (more than 60 g), so &quot;large and over 60 g&quot; is just &quot;large&quot;. The whole teal region, including the red tail, has area 0.6915.">    </p:cNvPr>
          <p:cNvPicPr>
            <a:picLocks noChangeAspect="1"/>
          </p:cNvPicPr>
          <p:nvPr/>
        </p:nvPicPr>
        <p:blipFill>
          <a:blip r:embed="rId1"/>
          <a:stretch>
            <a:fillRect/>
          </a:stretch>
        </p:blipFill>
        <p:spPr>
          <a:xfrm>
            <a:off x="4389120" y="1657807"/>
            <a:ext cx="4297680" cy="2066544"/>
          </a:xfrm>
          <a:prstGeom prst="rect">
            <a:avLst/>
          </a:prstGeom>
        </p:spPr>
      </p:pic>
      <p:sp>
        <p:nvSpPr>
          <p:cNvPr id="5" name="Text 2"/>
          <p:cNvSpPr txBox="1"/>
          <p:nvPr/>
        </p:nvSpPr>
        <p:spPr>
          <a:xfrm>
            <a:off x="4389120" y="377007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red tail (more than 68 g) lies entirely inside the teal region (more than 60 g), so "large and over 60 g" is just "large". The whole teal region, including the red tail, has area 0.6915.</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mass M grams of an egg from a farm is modelled by M~N(62,4²). An egg is graded "large" if its mass is more than 68 g. (a) Find the proportion of eggs that are large. (b) An egg is known to have a mass of more than 60 g. Find the probability that it is large. (c) Two eggs are chosen at random. Find the probability that at least one of them is large.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P(M&gt;68)=P(Z&gt;(68-62)/4)=P(Z&gt;1.5)=1-0.9332= </a:t>
            </a:r>
            <a:r>
              <a:rPr lang="en-US" sz="1500" b="1" dirty="0">
                <a:solidFill>
                  <a:srgbClr val="1A1F2B"/>
                </a:solidFill>
                <a:latin typeface="Calibri" pitchFamily="34" charset="0"/>
                <a:ea typeface="Calibri" pitchFamily="34" charset="-122"/>
                <a:cs typeface="Calibri" pitchFamily="34" charset="-120"/>
              </a:rPr>
              <a:t>0.0668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probabilities for any Normal variable?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Every egg over 68 g is also over 60 g, so the intersection is just P(M&gt;68). P(M&gt;60)=P(Z&gt;-0.5)=Φ(0.5)=0.6915, so</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P(M&gt;68|M&gt;60)=(0.0668/0.6915)=</a:t>
            </a:r>
            <a:endParaRPr lang="en-US" sz="1700" dirty="0"/>
          </a:p>
        </p:txBody>
      </p:sp>
      <p:sp>
        <p:nvSpPr>
          <p:cNvPr id="7" name="Text 5"/>
          <p:cNvSpPr txBox="1"/>
          <p:nvPr/>
        </p:nvSpPr>
        <p:spPr>
          <a:xfrm>
            <a:off x="457200" y="2514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0.0966 (3 s.f.)</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least one" =1-P(neither), and the eggs are independent: 1-0.9332²= </a:t>
            </a:r>
            <a:r>
              <a:rPr lang="en-US" sz="1500" b="1" dirty="0">
                <a:solidFill>
                  <a:srgbClr val="1A1F2B"/>
                </a:solidFill>
                <a:latin typeface="Calibri" pitchFamily="34" charset="0"/>
                <a:ea typeface="Calibri" pitchFamily="34" charset="-122"/>
                <a:cs typeface="Calibri" pitchFamily="34" charset="-120"/>
              </a:rPr>
              <a:t>0.129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probabilities for any Normal variable?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dividing by the variance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M~N(62,16), z=(68-62)/4, not (68-62)/16. A z-value that seems far too small for a value that is clearly in the tail is the warning sign.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a value from a probability?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Now the area is given and the boundary is unknown. Reverse the steps: find the z-value first, then convert it to x with x=μ+zσ.</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There are two ways to find z. The </a:t>
            </a:r>
            <a:r>
              <a:rPr lang="en-US" sz="1500" b="1" dirty="0">
                <a:solidFill>
                  <a:srgbClr val="1A1F2B"/>
                </a:solidFill>
                <a:latin typeface="Calibri" pitchFamily="34" charset="0"/>
                <a:ea typeface="Calibri" pitchFamily="34" charset="-122"/>
                <a:cs typeface="Calibri" pitchFamily="34" charset="-120"/>
              </a:rPr>
              <a:t>percentage points table</a:t>
            </a:r>
            <a:r>
              <a:rPr lang="en-US" sz="1500" dirty="0">
                <a:solidFill>
                  <a:srgbClr val="1A1F2B"/>
                </a:solidFill>
                <a:latin typeface="Calibri" pitchFamily="34" charset="0"/>
                <a:ea typeface="Calibri" pitchFamily="34" charset="-122"/>
                <a:cs typeface="Calibri" pitchFamily="34" charset="-120"/>
              </a:rPr>
              <a:t> gives the z-value with a stated probability p above it, P(Z&gt;z)=p, for p=0.5, 0.4, 0.3, 0.2, 0.15, 0.1, 0.05, 0.025, 0.01, 0.005, 0.001, 0.0005. For example p=0.05 gives z=1.6449. If your probability is in that list, use it: the values are more accurate than reading the Φ table backwards. Otherwise, read the Φ table in reverse: find the probability inside the body of the table and read off z. If it falls between two entries, use the nearer one — no interpolation is needed.</a:t>
            </a:r>
            <a:endParaRPr lang="en-US" sz="15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3423514"/>
          <a:ext cx="8229600" cy="914400"/>
        </p:xfrm>
        <a:graphic>
          <a:graphicData uri="http://schemas.openxmlformats.org/drawingml/2006/table">
            <a:tbl>
              <a:tblPr/>
              <a:tblGrid>
                <a:gridCol w="1244498"/>
                <a:gridCol w="1164031"/>
                <a:gridCol w="1164031"/>
                <a:gridCol w="1164031"/>
                <a:gridCol w="1164031"/>
                <a:gridCol w="1164031"/>
                <a:gridCol w="116403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p=P(Z&gt;z)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0.025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0.5244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0.8416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1.2816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1.6449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1.9600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2.3263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4112057"/>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sign of z is the step that goes wrong most often.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value from a probability?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value in the lower part of the distribution has a negative z. Sketch first: if the shaded area to the left of the boundary is less than 0.5, the boundary is below the mean and z&lt;0.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value from a probability?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Medium · Find</a:t>
            </a:r>
            <a:endParaRPr lang="en-US" sz="1200" dirty="0"/>
          </a:p>
        </p:txBody>
      </p:sp>
      <p:pic>
        <p:nvPicPr>
          <p:cNvPr id="4" name="Image 0" descr="The upper 5% point is 1.6449 standard deviations above the mean; the lower 20% point is 0.8416 standard deviations below it, so its z-value is negative.">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upper 5% point is 1.6449 standard deviations above the mean; the lower 20% point is 0.8416 standard deviations below it, so its z-value is negative.</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time T seconds for a kettle to boil a full load of water is modelled by T~N(240,15²). Find (a) the time exceeded by 5% of boils, (b) the time below which 20% of boils finish, (c) the limits of the middle 95% of times, symmetrical about the mean.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Upper 5% point from the percentage points table, p=0.05: (t-240)/15=1.6449⇒t=240+1.6449×15=264.67= </a:t>
            </a:r>
            <a:r>
              <a:rPr lang="en-US" sz="1500" b="1" dirty="0">
                <a:solidFill>
                  <a:srgbClr val="1A1F2B"/>
                </a:solidFill>
                <a:latin typeface="Calibri" pitchFamily="34" charset="0"/>
                <a:ea typeface="Calibri" pitchFamily="34" charset="-122"/>
                <a:cs typeface="Calibri" pitchFamily="34" charset="-120"/>
              </a:rPr>
              <a:t>264.7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value from a probability?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Medium · Find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20% below means 20% of the area is to the left, so z is negative. The table gives 0.8416 for p=0.2: (t-240)/15=-0.8416⇒t=240-0.8416×15=227.38= </a:t>
            </a:r>
            <a:r>
              <a:rPr lang="en-US" sz="1500" b="1" dirty="0">
                <a:solidFill>
                  <a:srgbClr val="1A1F2B"/>
                </a:solidFill>
                <a:latin typeface="Calibri" pitchFamily="34" charset="0"/>
                <a:ea typeface="Calibri" pitchFamily="34" charset="-122"/>
                <a:cs typeface="Calibri" pitchFamily="34" charset="-120"/>
              </a:rPr>
              <a:t>227.4 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middle 95% leaves 2.5% in each tail; p=0.025 gives z=1.9600. So 240±1.96×15, giving </a:t>
            </a:r>
            <a:r>
              <a:rPr lang="en-US" sz="1500" b="1" dirty="0">
                <a:solidFill>
                  <a:srgbClr val="1A1F2B"/>
                </a:solidFill>
                <a:latin typeface="Calibri" pitchFamily="34" charset="0"/>
                <a:ea typeface="Calibri" pitchFamily="34" charset="-122"/>
                <a:cs typeface="Calibri" pitchFamily="34" charset="-120"/>
              </a:rPr>
              <a:t>210.6 s to 269.4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value from a probability?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Part (c): a symmetrical middle 95% leaves 2.5% in each tail, so the limits are μ±1.96σ.">    </p:cNvPr>
          <p:cNvPicPr>
            <a:picLocks noChangeAspect="1"/>
          </p:cNvPicPr>
          <p:nvPr/>
        </p:nvPicPr>
        <p:blipFill>
          <a:blip r:embed="rId1"/>
          <a:stretch>
            <a:fillRect/>
          </a:stretch>
        </p:blipFill>
        <p:spPr>
          <a:xfrm>
            <a:off x="4389120" y="1741932"/>
            <a:ext cx="4297680" cy="2066544"/>
          </a:xfrm>
          <a:prstGeom prst="rect">
            <a:avLst/>
          </a:prstGeom>
        </p:spPr>
      </p:pic>
      <p:sp>
        <p:nvSpPr>
          <p:cNvPr id="5" name="Text 2"/>
          <p:cNvSpPr txBox="1"/>
          <p:nvPr/>
        </p:nvSpPr>
        <p:spPr>
          <a:xfrm>
            <a:off x="4389120" y="385419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(c): a symmetrical middle 95% leaves 2.5% in each tail, so the limits are μ±1.96σ.</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decide the sign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equation in the form (x-μ)/σ=z with the sign of z already decided, then solve. A quick check: if the value you find is on the wrong side of the mean for the area you shaded, the sign of z is wrong.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mean or standard deviation?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statement such as P(X&gt;92)=0.0228 tells you how far 92 is from the mean in standard deviations: it gives the z-value of 92. Writing (92-μ)/σ=z gives one equation, and one equation is enough for one unknown.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habits make this reliable. First, turn the given probability into "area to the left" before reading the Φ table in reverse: P(X&gt;92)=0.0228 means Φ(z)=0.9772. Second, check whether the probability is in the percentage points table (0.1, 0.05, 0.01, …): if it is, use that exact z-value.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mean or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Medium · Find</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random variable X~N(80,σ²). Given that P(X&gt;92)=0.0228, find (a) the value of σ, (b) P(X&lt;74).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area to the left of 92 is 1-0.0228=0.9772. Reading the Φ table in reverse, Φ(z)=0.9772⇒z=2.00. So (92-80)/σ=2.00⇒ </a:t>
            </a:r>
            <a:r>
              <a:rPr lang="en-US" sz="1500" b="1" dirty="0">
                <a:solidFill>
                  <a:srgbClr val="1A1F2B"/>
                </a:solidFill>
                <a:latin typeface="Calibri" pitchFamily="34" charset="0"/>
                <a:ea typeface="Calibri" pitchFamily="34" charset="-122"/>
                <a:cs typeface="Calibri" pitchFamily="34" charset="-120"/>
              </a:rPr>
              <a:t>σ=6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Standardise with the value just found: P(Z&lt;(74-80)/6)=P(Z&lt;-1)=1-0.8413=0.1587= </a:t>
            </a:r>
            <a:r>
              <a:rPr lang="en-US" sz="1500" b="1" dirty="0">
                <a:solidFill>
                  <a:srgbClr val="1A1F2B"/>
                </a:solidFill>
                <a:latin typeface="Calibri" pitchFamily="34" charset="0"/>
                <a:ea typeface="Calibri" pitchFamily="34" charset="-122"/>
                <a:cs typeface="Calibri" pitchFamily="34" charset="-120"/>
              </a:rPr>
              <a:t>0.159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mean or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a:t>
            </a:r>
            <a:endParaRPr lang="en-US" sz="1200" dirty="0"/>
          </a:p>
        </p:txBody>
      </p:sp>
      <p:pic>
        <p:nvPicPr>
          <p:cNvPr id="4" name="Image 0" descr="Only 10% of bottles are below 20 ml, so 20 is in the lower tail and the mean must be above 20.">    </p:cNvPr>
          <p:cNvPicPr>
            <a:picLocks noChangeAspect="1"/>
          </p:cNvPicPr>
          <p:nvPr/>
        </p:nvPicPr>
        <p:blipFill>
          <a:blip r:embed="rId1"/>
          <a:stretch>
            <a:fillRect/>
          </a:stretch>
        </p:blipFill>
        <p:spPr>
          <a:xfrm>
            <a:off x="4389120" y="1741932"/>
            <a:ext cx="4297680" cy="2066544"/>
          </a:xfrm>
          <a:prstGeom prst="rect">
            <a:avLst/>
          </a:prstGeom>
        </p:spPr>
      </p:pic>
      <p:sp>
        <p:nvSpPr>
          <p:cNvPr id="5" name="Text 2"/>
          <p:cNvSpPr txBox="1"/>
          <p:nvPr/>
        </p:nvSpPr>
        <p:spPr>
          <a:xfrm>
            <a:off x="4389120" y="385419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Only 10% of bottles are below 20 ml, so 20 is in the lower tail and the mean must be above 20.</a:t>
            </a:r>
            <a:endParaRPr lang="en-US" sz="1100" dirty="0"/>
          </a:p>
        </p:txBody>
      </p:sp>
      <p:sp>
        <p:nvSpPr>
          <p:cNvPr id="6" name="Text 3"/>
          <p:cNvSpPr txBox="1"/>
          <p:nvPr/>
        </p:nvSpPr>
        <p:spPr>
          <a:xfrm>
            <a:off x="457200" y="1371600"/>
            <a:ext cx="361188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volume of liquid in a small bottle is V ml, where V~N(μ,0.8²). Exactly 10% of bottles contain less than 20 ml. Find μ.</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10% is below 20 ml, so 20 is below the mean and its z-value is negative. Percentage points table, p=0.1: (20-μ)/0.8=-1.2816.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Solve: μ=20+1.2816×0.8=21.02528= </a:t>
            </a:r>
            <a:r>
              <a:rPr lang="en-US" sz="1500" b="1" dirty="0">
                <a:solidFill>
                  <a:srgbClr val="1A1F2B"/>
                </a:solidFill>
                <a:latin typeface="Calibri" pitchFamily="34" charset="0"/>
                <a:ea typeface="Calibri" pitchFamily="34" charset="-122"/>
                <a:cs typeface="Calibri" pitchFamily="34" charset="-120"/>
              </a:rPr>
              <a:t>21.03 ml (4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mean or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the mean is above 20 ml, as it must be when only 10% of bottles are below 20 ml.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mean or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sign of z</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(20-μ)/0.8=+1.2816 and getting μ=18.97, below 20. Then 90% of bottles would be below 20 ml, not 10%. The sign of z comes from the sketch.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mean and the standard deviation together?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two unknowns you need two probability statements. Each one gives an equation of the form x-μ=zσ. Write both as</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μ+z₁σ=x₁,  μ+z₂σ=x₂,</a:t>
            </a:r>
            <a:endParaRPr lang="en-US" sz="1700" dirty="0"/>
          </a:p>
        </p:txBody>
      </p:sp>
      <p:sp>
        <p:nvSpPr>
          <p:cNvPr id="7" name="Text 5"/>
          <p:cNvSpPr txBox="1"/>
          <p:nvPr/>
        </p:nvSpPr>
        <p:spPr>
          <a:xfrm>
            <a:off x="457200" y="2514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then subtract to eliminate μ: σ=(x₂-x₁)/(z₂-z₁). There is a nice way to see this: the gap between the two values, measured in standard deviations, is z₂-z₁, and the same gap in the units of x is x₂-x₁. Dividing one by the other gives the size of one standard deviation.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Always check the result: σ must come out positive, and μ should lie on the correct side of each given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mean and the standard deviation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Medium · Find</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length L cm of a leaf from a species of shrub is modelled by a Normal distribution. 30% of leaves are shorter than 17 cm and 10% are longer than 25 cm. Find the mean and the standard deviation of 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probabilities are in the percentage points table. 17 is in the lower tail, so its z is negative:</a:t>
            </a:r>
            <a:endParaRPr lang="en-US" sz="1300" dirty="0"/>
          </a:p>
        </p:txBody>
      </p:sp>
      <p:sp>
        <p:nvSpPr>
          <p:cNvPr id="5" name="Shape 3"/>
          <p:cNvSpPr/>
          <p:nvPr/>
        </p:nvSpPr>
        <p:spPr>
          <a:xfrm>
            <a:off x="457200" y="275965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5109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(17-μ)/σ=-0.5244,  (25-μ)/σ=1.2816.</a:t>
            </a:r>
            <a:endParaRPr lang="en-US" sz="1700" dirty="0"/>
          </a:p>
        </p:txBody>
      </p:sp>
      <p:sp>
        <p:nvSpPr>
          <p:cNvPr id="7" name="Text 5"/>
          <p:cNvSpPr txBox="1"/>
          <p:nvPr/>
        </p:nvSpPr>
        <p:spPr>
          <a:xfrm>
            <a:off x="457200" y="3322015"/>
            <a:ext cx="8229600" cy="89154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Rearrange and subtract: μ-0.5244σ=17 and μ+1.2816σ=25, so 1.8060σ=8.</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σ=4.43 cm, μ=17+0.5244×4.4297…=19.3 cm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 the unrounded σ=4.4297… in the calculator when finding μ.</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mean and the standard deviation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find</a:t>
            </a:r>
            <a:endParaRPr lang="en-US" sz="1200" dirty="0"/>
          </a:p>
        </p:txBody>
      </p:sp>
      <p:pic>
        <p:nvPicPr>
          <p:cNvPr id="4" name="Image 0" descr="The two given tails fix both z-values. The values 36 and 52 are 16 minutes apart and their z-values differ by 4, so σ=16÷4=4 and μ=42.">    </p:cNvPr>
          <p:cNvPicPr>
            <a:picLocks noChangeAspect="1"/>
          </p:cNvPicPr>
          <p:nvPr/>
        </p:nvPicPr>
        <p:blipFill>
          <a:blip r:embed="rId1"/>
          <a:stretch>
            <a:fillRect/>
          </a:stretch>
        </p:blipFill>
        <p:spPr>
          <a:xfrm>
            <a:off x="4389120" y="1700784"/>
            <a:ext cx="4297680" cy="2148840"/>
          </a:xfrm>
          <a:prstGeom prst="rect">
            <a:avLst/>
          </a:prstGeom>
        </p:spPr>
      </p:pic>
      <p:sp>
        <p:nvSpPr>
          <p:cNvPr id="5" name="Text 2"/>
          <p:cNvSpPr txBox="1"/>
          <p:nvPr/>
        </p:nvSpPr>
        <p:spPr>
          <a:xfrm>
            <a:off x="4389120" y="389534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two given tails fix both z-values. The values 36 and 52 are 16 minutes apart and their z-values differ by 4, so σ=16÷4=4 and μ=42.</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time T minutes for a ferry crossing is modelled by a Normal distribution with mean μ and standard deviation σ. Records show that 6.68% of crossings take less than 36 minutes and 0.62% take more than 52 minutes. (a) Show that σ=4 and find μ. (b) Find P(40&lt;T&lt;48). (c) A crossing has already lasted 44 minutes. Find the probability that it lasts more than 48 minutes. (d) The operator wants to state a time that 99% of crossings finish within. Find this 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mean and the standard deviation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find (continued)</a:t>
            </a:r>
            <a:endParaRPr lang="en-US" sz="1200" dirty="0"/>
          </a:p>
        </p:txBody>
      </p:sp>
      <p:sp>
        <p:nvSpPr>
          <p:cNvPr id="4" name="Text 2"/>
          <p:cNvSpPr txBox="1"/>
          <p:nvPr/>
        </p:nvSpPr>
        <p:spPr>
          <a:xfrm>
            <a:off x="457200" y="1371600"/>
            <a:ext cx="8229600" cy="18461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Turn both statements into areas to the left and read the Φ table in reverse. Φ(z)=1-0.0668=0.9332⇒z=1.50; 36 is in the lower tail, so its z-value is -1.50. Φ(z)=1-0.0062=0.9938⇒z=2.50 for 52. Two equations: μ-1.5σ=36 and μ+2.5σ=52. Subtract: 4σ=16, so </a:t>
            </a:r>
            <a:r>
              <a:rPr lang="en-US" sz="1500" b="1" dirty="0">
                <a:solidFill>
                  <a:srgbClr val="1A1F2B"/>
                </a:solidFill>
                <a:latin typeface="Calibri" pitchFamily="34" charset="0"/>
                <a:ea typeface="Calibri" pitchFamily="34" charset="-122"/>
                <a:cs typeface="Calibri" pitchFamily="34" charset="-120"/>
              </a:rPr>
              <a:t>σ=4, μ=42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Standardise both ends: P(-0.5&lt;Z&lt;1.5)=0.9332-(1-0.6915)=0.6247= </a:t>
            </a:r>
            <a:r>
              <a:rPr lang="en-US" sz="1500" b="1" dirty="0">
                <a:solidFill>
                  <a:srgbClr val="1A1F2B"/>
                </a:solidFill>
                <a:latin typeface="Calibri" pitchFamily="34" charset="0"/>
                <a:ea typeface="Calibri" pitchFamily="34" charset="-122"/>
                <a:cs typeface="Calibri" pitchFamily="34" charset="-120"/>
              </a:rPr>
              <a:t>0.625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Conditional probability; more than 48 already implies more than 44:</a:t>
            </a:r>
            <a:endParaRPr lang="en-US" sz="1300" dirty="0"/>
          </a:p>
        </p:txBody>
      </p:sp>
      <p:sp>
        <p:nvSpPr>
          <p:cNvPr id="5" name="Shape 3"/>
          <p:cNvSpPr/>
          <p:nvPr/>
        </p:nvSpPr>
        <p:spPr>
          <a:xfrm>
            <a:off x="457200" y="3263494"/>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35493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P(T&gt;48|T&gt;44)=(P(T&gt;48))/(P(T&gt;44))=(1-Φ(1.5))/(1-Φ(0.5))=(0.0668/0.3085)=</a:t>
            </a:r>
            <a:endParaRPr lang="en-US" sz="1700" dirty="0"/>
          </a:p>
        </p:txBody>
      </p:sp>
      <p:sp>
        <p:nvSpPr>
          <p:cNvPr id="7" name="Text 5"/>
          <p:cNvSpPr txBox="1"/>
          <p:nvPr/>
        </p:nvSpPr>
        <p:spPr>
          <a:xfrm>
            <a:off x="457200" y="3826764"/>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0.217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mean and the standard deviation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find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1% above the stated time, so p=0.01 in the percentage points table: t=42+2.3263×4=51.31= </a:t>
            </a:r>
            <a:r>
              <a:rPr lang="en-US" sz="1500" b="1" dirty="0">
                <a:solidFill>
                  <a:srgbClr val="1A1F2B"/>
                </a:solidFill>
                <a:latin typeface="Calibri" pitchFamily="34" charset="0"/>
                <a:ea typeface="Calibri" pitchFamily="34" charset="-122"/>
                <a:cs typeface="Calibri" pitchFamily="34" charset="-120"/>
              </a:rPr>
              <a:t>51.3 minutes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part (a) the result is printed, so the working has to be complete: both z-values with their signs, both equations, and the solution.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mean and the standard deviation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show the look-up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probability given is not one of the percentage points, write down the table value you used and the z you read: "Φ(z)=0.9938, z=2.50". Showing the look-up is part of the method.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sketch before you calculate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small bell curve with the mean marked and the required area shaded takes seconds and settles the two decisions where slips happen: "Φ or 1-Φ?" and "is z positive or negative?".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the standardising line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P(X&gt;33)=P(Z&gt;(33-30)/2.5) with the numbers substituted, then quote the table value to 4 d.p. If a later step goes wrong, this line still shows the method.</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use the percentage points table when you can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probabilities such as 0.1, 0.05, 0.025 and 0.01, the percentage points table gives z to 4 d.p. (1.2816, 1.6449, 1.9600, 2.3263). Reading the Φ table backwards for these gives a less accurate z.</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635508"/>
          </a:xfrm>
          <a:prstGeom prst="roundRect">
            <a:avLst>
              <a:gd name="adj" fmla="val 8633"/>
            </a:avLst>
          </a:prstGeom>
          <a:solidFill>
            <a:srgbClr val="FFFBEB"/>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standard deviation, not variance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standardise, write σ=… on its own. N(μ,25) has σ=5; N(μ,5²) is the same distribution.</a:t>
            </a:r>
            <a:endParaRPr lang="en-US" sz="1300" dirty="0"/>
          </a:p>
        </p:txBody>
      </p:sp>
      <p:sp>
        <p:nvSpPr>
          <p:cNvPr id="6" name="Shape 4"/>
          <p:cNvSpPr/>
          <p:nvPr/>
        </p:nvSpPr>
        <p:spPr>
          <a:xfrm>
            <a:off x="457200" y="2125980"/>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21742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sense-check every answer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probability must lie between 0 and 1; a tail beyond z=2 is small (about 0.02); a value with more than half the distribution below it lies above the mean. A value of σ you find must be positive.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08783"/>
                <a:gridCol w="2886761"/>
                <a:gridCol w="273405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N(50,16) the standard deviation is 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second parameter is the variance.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σ=√16=4.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Φ(-1.2) can be read from the table.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table only lists z≥0.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Φ(-1.2)=1-Φ(1.2), by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P(X≤33) is different from P(X&lt;33).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is continuous, so P(X=33)=0.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two are equal; no continuity correction is needed in S1.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percentage points table gives the area to the left of 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gives the probability above 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P(Z&gt;z)=p; for a lower-tail value use -z.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z-value is a probability.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 is a number of standard deviations and can be negative or bigger than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probability is the area Φ(z), between 0 and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probabilities are needed to find μ when σ is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equation is enough for one unknown.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probability per unknown: one for μ or σ, two for both.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49356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 probability and discrete random variables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Conditional probability, "at least one" and independent repeats all reappear here, applied to Normal areas. The mean and variance of a Normal variable mean the same as E(X) and Var(X) for a discrete one.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 approximations and hypothesis tests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S2 the Normal distribution approximates the binomial and the Poisson distributions for large parameters, with a continuity correction (S2.3), and is used to carry out the tests that follow (S2.4). The formula for the Normal probability density function is not needed in S1, and neither are continuous random variables defined by a density function (S2.2).</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transformations of graphs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X=μ+σZ corresponds to a stretch of the standard curve by factor σ parallel to the x-axis (with a stretch by factor 1/σ parallel to the y-axis, so the area stays 1) followed by a translation of μ — the change of shape seen in the second figure. In IAL Physics practical work, repeated readings scatter roughly symmetrically about a central value, which is why their mean is taken as the best estimate.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23567"/>
                <a:gridCol w="4319626"/>
                <a:gridCol w="18873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X~N(μ,σ²)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notation: mean μ, variance σ²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Z=(X-μ)/σ, Z~N(0,1²)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standardising any Normal variable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Φ(z)=P(Z&lt;z)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cumulative probabilities for z≥0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(table)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P(Z&gt;z)=p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points: the z-value for a given upper-tail probability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(table)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Φ(-z)=1-Φ(z), P(Z&gt;z)=1-Φ(z)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negative z and upper tails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P(a&lt;X&lt;b)=Φ(z_b)-Φ(zₐ)</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probability between two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x=μ+zσ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value from a probability; equations for unknown μ, 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P(A|B)=P(A∩B)/P(B)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conditional probabilities with Normal tails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X~N(50,16). State the standard deviation of X and the value of P(X&gt;50).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P(Z&gt;-1.15).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X~N(12,0.5²). Find P(X&lt;11.3).</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value of a such that P(Z&lt;a)=0.01.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X~N(μ,5²) and P(X&lt;70)=0.9. Find μ.</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IQ-style test scores are modelled by X~N(100,15²). Find the proportion of scores above 120.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σ=√16=4. The curve is symmetrical about the mean 50, so P(X&gt;50)=0.5.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By symmetry, P(Z&gt;-1.15)=P(Z&lt;1.15)=Φ(1.15)=0.8749.</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z=(11.3-12)/0.5=-1.4, so P=1-Φ(1.4)=1-0.9192=0.0808.</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Only 1% is below a, so a is negative. The percentage points table gives 2.3263 for p=0.01, so a=-2.3263.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10% is above 70, so (70-μ)/5=1.2816 and μ=70-6.408=63.6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z=(120-100)/15=1.333…, which rounds to 1.33 for the table. P(X&gt;120)=1-Φ(1.33)=1-0.9082=0.0918 (3 s.f.). A calculator gives 0.0912; either is acceptable as a table/calculator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time, X minutes, taken by adults to complete a logic puzzle is modelled by a Normal distribution with mean μ and standard deviation σ. 15% of adults take longer than 50 minutes and 10% take less than 30 minutes.</a:t>
            </a:r>
            <a:endParaRPr lang="en-US" sz="1200" dirty="0"/>
          </a:p>
          <a:p>
            <a:pPr indent="0" marL="0">
              <a:spcAft>
                <a:spcPts val="600"/>
              </a:spcAft>
              <a:buNone/>
            </a:pPr>
            <a:r>
              <a:rPr lang="en-US" sz="1200" dirty="0">
                <a:solidFill>
                  <a:srgbClr val="1A1F2B"/>
                </a:solidFill>
              </a:rPr>
              <a:t>Figure: X ~ N(μ, σ²) with the two given tail areas shaded; not to scale</a:t>
            </a:r>
            <a:endParaRPr lang="en-US" sz="1200" dirty="0"/>
          </a:p>
          <a:p>
            <a:pPr indent="0" marL="0">
              <a:spcAft>
                <a:spcPts val="600"/>
              </a:spcAft>
              <a:buNone/>
            </a:pPr>
            <a:r>
              <a:rPr lang="en-US" sz="1200" dirty="0">
                <a:solidFill>
                  <a:srgbClr val="1A1F2B"/>
                </a:solidFill>
              </a:rPr>
              <a:t>(a) Write down two equations in μ and σ.  [2]</a:t>
            </a:r>
            <a:endParaRPr lang="en-US" sz="1200" dirty="0"/>
          </a:p>
          <a:p>
            <a:pPr indent="0" marL="0">
              <a:spcAft>
                <a:spcPts val="600"/>
              </a:spcAft>
              <a:buNone/>
            </a:pPr>
            <a:r>
              <a:rPr lang="en-US" sz="1200" dirty="0">
                <a:solidFill>
                  <a:srgbClr val="1A1F2B"/>
                </a:solidFill>
              </a:rPr>
              <a:t>(b) Find the values of μ and σ.  [4]</a:t>
            </a:r>
            <a:endParaRPr lang="en-US" sz="1200" dirty="0"/>
          </a:p>
          <a:p>
            <a:pPr indent="0" marL="0">
              <a:spcAft>
                <a:spcPts val="600"/>
              </a:spcAft>
              <a:buNone/>
            </a:pPr>
            <a:r>
              <a:rPr lang="en-US" sz="1200" dirty="0">
                <a:solidFill>
                  <a:srgbClr val="1A1F2B"/>
                </a:solidFill>
              </a:rPr>
              <a:t>(c) Find the probability that a randomly chosen adult takes less than 40 minutes.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990578"/>
            <a:ext cx="3474720" cy="187100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distance, D metres, that a club athlete throws a javelin is modelled by a Normal distribution with mean μ and standard deviation σ. Figure 1 shows the graph of P(D ≤ d) against d for this model. Two points on the curve are marked.</a:t>
            </a:r>
            <a:endParaRPr lang="en-US" sz="1200" dirty="0"/>
          </a:p>
          <a:p>
            <a:pPr indent="0" marL="0">
              <a:spcAft>
                <a:spcPts val="600"/>
              </a:spcAft>
              <a:buNone/>
            </a:pPr>
            <a:r>
              <a:rPr lang="en-US" sz="1200" dirty="0">
                <a:solidFill>
                  <a:srgbClr val="1A1F2B"/>
                </a:solidFill>
              </a:rPr>
              <a:t>(a) Use the two marked points to write down two equations in μ and σ.  [2]</a:t>
            </a:r>
            <a:endParaRPr lang="en-US" sz="1200" dirty="0"/>
          </a:p>
          <a:p>
            <a:pPr indent="0" marL="0">
              <a:spcAft>
                <a:spcPts val="600"/>
              </a:spcAft>
              <a:buNone/>
            </a:pPr>
            <a:r>
              <a:rPr lang="en-US" sz="1200" dirty="0">
                <a:solidFill>
                  <a:srgbClr val="1A1F2B"/>
                </a:solidFill>
              </a:rPr>
              <a:t>(b) Find the values of μ and σ.  [4]</a:t>
            </a:r>
            <a:endParaRPr lang="en-US" sz="1200" dirty="0"/>
          </a:p>
          <a:p>
            <a:pPr indent="0" marL="0">
              <a:spcAft>
                <a:spcPts val="600"/>
              </a:spcAft>
              <a:buNone/>
            </a:pPr>
            <a:r>
              <a:rPr lang="en-US" sz="1200" dirty="0">
                <a:solidFill>
                  <a:srgbClr val="1A1F2B"/>
                </a:solidFill>
              </a:rPr>
              <a:t>(c) Find the probability that a throw is longer than 50 m.  [2]</a:t>
            </a:r>
            <a:endParaRPr lang="en-US" sz="1200" dirty="0"/>
          </a:p>
          <a:p>
            <a:pPr indent="0" marL="0">
              <a:spcAft>
                <a:spcPts val="600"/>
              </a:spcAft>
              <a:buNone/>
            </a:pPr>
            <a:r>
              <a:rPr lang="en-US" sz="1200" dirty="0">
                <a:solidFill>
                  <a:srgbClr val="1A1F2B"/>
                </a:solidFill>
              </a:rPr>
              <a:t>(d) Use Figure 1 to estimate the median throw, and explain why it should be close to your value of μ.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85938"/>
            <a:ext cx="3474720" cy="228028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(50 − μ)/σ = 1.0364</a:t>
            </a:r>
            <a:endParaRPr lang="en-US" sz="1400" dirty="0"/>
          </a:p>
          <a:p>
            <a:pPr marL="342900" indent="-342900">
              <a:spcAft>
                <a:spcPts val="400"/>
              </a:spcAft>
              <a:buSzPct val="100000"/>
              <a:buChar char="•"/>
            </a:pPr>
            <a:r>
              <a:rPr lang="en-US" sz="1400" dirty="0">
                <a:solidFill>
                  <a:srgbClr val="1A1F2B"/>
                </a:solidFill>
              </a:rPr>
              <a:t>(30 − μ)/σ = −1.2816</a:t>
            </a:r>
            <a:endParaRPr lang="en-US" sz="1400" dirty="0"/>
          </a:p>
          <a:p>
            <a:pPr marL="342900" indent="-342900">
              <a:spcAft>
                <a:spcPts val="400"/>
              </a:spcAft>
              <a:buSzPct val="100000"/>
              <a:buChar char="•"/>
            </a:pPr>
            <a:r>
              <a:rPr lang="en-US" sz="1400" dirty="0">
                <a:solidFill>
                  <a:srgbClr val="1A1F2B"/>
                </a:solidFill>
              </a:rPr>
              <a:t>subtracts to eliminate μ: 20 = 2.318σ</a:t>
            </a:r>
            <a:endParaRPr lang="en-US" sz="1400" dirty="0"/>
          </a:p>
          <a:p>
            <a:pPr marL="342900" indent="-342900">
              <a:spcAft>
                <a:spcPts val="400"/>
              </a:spcAft>
              <a:buSzPct val="100000"/>
              <a:buChar char="•"/>
            </a:pPr>
            <a:r>
              <a:rPr lang="en-US" sz="1400" dirty="0">
                <a:solidFill>
                  <a:srgbClr val="1A1F2B"/>
                </a:solidFill>
              </a:rPr>
              <a:t>σ = 8.628… = 8.63 (3 s.f.)</a:t>
            </a:r>
            <a:endParaRPr lang="en-US" sz="1400" dirty="0"/>
          </a:p>
          <a:p>
            <a:pPr marL="342900" indent="-342900">
              <a:spcAft>
                <a:spcPts val="400"/>
              </a:spcAft>
              <a:buSzPct val="100000"/>
              <a:buChar char="•"/>
            </a:pPr>
            <a:r>
              <a:rPr lang="en-US" sz="1400" dirty="0">
                <a:solidFill>
                  <a:srgbClr val="1A1F2B"/>
                </a:solidFill>
              </a:rPr>
              <a:t>substitutes back, e.g. μ = 50 − 1.0364 × 8.628</a:t>
            </a:r>
            <a:endParaRPr lang="en-US" sz="1400" dirty="0"/>
          </a:p>
          <a:p>
            <a:pPr marL="342900" indent="-342900">
              <a:spcAft>
                <a:spcPts val="400"/>
              </a:spcAft>
              <a:buSzPct val="100000"/>
              <a:buChar char="•"/>
            </a:pPr>
            <a:r>
              <a:rPr lang="en-US" sz="1400" dirty="0">
                <a:solidFill>
                  <a:srgbClr val="1A1F2B"/>
                </a:solidFill>
              </a:rPr>
              <a:t>μ = 41.06… = 41.1 (3 s.f.)</a:t>
            </a:r>
            <a:endParaRPr lang="en-US" sz="1400" dirty="0"/>
          </a:p>
          <a:p>
            <a:pPr marL="342900" indent="-342900">
              <a:spcAft>
                <a:spcPts val="400"/>
              </a:spcAft>
              <a:buSzPct val="100000"/>
              <a:buChar char="•"/>
            </a:pPr>
            <a:r>
              <a:rPr lang="en-US" sz="1400" dirty="0">
                <a:solidFill>
                  <a:srgbClr val="1A1F2B"/>
                </a:solidFill>
              </a:rPr>
              <a:t>P(Z &lt; (40 − 41.06)/8.628) = P(Z &lt; −0.12) ft on their μ, σ</a:t>
            </a:r>
            <a:endParaRPr lang="en-US" sz="1400" dirty="0"/>
          </a:p>
          <a:p>
            <a:pPr marL="342900" indent="-342900">
              <a:spcAft>
                <a:spcPts val="400"/>
              </a:spcAft>
              <a:buSzPct val="100000"/>
              <a:buChar char="•"/>
            </a:pPr>
            <a:r>
              <a:rPr lang="en-US" sz="1400" dirty="0">
                <a:solidFill>
                  <a:srgbClr val="1A1F2B"/>
                </a:solidFill>
              </a:rPr>
              <a:t>1 − 0.5478 = 0.4522 (awrt 0.451 or 0.452)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(40 − μ)/σ = −1.2816</a:t>
            </a:r>
            <a:endParaRPr lang="en-US" sz="1600" dirty="0"/>
          </a:p>
          <a:p>
            <a:pPr marL="342900" indent="-342900">
              <a:spcAft>
                <a:spcPts val="400"/>
              </a:spcAft>
              <a:buSzPct val="100000"/>
              <a:buChar char="•"/>
            </a:pPr>
            <a:r>
              <a:rPr lang="en-US" sz="1600" dirty="0">
                <a:solidFill>
                  <a:srgbClr val="1A1F2B"/>
                </a:solidFill>
              </a:rPr>
              <a:t>(60 − μ)/σ = 1.6449</a:t>
            </a:r>
            <a:endParaRPr lang="en-US" sz="1600" dirty="0"/>
          </a:p>
          <a:p>
            <a:pPr marL="342900" indent="-342900">
              <a:spcAft>
                <a:spcPts val="400"/>
              </a:spcAft>
              <a:buSzPct val="100000"/>
              <a:buChar char="•"/>
            </a:pPr>
            <a:r>
              <a:rPr lang="en-US" sz="1600" dirty="0">
                <a:solidFill>
                  <a:srgbClr val="1A1F2B"/>
                </a:solidFill>
              </a:rPr>
              <a:t>subtracts to eliminate μ: 20 = 2.9265σ</a:t>
            </a:r>
            <a:endParaRPr lang="en-US" sz="1600" dirty="0"/>
          </a:p>
          <a:p>
            <a:pPr marL="342900" indent="-342900">
              <a:spcAft>
                <a:spcPts val="400"/>
              </a:spcAft>
              <a:buSzPct val="100000"/>
              <a:buChar char="•"/>
            </a:pPr>
            <a:r>
              <a:rPr lang="en-US" sz="1600" dirty="0">
                <a:solidFill>
                  <a:srgbClr val="1A1F2B"/>
                </a:solidFill>
              </a:rPr>
              <a:t>σ = 6.834… = 6.83 (3 s.f.)</a:t>
            </a:r>
            <a:endParaRPr lang="en-US" sz="1600" dirty="0"/>
          </a:p>
          <a:p>
            <a:pPr marL="342900" indent="-342900">
              <a:spcAft>
                <a:spcPts val="400"/>
              </a:spcAft>
              <a:buSzPct val="100000"/>
              <a:buChar char="•"/>
            </a:pPr>
            <a:r>
              <a:rPr lang="en-US" sz="1600" dirty="0">
                <a:solidFill>
                  <a:srgbClr val="1A1F2B"/>
                </a:solidFill>
              </a:rPr>
              <a:t>substitutes back, e.g. μ = 40 + 1.2816 × 6.834</a:t>
            </a:r>
            <a:endParaRPr lang="en-US" sz="1600" dirty="0"/>
          </a:p>
          <a:p>
            <a:pPr marL="342900" indent="-342900">
              <a:spcAft>
                <a:spcPts val="400"/>
              </a:spcAft>
              <a:buSzPct val="100000"/>
              <a:buChar char="•"/>
            </a:pPr>
            <a:r>
              <a:rPr lang="en-US" sz="1600" dirty="0">
                <a:solidFill>
                  <a:srgbClr val="1A1F2B"/>
                </a:solidFill>
              </a:rPr>
              <a:t>μ = 48.76… = 48.8 (3 s.f.)</a:t>
            </a:r>
            <a:endParaRPr lang="en-US" sz="1600" dirty="0"/>
          </a:p>
          <a:p>
            <a:pPr marL="342900" indent="-342900">
              <a:spcAft>
                <a:spcPts val="400"/>
              </a:spcAft>
              <a:buSzPct val="100000"/>
              <a:buChar char="•"/>
            </a:pPr>
            <a:r>
              <a:rPr lang="en-US" sz="1600" dirty="0">
                <a:solidFill>
                  <a:srgbClr val="1A1F2B"/>
                </a:solidFill>
              </a:rPr>
              <a:t>P(Z &gt; (50 − 48.76)/6.834) = P(Z &gt; 0.18) ft</a:t>
            </a:r>
            <a:endParaRPr lang="en-US" sz="1600" dirty="0"/>
          </a:p>
          <a:p>
            <a:pPr marL="342900" indent="-342900">
              <a:spcAft>
                <a:spcPts val="400"/>
              </a:spcAft>
              <a:buSzPct val="100000"/>
              <a:buChar char="•"/>
            </a:pPr>
            <a:r>
              <a:rPr lang="en-US" sz="1600" dirty="0">
                <a:solidFill>
                  <a:srgbClr val="1A1F2B"/>
                </a:solidFill>
              </a:rPr>
              <a:t>1 − 0.5714 = 0.4286 (awrt 0.428 or 0.429)</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S1.6 The Normal distribution · Edexcel IAL Maths</dc:title>
  <dc:subject>PptxGenJS Presentation</dc:subject>
  <dc:creator>Evan Kotronis · ExaminerPrep</dc:creator>
  <cp:lastModifiedBy>Evan Kotronis · ExaminerPrep</cp:lastModifiedBy>
  <cp:revision>1</cp:revision>
  <dcterms:created xsi:type="dcterms:W3CDTF">2026-10-26T15:11:49Z</dcterms:created>
  <dcterms:modified xsi:type="dcterms:W3CDTF">2026-10-26T15:11:49Z</dcterms:modified>
</cp:coreProperties>
</file>