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Lst>
  <p:notesMasterIdLst>
    <p:notesMasterId r:id="rId5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880a9bb3-1fef-9d6c-62d2-6cdb651277f0}">
          <p14:sldIdLst>
            <p14:sldId id="256"/>
            <p14:sldId id="257"/>
            <p14:sldId id="258"/>
            <p14:sldId id="259"/>
          </p14:sldIdLst>
        </p14:section>
        <p14:section name="Theory" id="{9cac003b-4c09-0282-9d1c-169782f5fd55}">
          <p14:sldIdLst>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Lst>
        </p14:section>
        <p14:section name="Practice" id="{46684897-cad5-b8ad-3e4b-11c67559da1b}">
          <p14:sldIdLst>
            <p14:sldId id="298"/>
            <p14:sldId id="299"/>
            <p14:sldId id="300"/>
          </p14:sldIdLst>
        </p14:section>
        <p14:section name="Answers" id="{3f8319aa-7c06-aa68-e523-321b44f0d7ad}">
          <p14:sldIdLst>
            <p14:sldId id="301"/>
            <p14:sldId id="302"/>
            <p14:sldId id="303"/>
            <p14:sldId id="30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notesMaster" Target="notesMasters/notesMaster1.xml"/><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P2.6 Trigonometric identities and equations. Notes for this topic: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 the two identities come from?.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 the two identities come from?.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find exact values from one known ratio?.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find exact values from one known ratio?: Worked example 1.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find exact values from one known ratio?: Worked example 1.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prove a trigonometric identity?.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prove a trigonometric identity?: Worked example 2.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prove a trigonometric identity?: Worked example 2.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prove a trigonometric identity?.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find every solution of sin θ = k, cos θ = k or tan θ = k?.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find every solution of sin θ = k, cos θ = k or tan θ = k?.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find every solution of sin θ = k, cos θ = k or tan θ = k?.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find every solution of sin θ = k, cos θ = k or tan θ = k?: Worked example 3.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find every solution of sin θ = k, cos θ = k or tan θ = k?: Worked example 3.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find every solution of sin θ = k, cos θ = k or tan θ = k?: Worked example 3.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I do when an equation contains both sin and cos?.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I do when an equation contains both sin and cos?: Worked example 4.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I do when an equation contains both sin and cos?: Worked example 4.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solve sin(nθ + α) = k in a given interval?.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solve sin(nθ + α) = k in a given interval?: Worked example 5.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solve sin(nθ + α) = k in a given interval?: Worked example 5.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same method work in radians?.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same method work in radians?: Worked example 6.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same method work in radians?: Worked example 6.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solve a quadratic equation in sin, cos or tan?.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solve a quadratic equation in sin, cos or tan?: Worked example 7.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solve a quadratic equation in sin, cos or tan?: Worked example 7.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solve a quadratic equation in sin, cos or tan?: Worked example 8.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solve a quadratic equation in sin, cos or tan?: Worked example 8.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P2.6.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P2.6.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https://examinerprep.com/notes/edexcel-ial-maths/trigonometric-identities-and-equations/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https://examinerprep.com/ial-maths-p2-6-trigonometric-identities-and-equations-questions#IALM-P2-6-B-03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https://examinerprep.com/ial-maths-p2-6-trigonometric-identities-and-equations-questions#IALM-P2-6-FB-03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https://examinerprep.com/ial-maths-p2-6-trigonometric-identities-and-equations-questions#IALM-P2-6-B-03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https://examinerprep.com/ial-maths-p2-6-trigonometric-identities-and-equations-questions#IALM-P2-6-FB-03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3.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slideLayout" Target="../slideLayouts/slideLayout3.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hyperlink" Target="https://examinerprep.com/notes/edexcel-ial-maths/trigonometric-identities-and-equations/" TargetMode="External"/><Relationship Id="rId2" Type="http://schemas.openxmlformats.org/officeDocument/2006/relationships/hyperlink" Target="https://examinerprep.com/ial-maths-p2-6-trigonometric-identities-and-equation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P2.6 Trigonometric identities and equations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2199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identities tan θ≡sin θ/cos θ and sin²θ+ cos²θ≡1: where they come from and how to rearrange them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Exact values of sin, cos and tan from one given ratio and the quadrant of the angle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Proving simple identities by working from one side to the other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Solving sin θ= k, cos θ= k and tan θ= k in a given interval, in degrees or radians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Equations containing both sin and cos: dividing to get tan, and factorising instead of cancelling</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Equations of the form sin(nθ+ α) = k and the cos and tan versions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Quadratic equations in sin θ, cos θ or tan θ, including those that need sin²θ+ cos²θ= 1 first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81178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The two identities tan θ≡sin θ/cos θ and sin²θ+ cos²θ≡1 let you write any expression in terms of one function, and the symmetry of the sine, cosine and tangent graphs turns the calculator's single answer into every solution in an interval.</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To prove an identity, start from one side and transform it, step by step, into the other. Never work on both sides at once.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sin θ= k: α and 180° - α. cos θ= k: α and 360° - α (or -α). tan θ= k: α and α+ 180°. Then add or subtract 360° (or 2π) until you leave the interval.</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For sin(nθ+ α) = k, change the interval first: if 0 ≤θ&lt; 360°, then α≤nθ+ α&lt; 360n° + α. Solve for the whole bracket, then convert back.</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Never divide both sides by sin θ or cos θ: factorise, or you lose the solutions where that factor is zero.</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6. A quadratic in sin or cos can give impossible roots: sin θ= 2 or cos θ= -3 has no solutions, because -1 ≤sin θ, cos θ≤1.</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Where do the two identities come from?</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pic>
        <p:nvPicPr>
          <p:cNvPr id="4" name="Image 0" descr="The point P on a unit circle has coordinates (cos θ, sin θ). The shaded right-angled triangle has hypotenuse 1, so sin²θ + cos²θ = 1; the gradient of OP is sin θ ÷ cos θ = tan θ. For θ = 40°: 0.766² + 0.643² = 1 to the accuracy shown.">    </p:cNvPr>
          <p:cNvPicPr>
            <a:picLocks noChangeAspect="1"/>
          </p:cNvPicPr>
          <p:nvPr/>
        </p:nvPicPr>
        <p:blipFill>
          <a:blip r:embed="rId1"/>
          <a:stretch>
            <a:fillRect/>
          </a:stretch>
        </p:blipFill>
        <p:spPr>
          <a:xfrm>
            <a:off x="6309360" y="1371600"/>
            <a:ext cx="2377440" cy="2131466"/>
          </a:xfrm>
          <a:prstGeom prst="rect">
            <a:avLst/>
          </a:prstGeom>
        </p:spPr>
      </p:pic>
      <p:sp>
        <p:nvSpPr>
          <p:cNvPr id="5" name="Text 2"/>
          <p:cNvSpPr txBox="1"/>
          <p:nvPr/>
        </p:nvSpPr>
        <p:spPr>
          <a:xfrm>
            <a:off x="6309360" y="3548786"/>
            <a:ext cx="2377440" cy="1068934"/>
          </a:xfrm>
          <a:prstGeom prst="rect">
            <a:avLst/>
          </a:prstGeom>
          <a:noFill/>
          <a:ln/>
        </p:spPr>
        <p:txBody>
          <a:bodyPr wrap="square" lIns="0" tIns="0" rIns="0" bIns="0" rtlCol="0" anchor="t"/>
          <a:lstStyle/>
          <a:p>
            <a:pPr algn="ctr" indent="0" marL="0">
              <a:buNone/>
            </a:pPr>
            <a:r>
              <a:rPr lang="en-US" sz="1100" i="1" dirty="0">
                <a:solidFill>
                  <a:srgbClr val="5A6577"/>
                </a:solidFill>
              </a:rPr>
              <a:t>The point P on a unit circle has coordinates (cos θ, sin θ). The shaded right-angled triangle has hypotenuse 1, so sin²θ + cos²θ = 1; the gradient of OP is sin θ ÷ cos θ = tan θ. For θ = 40°: 0.766² + 0.643² = 1 to the accuracy shown.</a:t>
            </a:r>
            <a:endParaRPr lang="en-US" sz="1100" dirty="0"/>
          </a:p>
        </p:txBody>
      </p:sp>
      <p:sp>
        <p:nvSpPr>
          <p:cNvPr id="6" name="Text 3"/>
          <p:cNvSpPr txBox="1"/>
          <p:nvPr/>
        </p:nvSpPr>
        <p:spPr>
          <a:xfrm>
            <a:off x="457200" y="1371600"/>
            <a:ext cx="5532120" cy="322234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Draw a circle of radius 1 centred at the origin. A radius turned through an angle θ anticlockwise from the positive x-axis meets the circle at a point P. For any angle, cos θ is defined as the x-coordinate of P and sin θ as its y-coordinate. For acute angles this agrees with SOH CAH TOA, because the hypotenuse is 1; for larger angles it is what extends sin and cos to every angle.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Pythagoras.</a:t>
            </a:r>
            <a:r>
              <a:rPr lang="en-US" sz="1500" dirty="0">
                <a:solidFill>
                  <a:srgbClr val="1A1F2B"/>
                </a:solidFill>
                <a:latin typeface="Calibri" pitchFamily="34" charset="0"/>
                <a:ea typeface="Calibri" pitchFamily="34" charset="-122"/>
                <a:cs typeface="Calibri" pitchFamily="34" charset="-120"/>
              </a:rPr>
              <a:t> P is 1 unit from O, so x² + y² = 1, which is sin²θ+ cos²θ≡1. Here sin²θ means (sin θ)².</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Gradient.</a:t>
            </a:r>
            <a:r>
              <a:rPr lang="en-US" sz="1500" dirty="0">
                <a:solidFill>
                  <a:srgbClr val="1A1F2B"/>
                </a:solidFill>
                <a:latin typeface="Calibri" pitchFamily="34" charset="0"/>
                <a:ea typeface="Calibri" pitchFamily="34" charset="-122"/>
                <a:cs typeface="Calibri" pitchFamily="34" charset="-120"/>
              </a:rPr>
              <a:t> The gradient of OP is y/x, which is the definition of tan θ, so tan θ≡sin θ/cos θ. It is undefined where cos θ= 0 (at 90°, 270°, …).</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sign ≡ means "identically equal": true for every value of θ, not just for particular solutions.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do the two identities come from?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pic>
        <p:nvPicPr>
          <p:cNvPr id="4" name="Image 0" descr="sin²θ (blue) and cos²θ (red) rise and fall in opposite ways: wherever one is large the other is small, and at every angle their sum is exactly 1 (the teal line).">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sin²θ (blue) and cos²θ (red) rise and fall in opposite ways: wherever one is large the other is small, and at every angle their sum is exactly 1 (the teal line).</a:t>
            </a:r>
            <a:endParaRPr lang="en-US" sz="1100" dirty="0"/>
          </a:p>
        </p:txBody>
      </p:sp>
      <p:sp>
        <p:nvSpPr>
          <p:cNvPr id="6" name="Text 3"/>
          <p:cNvSpPr txBox="1"/>
          <p:nvPr/>
        </p:nvSpPr>
        <p:spPr>
          <a:xfrm>
            <a:off x="457200" y="1371600"/>
            <a:ext cx="3621938" cy="76443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Pythagorean identity rearranges into two forms that you will use constantly: sin²θ≡1 - cos²θ and cos²θ≡1 - sin²θ.</a:t>
            </a:r>
            <a:endParaRPr lang="en-US" sz="1500" dirty="0"/>
          </a:p>
        </p:txBody>
      </p:sp>
      <p:sp>
        <p:nvSpPr>
          <p:cNvPr id="7" name="Shape 4"/>
          <p:cNvSpPr/>
          <p:nvPr/>
        </p:nvSpPr>
        <p:spPr>
          <a:xfrm>
            <a:off x="457200" y="2181758"/>
            <a:ext cx="3621938" cy="2016252"/>
          </a:xfrm>
          <a:prstGeom prst="roundRect">
            <a:avLst>
              <a:gd name="adj" fmla="val 2721"/>
            </a:avLst>
          </a:prstGeom>
          <a:solidFill>
            <a:srgbClr val="EEF2FF"/>
          </a:solidFill>
          <a:ln w="9525">
            <a:solidFill>
              <a:srgbClr val="DDE2EA"/>
            </a:solidFill>
            <a:prstDash val="solid"/>
          </a:ln>
        </p:spPr>
      </p:sp>
      <p:sp>
        <p:nvSpPr>
          <p:cNvPr id="8" name="Text 5"/>
          <p:cNvSpPr txBox="1"/>
          <p:nvPr/>
        </p:nvSpPr>
        <p:spPr>
          <a:xfrm>
            <a:off x="603504" y="2273198"/>
            <a:ext cx="3329330" cy="186994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The two identities</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(not in the formulae booklet: learn both, and both rearrangements of the second):</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tan θ≡sin θ/cos θ   sin²θ+ cos²θ≡1</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Valid for every angle in degrees or radians; the first needs cos θ≠0.</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I find exact values from one known ratio?</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Text 2"/>
          <p:cNvSpPr txBox="1"/>
          <p:nvPr/>
        </p:nvSpPr>
        <p:spPr>
          <a:xfrm>
            <a:off x="457200" y="1371600"/>
            <a:ext cx="8229600" cy="200619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If you know one ratio, sin²θ+ cos²θ= 1 gives the size of the other, and the quadrant of θ decides its sign. The signs follow from the unit circle: in the first quadrant (0° to 90°) all three are positive; in the second (90° to 180°) only sin is positive; in the third (180° to 270°) only tan; in the fourth (270° to 360°) only cos. Then tan θ= sin θ÷cos θ. "Exact" means surds and fractions, so rationalise the denominator if asked for simplest form.</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Given tan θ= k instead, write sin θ= kcos θ and substitute into the Pythagorean identity. A right-angled triangle with opposite side k and adjacent side 1 is an equally good method, as long as you attach the signs afterwards.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find exact values from one known ratio?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1 · Medium · Find</a:t>
            </a:r>
            <a:endParaRPr lang="en-US" sz="1200" dirty="0"/>
          </a:p>
        </p:txBody>
      </p:sp>
      <p:pic>
        <p:nvPicPr>
          <p:cNvPr id="4" name="Image 0" descr="Part (b) with a triangle: tan α = 2 ÷ 1, so the hypotenuse is √(1² + 2²) = √5. This gives the sizes cos α = 1/√5 and sin α = 2/√5; the fourth quadrant then makes sin negative.">    </p:cNvPr>
          <p:cNvPicPr>
            <a:picLocks noChangeAspect="1"/>
          </p:cNvPicPr>
          <p:nvPr/>
        </p:nvPicPr>
        <p:blipFill>
          <a:blip r:embed="rId1"/>
          <a:stretch>
            <a:fillRect/>
          </a:stretch>
        </p:blipFill>
        <p:spPr>
          <a:xfrm>
            <a:off x="5777179" y="1371600"/>
            <a:ext cx="2909621" cy="2469794"/>
          </a:xfrm>
          <a:prstGeom prst="rect">
            <a:avLst/>
          </a:prstGeom>
        </p:spPr>
      </p:pic>
      <p:sp>
        <p:nvSpPr>
          <p:cNvPr id="5" name="Text 2"/>
          <p:cNvSpPr txBox="1"/>
          <p:nvPr/>
        </p:nvSpPr>
        <p:spPr>
          <a:xfrm>
            <a:off x="5777179" y="3887114"/>
            <a:ext cx="2909621" cy="730606"/>
          </a:xfrm>
          <a:prstGeom prst="rect">
            <a:avLst/>
          </a:prstGeom>
          <a:noFill/>
          <a:ln/>
        </p:spPr>
        <p:txBody>
          <a:bodyPr wrap="square" lIns="0" tIns="0" rIns="0" bIns="0" rtlCol="0" anchor="t"/>
          <a:lstStyle/>
          <a:p>
            <a:pPr algn="ctr" indent="0" marL="0">
              <a:buNone/>
            </a:pPr>
            <a:r>
              <a:rPr lang="en-US" sz="1100" i="1" dirty="0">
                <a:solidFill>
                  <a:srgbClr val="5A6577"/>
                </a:solidFill>
              </a:rPr>
              <a:t>Part (b) with a triangle: tan α = 2 ÷ 1, so the hypotenuse is √(1² + 2²) = √5. This gives the sizes cos α = 1/√5 and sin α = 2/√5; the fourth quadrant then makes sin negative.</a:t>
            </a:r>
            <a:endParaRPr lang="en-US" sz="1100" dirty="0"/>
          </a:p>
        </p:txBody>
      </p:sp>
      <p:sp>
        <p:nvSpPr>
          <p:cNvPr id="6" name="Text 3"/>
          <p:cNvSpPr txBox="1"/>
          <p:nvPr/>
        </p:nvSpPr>
        <p:spPr>
          <a:xfrm>
            <a:off x="457200" y="1371600"/>
            <a:ext cx="4999939" cy="301934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Given that sin θ= (2/7) and that θ is obtuse, find the exact values of cos θ and tan θ. (b) Given that tan x = -2 and 270° &lt; x &lt; 360°, find the exact values of cos x and sin x.</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cos²θ= 1 - sin²θ= 1 - (4/49) = (45/49), so cos θ= ±√45/7 = ±3√5/7. An obtuse angle is in the second quadrant, where cos is negative: cos θ= -3√5/7. Then tan θ= (2/7) ÷(-3√5/7) = -2/3√5 = -2√5/15. </a:t>
            </a:r>
            <a:r>
              <a:rPr lang="en-US" sz="1500" b="1" dirty="0">
                <a:solidFill>
                  <a:srgbClr val="1A1F2B"/>
                </a:solidFill>
                <a:latin typeface="Calibri" pitchFamily="34" charset="0"/>
                <a:ea typeface="Calibri" pitchFamily="34" charset="-122"/>
                <a:cs typeface="Calibri" pitchFamily="34" charset="-120"/>
              </a:rPr>
              <a:t>cos θ= -3√5/7, tan θ= -2√5/15</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sin x = -2cos x, substituted into the identity: 4cos² x + cos² x = 1, so cos² x = ⅕. In the fourth quadrant cos is positive and sin is negative. </a:t>
            </a:r>
            <a:r>
              <a:rPr lang="en-US" sz="1500" b="1" dirty="0">
                <a:solidFill>
                  <a:srgbClr val="1A1F2B"/>
                </a:solidFill>
                <a:latin typeface="Calibri" pitchFamily="34" charset="0"/>
                <a:ea typeface="Calibri" pitchFamily="34" charset="-122"/>
                <a:cs typeface="Calibri" pitchFamily="34" charset="-120"/>
              </a:rPr>
              <a:t>cos x = √5/5, sin x = -2√5/5</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find exact values from one known ratio?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1 · Medium · Find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Check (b): sin x ÷cos x = -2 ✓, and (4/5) + ⅕ = 1 ✓.</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I prove a trigonometric identity?</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Text 2"/>
          <p:cNvSpPr txBox="1"/>
          <p:nvPr/>
        </p:nvSpPr>
        <p:spPr>
          <a:xfrm>
            <a:off x="457200" y="1371600"/>
            <a:ext cx="8229600" cy="258135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 identity is a statement that must be true for every angle, so checking one or two values proves nothing: they could agree by chance. A proof is a chain of equal expressions that starts at one side and ends at the other.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Start with the more complicated side and transform it into the other side. Write "LHS =" at the start and finish with "= RHS".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Useful first moves: replace tan θ with sin θ/cos θ; combine fractions over a common denominator; expand brackets; look for sin²θ+ cos²θ and replace it with 1.</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Factorising helps too: a² - b² = (a - b)(a + b) is common with fourth powers.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Do not start from the statement you are trying to prove and manipulate both sides: that assumes the result.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prove a trigonometric identity?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2 · Medium · Prove</a:t>
            </a:r>
            <a:endParaRPr lang="en-US" sz="1200" dirty="0"/>
          </a:p>
        </p:txBody>
      </p:sp>
      <p:sp>
        <p:nvSpPr>
          <p:cNvPr id="4" name="Text 2"/>
          <p:cNvSpPr txBox="1"/>
          <p:nvPr/>
        </p:nvSpPr>
        <p:spPr>
          <a:xfrm>
            <a:off x="457200" y="1371600"/>
            <a:ext cx="8229600" cy="186629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Prove that (a) (sin θ+ cos θ)² + (sin θ- cos θ)² ≡2; (b) tan θ+ 1/tan θ ≡1/sin θcos θ; (c) cos⁴θ- sin⁴θ≡2cos²θ- 1.</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Expand both squares from the LHS: (sin²θ+ 2sin θcos θ+ cos²θ) + (sin²θ- 2sin θcos θ+ cos²θ) = 2(sin²θ+ cos²θ) = 2 ×1 = 2. </a:t>
            </a:r>
            <a:r>
              <a:rPr lang="en-US" sz="1500" b="1" dirty="0">
                <a:solidFill>
                  <a:srgbClr val="1A1F2B"/>
                </a:solidFill>
                <a:latin typeface="Calibri" pitchFamily="34" charset="0"/>
                <a:ea typeface="Calibri" pitchFamily="34" charset="-122"/>
                <a:cs typeface="Calibri" pitchFamily="34" charset="-120"/>
              </a:rPr>
              <a:t>= RHS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Write tan in terms of sin and cos, then use a common denominator:</a:t>
            </a:r>
            <a:endParaRPr lang="en-US" sz="1300" dirty="0"/>
          </a:p>
        </p:txBody>
      </p:sp>
      <p:sp>
        <p:nvSpPr>
          <p:cNvPr id="5" name="Shape 3"/>
          <p:cNvSpPr/>
          <p:nvPr/>
        </p:nvSpPr>
        <p:spPr>
          <a:xfrm>
            <a:off x="457200" y="3283610"/>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337505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LHS = sin θ/cos θ + cos θ/sin θ = (sin²θ+ cos²θ)/sin θcos θ = 1/sin θcos θ</a:t>
            </a:r>
            <a:endParaRPr lang="en-US" sz="1700" dirty="0"/>
          </a:p>
        </p:txBody>
      </p:sp>
      <p:sp>
        <p:nvSpPr>
          <p:cNvPr id="7" name="Text 5"/>
          <p:cNvSpPr txBox="1"/>
          <p:nvPr/>
        </p:nvSpPr>
        <p:spPr>
          <a:xfrm>
            <a:off x="457200" y="3846881"/>
            <a:ext cx="8229600" cy="59801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 RHS</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Difference of two squares: LHS = (cos²θ- sin²θ)(cos²θ+ sin²θ) = cos²θ- sin²θ.</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prove a trigonometric identity?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2 · Medium · Prove (continued)</a:t>
            </a:r>
            <a:endParaRPr lang="en-US" sz="1200" dirty="0"/>
          </a:p>
        </p:txBody>
      </p:sp>
      <p:sp>
        <p:nvSpPr>
          <p:cNvPr id="4" name="Text 2"/>
          <p:cNvSpPr txBox="1"/>
          <p:nvPr/>
        </p:nvSpPr>
        <p:spPr>
          <a:xfrm>
            <a:off x="457200" y="1371600"/>
            <a:ext cx="8229600" cy="59801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Replace sin²θ with 1 - cos²θ: cos²θ- (1 - cos²θ) = 2cos²θ- 1. </a:t>
            </a:r>
            <a:r>
              <a:rPr lang="en-US" sz="1500" b="1" dirty="0">
                <a:solidFill>
                  <a:srgbClr val="1A1F2B"/>
                </a:solidFill>
                <a:latin typeface="Calibri" pitchFamily="34" charset="0"/>
                <a:ea typeface="Calibri" pitchFamily="34" charset="-122"/>
                <a:cs typeface="Calibri" pitchFamily="34" charset="-120"/>
              </a:rPr>
              <a:t>= RHS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In (c) the bracket around 1 - cos²θ matters: subtracting it changes both signs.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prove a trigonometric identity?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sin²θ+ cos²θ= 1 as sin θ+ cos θ= 1. Square roots do not split over addition: at θ= 45° the left side is √2, not 1.</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find every solution of sin θ = k, cos θ = k or tan θ = k?</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261975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calculator's inverse function returns one angle, the </a:t>
            </a:r>
            <a:r>
              <a:rPr lang="en-US" sz="1500" b="1" dirty="0">
                <a:solidFill>
                  <a:srgbClr val="1A1F2B"/>
                </a:solidFill>
                <a:latin typeface="Calibri" pitchFamily="34" charset="0"/>
                <a:ea typeface="Calibri" pitchFamily="34" charset="-122"/>
                <a:cs typeface="Calibri" pitchFamily="34" charset="-120"/>
              </a:rPr>
              <a:t>principal value</a:t>
            </a:r>
            <a:r>
              <a:rPr lang="en-US" sz="1500" dirty="0">
                <a:solidFill>
                  <a:srgbClr val="1A1F2B"/>
                </a:solidFill>
                <a:latin typeface="Calibri" pitchFamily="34" charset="0"/>
                <a:ea typeface="Calibri" pitchFamily="34" charset="-122"/>
                <a:cs typeface="Calibri" pitchFamily="34" charset="-120"/>
              </a:rPr>
              <a:t> α: sin⁻¹ and tan⁻¹ give an angle from -90° to 90°, and cos⁻¹ gives one from 0° to 180°. That value may not even be in your interval. The graphs repeat and are symmetric, which gives a second angle in each cycle: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sin θ= k: α and 180° - α (the sine curve is symmetric about 90°).</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cos θ= k: α and 360° - α, equivalently -α (the cosine curve is symmetric about 0°).</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tan θ= k: α and α+ 180° (the tangent repeats every 180°).</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Then add or subtract the period (360° for sin and cos, 180° for tan) until every solution in the interval has been listed. If |k| &gt; 1, sin θ= k and cos θ= k have no solutions; tan θ= k always has solutions. Give degrees to 1 decimal place unless told otherwise, but carry the full calculator value through any later working.</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find every solution of sin θ = k, cos θ = k or tan θ = 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326794"/>
                <a:gridCol w="1326794"/>
                <a:gridCol w="1326794"/>
                <a:gridCol w="1326794"/>
                <a:gridCol w="1326794"/>
                <a:gridCol w="159471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30°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45°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60°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90°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½</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cos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½</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tan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undefined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630729"/>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These exact values must be known. In radians the angles are 0, π/6, π/4, π/3 and π/2.</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find every solution of sin θ = k, cos θ = k or tan θ = 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pic>
        <p:nvPicPr>
          <p:cNvPr id="4" name="Image 0" descr="The four angles α, 180° − α, 180° + α and 360° − α (drawn for α = 35°) all make the same acute angle with the x-axis, so sin, cos and tan have the same size at all four; only the signs change. A: all positive, S: sin, T: tan, C: cos.">    </p:cNvPr>
          <p:cNvPicPr>
            <a:picLocks noChangeAspect="1"/>
          </p:cNvPicPr>
          <p:nvPr/>
        </p:nvPicPr>
        <p:blipFill>
          <a:blip r:embed="rId1"/>
          <a:stretch>
            <a:fillRect/>
          </a:stretch>
        </p:blipFill>
        <p:spPr>
          <a:xfrm>
            <a:off x="3209544" y="1371600"/>
            <a:ext cx="2724912" cy="2300630"/>
          </a:xfrm>
          <a:prstGeom prst="rect">
            <a:avLst/>
          </a:prstGeom>
        </p:spPr>
      </p:pic>
      <p:sp>
        <p:nvSpPr>
          <p:cNvPr id="5" name="Text 2"/>
          <p:cNvSpPr txBox="1"/>
          <p:nvPr/>
        </p:nvSpPr>
        <p:spPr>
          <a:xfrm>
            <a:off x="3209544" y="3717950"/>
            <a:ext cx="2724912" cy="899770"/>
          </a:xfrm>
          <a:prstGeom prst="rect">
            <a:avLst/>
          </a:prstGeom>
          <a:noFill/>
          <a:ln/>
        </p:spPr>
        <p:txBody>
          <a:bodyPr wrap="square" lIns="0" tIns="0" rIns="0" bIns="0" rtlCol="0" anchor="t"/>
          <a:lstStyle/>
          <a:p>
            <a:pPr algn="ctr" indent="0" marL="0">
              <a:buNone/>
            </a:pPr>
            <a:r>
              <a:rPr lang="en-US" sz="1100" i="1" dirty="0">
                <a:solidFill>
                  <a:srgbClr val="5A6577"/>
                </a:solidFill>
              </a:rPr>
              <a:t>The four angles α, 180° − α, 180° + α and 360° − α (drawn for α = 35°) all make the same acute angle with the x-axis, so sin, cos and tan have the same size at all four; only the signs change. A: all positive, S: sin, T: tan, C: cos.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find every solution of sin θ = k, cos θ = k or tan θ = 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3 · Easy · Solve</a:t>
            </a:r>
            <a:endParaRPr lang="en-US" sz="1200" dirty="0"/>
          </a:p>
        </p:txBody>
      </p:sp>
      <p:pic>
        <p:nvPicPr>
          <p:cNvPr id="4" name="Image 0" descr="(a) The calculator gives −23.6°, outside the interval (hollow dot). Symmetry gives 180° − (−23.6°) = 203.6°, and adding 360° to the calculator value gives 336.4°.">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(a) The calculator gives −23.6°, outside the interval (hollow dot). Symmetry gives 180° − (−23.6°) = 203.6°, and adding 360° to the calculator value gives 336.4°.</a:t>
            </a:r>
            <a:endParaRPr lang="en-US" sz="1100" dirty="0"/>
          </a:p>
        </p:txBody>
      </p:sp>
      <p:sp>
        <p:nvSpPr>
          <p:cNvPr id="6" name="Text 3"/>
          <p:cNvSpPr txBox="1"/>
          <p:nvPr/>
        </p:nvSpPr>
        <p:spPr>
          <a:xfrm>
            <a:off x="457200" y="1371600"/>
            <a:ext cx="3621938" cy="128381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Solve, giving answers to 1 decimal place: (a) sin θ= -0.4 for 0° ≤θ&lt; 360°; (b) cos θ= -0.65 for -180° ≤θ≤180°; (c) tan θ= 2.5 for -180° ≤θ≤180°.</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find every solution of sin θ = k, cos θ = k or tan θ = 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3 · Easy · Solve (continued)</a:t>
            </a:r>
            <a:endParaRPr lang="en-US" sz="1200" dirty="0"/>
          </a:p>
        </p:txBody>
      </p:sp>
      <p:pic>
        <p:nvPicPr>
          <p:cNvPr id="4" name="Image 0" descr="(b) The cosine curve is symmetric about the vertical axis, so the two solutions are ±130.5°.">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(b) The cosine curve is symmetric about the vertical axis, so the two solutions are ±130.5°.</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find every solution of sin θ = k, cos θ = k or tan θ = 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3 · Easy · Solve (continued)</a:t>
            </a:r>
            <a:endParaRPr lang="en-US" sz="1200" dirty="0"/>
          </a:p>
        </p:txBody>
      </p:sp>
      <p:pic>
        <p:nvPicPr>
          <p:cNvPr id="4" name="Image 0" descr="(c) The tangent graph has period 180° and asymptotes where cos θ = 0 (dashed), so its two solutions in this interval are exactly 180° apart: 68.2° and −111.8°.">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(c) The tangent graph has period 180° and asymptotes where cos θ = 0 (dashed), so its two solutions in this interval are exactly 180° apart: 68.2° and −111.8°.</a:t>
            </a:r>
            <a:endParaRPr lang="en-US" sz="1100" dirty="0"/>
          </a:p>
        </p:txBody>
      </p:sp>
      <p:sp>
        <p:nvSpPr>
          <p:cNvPr id="6" name="Text 3"/>
          <p:cNvSpPr txBox="1"/>
          <p:nvPr/>
        </p:nvSpPr>
        <p:spPr>
          <a:xfrm>
            <a:off x="457200" y="1371600"/>
            <a:ext cx="3621938" cy="306232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sin⁻¹(-0.4) = -23.58° (not in the interval). Then 180° - (-23.58°) = 203.58° and -23.58° + 360° = 336.42°. </a:t>
            </a:r>
            <a:r>
              <a:rPr lang="en-US" sz="1500" b="1" dirty="0">
                <a:solidFill>
                  <a:srgbClr val="1A1F2B"/>
                </a:solidFill>
                <a:latin typeface="Calibri" pitchFamily="34" charset="0"/>
                <a:ea typeface="Calibri" pitchFamily="34" charset="-122"/>
                <a:cs typeface="Calibri" pitchFamily="34" charset="-120"/>
              </a:rPr>
              <a:t>θ= 203.6° or 336.4°</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cosine curve is symmetric about θ= 0°: cos⁻¹(-0.65) = 130.54°. </a:t>
            </a:r>
            <a:r>
              <a:rPr lang="en-US" sz="1500" b="1" dirty="0">
                <a:solidFill>
                  <a:srgbClr val="1A1F2B"/>
                </a:solidFill>
                <a:latin typeface="Calibri" pitchFamily="34" charset="0"/>
                <a:ea typeface="Calibri" pitchFamily="34" charset="-122"/>
                <a:cs typeface="Calibri" pitchFamily="34" charset="-120"/>
              </a:rPr>
              <a:t>θ= ±130.5°</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tangent repeats every 180°: tan⁻¹(2.5) = 68.20°, and 68.20° - 180° = -111.80°. (68.2° + 180° = 248.2° is outside the interval.) </a:t>
            </a:r>
            <a:r>
              <a:rPr lang="en-US" sz="1500" b="1" dirty="0">
                <a:solidFill>
                  <a:srgbClr val="1A1F2B"/>
                </a:solidFill>
                <a:latin typeface="Calibri" pitchFamily="34" charset="0"/>
                <a:ea typeface="Calibri" pitchFamily="34" charset="-122"/>
                <a:cs typeface="Calibri" pitchFamily="34" charset="-120"/>
              </a:rPr>
              <a:t>θ= 68.2° or -111.8°</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every answer by putting it back into the calculator.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I do when an equation contains both sin and cos?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Text 2"/>
          <p:cNvSpPr txBox="1"/>
          <p:nvPr/>
        </p:nvSpPr>
        <p:spPr>
          <a:xfrm>
            <a:off x="457200" y="1371600"/>
            <a:ext cx="8229600" cy="183885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There are three common shapes, and each has its own safe move.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Linear in both</a:t>
            </a:r>
            <a:r>
              <a:rPr lang="en-US" sz="1500" dirty="0">
                <a:solidFill>
                  <a:srgbClr val="1A1F2B"/>
                </a:solidFill>
                <a:latin typeface="Calibri" pitchFamily="34" charset="0"/>
                <a:ea typeface="Calibri" pitchFamily="34" charset="-122"/>
                <a:cs typeface="Calibri" pitchFamily="34" charset="-120"/>
              </a:rPr>
              <a:t>, such as asin θ= bcos θ: divide both sides by cos θ to get tan θ= b/a. This is safe, because cos θ= 0 would force sin θ= 0 as well, which never happens at the same angle.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 common factor</a:t>
            </a:r>
            <a:r>
              <a:rPr lang="en-US" sz="1500" dirty="0">
                <a:solidFill>
                  <a:srgbClr val="1A1F2B"/>
                </a:solidFill>
                <a:latin typeface="Calibri" pitchFamily="34" charset="0"/>
                <a:ea typeface="Calibri" pitchFamily="34" charset="-122"/>
                <a:cs typeface="Calibri" pitchFamily="34" charset="-120"/>
              </a:rPr>
              <a:t>, such as sin θcos θ= ksin θ: do not divide by sin θ. Bring everything to one side and factorise: sin θ(cos θ- k) = 0. Then solve each factor = 0.</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Squares of one, first powers of the other</a:t>
            </a:r>
            <a:r>
              <a:rPr lang="en-US" sz="1500" dirty="0">
                <a:solidFill>
                  <a:srgbClr val="1A1F2B"/>
                </a:solidFill>
                <a:latin typeface="Calibri" pitchFamily="34" charset="0"/>
                <a:ea typeface="Calibri" pitchFamily="34" charset="-122"/>
                <a:cs typeface="Calibri" pitchFamily="34" charset="-120"/>
              </a:rPr>
              <a:t>: use sin²θ+ cos²θ= 1 to reach a quadratic in one function (see the last teaching section).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I do when an equation contains both sin and cos?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4 · Medium · Solve</a:t>
            </a:r>
            <a:endParaRPr lang="en-US" sz="1200" dirty="0"/>
          </a:p>
        </p:txBody>
      </p:sp>
      <p:pic>
        <p:nvPicPr>
          <p:cNvPr id="4" name="Image 0" descr="(b) The two sides of the equation as graphs cross four times in 0° ≤ θ &lt; 360°. The crossings at 0° and 180° are the sin θ = 0 solutions that cancelling would throw away.">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(b) The two sides of the equation as graphs cross four times in 0° ≤ θ &lt; 360°. The crossings at 0° and 180° are the sin θ = 0 solutions that cancelling would throw away.</a:t>
            </a:r>
            <a:endParaRPr lang="en-US" sz="1100" dirty="0"/>
          </a:p>
        </p:txBody>
      </p:sp>
      <p:sp>
        <p:nvSpPr>
          <p:cNvPr id="6" name="Text 3"/>
          <p:cNvSpPr txBox="1"/>
          <p:nvPr/>
        </p:nvSpPr>
        <p:spPr>
          <a:xfrm>
            <a:off x="457200" y="1371600"/>
            <a:ext cx="3621938" cy="301934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Solve, for 0° ≤θ&lt; 360°, giving answers to 1 decimal place where appropriate: (a) 3sin θ+ 7cos θ= 0; (b) 5sin θcos θ= 2sin θ.</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Rearrange and divide by cos θ: 3sin θ= -7cos θ⇒tan θ= -(7/3). Tan is negative in the second and fourth quadrants: tan⁻¹(-(7/3)) = -66.80°; add 180° and 360°. </a:t>
            </a:r>
            <a:r>
              <a:rPr lang="en-US" sz="1500" b="1" dirty="0">
                <a:solidFill>
                  <a:srgbClr val="1A1F2B"/>
                </a:solidFill>
                <a:latin typeface="Calibri" pitchFamily="34" charset="0"/>
                <a:ea typeface="Calibri" pitchFamily="34" charset="-122"/>
                <a:cs typeface="Calibri" pitchFamily="34" charset="-120"/>
              </a:rPr>
              <a:t>θ= 113.2° or 293.2°</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One side zero, then factorise: 5sin θcos θ- 2sin θ= 0 ⇒sin θ(5cos θ- 2) = 0.</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I do when an equation contains both sin and cos?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4 · Medium · Solve (continued)</a:t>
            </a:r>
            <a:endParaRPr lang="en-US" sz="1200" dirty="0"/>
          </a:p>
        </p:txBody>
      </p:sp>
      <p:sp>
        <p:nvSpPr>
          <p:cNvPr id="4" name="Text 2"/>
          <p:cNvSpPr txBox="1"/>
          <p:nvPr/>
        </p:nvSpPr>
        <p:spPr>
          <a:xfrm>
            <a:off x="457200" y="1371600"/>
            <a:ext cx="8229600" cy="105887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Solve each factor: sin θ= 0 ⇒θ= 0°, 180°; cos θ= 0.4 ⇒θ= 66.42° or 360° - 66.42° = 293.58°. </a:t>
            </a:r>
            <a:r>
              <a:rPr lang="en-US" sz="1500" b="1" dirty="0">
                <a:solidFill>
                  <a:srgbClr val="1A1F2B"/>
                </a:solidFill>
                <a:latin typeface="Calibri" pitchFamily="34" charset="0"/>
                <a:ea typeface="Calibri" pitchFamily="34" charset="-122"/>
                <a:cs typeface="Calibri" pitchFamily="34" charset="-120"/>
              </a:rPr>
              <a:t>θ= 0°, 66.4°, 180°, 293.6°</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Dividing (b) by sin θ would give only the two cos θ= 0.4 answers. 360° is excluded because the interval is 0° ≤θ&lt; 360°.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solve sin(nθ + α) = k in a given interval?</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Text 2"/>
          <p:cNvSpPr txBox="1"/>
          <p:nvPr/>
        </p:nvSpPr>
        <p:spPr>
          <a:xfrm>
            <a:off x="457200" y="1371600"/>
            <a:ext cx="8229600" cy="238932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Let u = nθ+ α. The graph of sin(nθ+ α) has period 360°/n, so there are about n times as many solutions in the interval as for sin θ= k. The method has three steps: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1. </a:t>
            </a:r>
            <a:r>
              <a:rPr lang="en-US" sz="1500" b="1" dirty="0">
                <a:solidFill>
                  <a:srgbClr val="1A1F2B"/>
                </a:solidFill>
                <a:latin typeface="Calibri" pitchFamily="34" charset="0"/>
                <a:ea typeface="Calibri" pitchFamily="34" charset="-122"/>
                <a:cs typeface="Calibri" pitchFamily="34" charset="-120"/>
              </a:rPr>
              <a:t>Transform the interval.</a:t>
            </a:r>
            <a:r>
              <a:rPr lang="en-US" sz="1500" dirty="0">
                <a:solidFill>
                  <a:srgbClr val="1A1F2B"/>
                </a:solidFill>
                <a:latin typeface="Calibri" pitchFamily="34" charset="0"/>
                <a:ea typeface="Calibri" pitchFamily="34" charset="-122"/>
                <a:cs typeface="Calibri" pitchFamily="34" charset="-120"/>
              </a:rPr>
              <a:t> Apply the same operations to the end points: 0° ≤θ&lt; 360° becomes α≤u &lt; 360n° + α.</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a:t>
            </a:r>
            <a:r>
              <a:rPr lang="en-US" sz="1500" b="1" dirty="0">
                <a:solidFill>
                  <a:srgbClr val="1A1F2B"/>
                </a:solidFill>
                <a:latin typeface="Calibri" pitchFamily="34" charset="0"/>
                <a:ea typeface="Calibri" pitchFamily="34" charset="-122"/>
                <a:cs typeface="Calibri" pitchFamily="34" charset="-120"/>
              </a:rPr>
              <a:t>Solve for u</a:t>
            </a:r>
            <a:r>
              <a:rPr lang="en-US" sz="1500" dirty="0">
                <a:solidFill>
                  <a:srgbClr val="1A1F2B"/>
                </a:solidFill>
                <a:latin typeface="Calibri" pitchFamily="34" charset="0"/>
                <a:ea typeface="Calibri" pitchFamily="34" charset="-122"/>
                <a:cs typeface="Calibri" pitchFamily="34" charset="-120"/>
              </a:rPr>
              <a:t> in the new interval exactly as before, adding 360° until you pass the upper limit (and checking below the lower limit too).</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a:t>
            </a:r>
            <a:r>
              <a:rPr lang="en-US" sz="1500" b="1" dirty="0">
                <a:solidFill>
                  <a:srgbClr val="1A1F2B"/>
                </a:solidFill>
                <a:latin typeface="Calibri" pitchFamily="34" charset="0"/>
                <a:ea typeface="Calibri" pitchFamily="34" charset="-122"/>
                <a:cs typeface="Calibri" pitchFamily="34" charset="-120"/>
              </a:rPr>
              <a:t>Convert back:</a:t>
            </a:r>
            <a:r>
              <a:rPr lang="en-US" sz="1500" dirty="0">
                <a:solidFill>
                  <a:srgbClr val="1A1F2B"/>
                </a:solidFill>
                <a:latin typeface="Calibri" pitchFamily="34" charset="0"/>
                <a:ea typeface="Calibri" pitchFamily="34" charset="-122"/>
                <a:cs typeface="Calibri" pitchFamily="34" charset="-120"/>
              </a:rPr>
              <a:t> θ= (u - α)/n for every value of u.</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Changing the interval first is what stops you missing solutions; dividing by n at the end, using unrounded values, keeps the answers accurate.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solve sin(nθ + α) = k in a given interval?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5 · Medium · Solve</a:t>
            </a:r>
            <a:endParaRPr lang="en-US" sz="1200" dirty="0"/>
          </a:p>
        </p:txBody>
      </p:sp>
      <p:pic>
        <p:nvPicPr>
          <p:cNvPr id="4" name="Image 0" descr="y = cos(2θ − 50°) has period 180°, so it completes two cycles between 0° and 360° and meets y = −0.6 four times.">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y = cos(2θ − 50°) has period 180°, so it completes two cycles between 0° and 360° and meets y = −0.6 four times.</a:t>
            </a:r>
            <a:endParaRPr lang="en-US" sz="1100" dirty="0"/>
          </a:p>
        </p:txBody>
      </p:sp>
      <p:sp>
        <p:nvSpPr>
          <p:cNvPr id="6" name="Text 3"/>
          <p:cNvSpPr txBox="1"/>
          <p:nvPr/>
        </p:nvSpPr>
        <p:spPr>
          <a:xfrm>
            <a:off x="457200" y="1371600"/>
            <a:ext cx="3611880" cy="301934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Solve cos(2θ- 50°) = -0.6 for 0° ≤θ&lt; 360°, giving your answers to 1 decimal place.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New variable and interval: u = 2θ- 50°, so -50° ≤u &lt; 670°.</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Principal value and the symmetry of cos: cos⁻¹(-0.6) = 126.87°, and 360° - 126.87° = 233.13°. Add 360° to each while still below 670°: u = 126.87°, 233.13°, 486.87°, 593.13°. (-126.87° is below -50°, and 846.87° is above 670°, so neither is used.)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solve sin(nθ + α) = k in a given interval?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5 · Medium · Solve (continued)</a:t>
            </a:r>
            <a:endParaRPr lang="en-US" sz="1200" dirty="0"/>
          </a:p>
        </p:txBody>
      </p:sp>
      <p:sp>
        <p:nvSpPr>
          <p:cNvPr id="4" name="Text 2"/>
          <p:cNvSpPr txBox="1"/>
          <p:nvPr/>
        </p:nvSpPr>
        <p:spPr>
          <a:xfrm>
            <a:off x="457200" y="1371600"/>
            <a:ext cx="8229600" cy="82844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Convert back with θ= (u + 50°)/2. </a:t>
            </a:r>
            <a:r>
              <a:rPr lang="en-US" sz="1500" b="1" dirty="0">
                <a:solidFill>
                  <a:srgbClr val="1A1F2B"/>
                </a:solidFill>
                <a:latin typeface="Calibri" pitchFamily="34" charset="0"/>
                <a:ea typeface="Calibri" pitchFamily="34" charset="-122"/>
                <a:cs typeface="Calibri" pitchFamily="34" charset="-120"/>
              </a:rPr>
              <a:t>θ= 88.4°, 141.6°, 268.4°, 321.6°</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Four answers: two cycles of the curve, each crossing the line twice. Solutions for u differ by 360°, so the answers for θ come in pairs 180° apart.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the same method work in radians?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Text 2"/>
          <p:cNvSpPr txBox="1"/>
          <p:nvPr/>
        </p:nvSpPr>
        <p:spPr>
          <a:xfrm>
            <a:off x="457200" y="1371600"/>
            <a:ext cx="8229600" cy="154533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If the interval is written with π (such as 0 ≤x &lt; 2π), the answers must be in radians, so set the calculator to radian mode. The rules are the same with 180° replaced by π: sin gives α and π- α; cos gives α and 2π- α; tan gives α and α+ π; the period of sin and cos is 2π.</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Exact answers are multiples of π, from the exact-value table; other answers are usually given to 3 significant figures. For sin(nx + α) = k, transform the interval exactly as before. It helps to write the end points with a common denominator, e.g. π/4 ≤3x + π/4 ≤13π/4.</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same method work in radians?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6 · Hard · Solve</a:t>
            </a:r>
            <a:endParaRPr lang="en-US" sz="1200" dirty="0"/>
          </a:p>
        </p:txBody>
      </p:sp>
      <p:pic>
        <p:nvPicPr>
          <p:cNvPr id="4" name="Image 0" descr="(a) y = sin(3x + π/4) for 0 ≤ x ≤ π meets y = −√3/2 only at 13π/36 and 17π/36. At the end of the interval the curve has only fallen to −√2/2 ≈ −0.707, above −√3/2 ≈ −0.866, so there is no third solution.">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(a) y = sin(3x + π/4) for 0 ≤ x ≤ π meets y = −√3/2 only at 13π/36 and 17π/36. At the end of the interval the curve has only fallen to −√2/2 ≈ −0.707, above −√3/2 ≈ −0.866, so there is no third solution.</a:t>
            </a:r>
            <a:endParaRPr lang="en-US" sz="1100" dirty="0"/>
          </a:p>
        </p:txBody>
      </p:sp>
      <p:sp>
        <p:nvSpPr>
          <p:cNvPr id="6" name="Text 3"/>
          <p:cNvSpPr txBox="1"/>
          <p:nvPr/>
        </p:nvSpPr>
        <p:spPr>
          <a:xfrm>
            <a:off x="457200" y="1371600"/>
            <a:ext cx="3621938" cy="318577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Solve sin(3x + π/4) = -√3/2 for 0 ≤x ≤π, giving exact answers. (b) Solve tan 2x = 3 for 0 ≤x &lt; π, giving answers to 3 significant figures.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New interval: u = 3x + π/4, so π/4 ≤u ≤13π/4. For sin u = -√3/2 the reference angle is π/3, and sin is negative in the third and fourth quadrants: u = π+ π/3 = 4π/3 and u = 2π- π/3 = 5π/3. The next one is 4π/3 + 2π= 10π/3 &gt; 13π/4 (over 12 they are 40π/12 and 39π/12), so stop.</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same method work in radians?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6 · Hard · Solve (continued)</a:t>
            </a:r>
            <a:endParaRPr lang="en-US" sz="1200" dirty="0"/>
          </a:p>
        </p:txBody>
      </p:sp>
      <p:sp>
        <p:nvSpPr>
          <p:cNvPr id="4" name="Text 2"/>
          <p:cNvSpPr txBox="1"/>
          <p:nvPr/>
        </p:nvSpPr>
        <p:spPr>
          <a:xfrm>
            <a:off x="457200" y="1371600"/>
            <a:ext cx="8229600" cy="59801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Convert back with x = (u - π/4) ÷3: 13π/12 ÷3 and 17π/12 ÷3. </a:t>
            </a:r>
            <a:r>
              <a:rPr lang="en-US" sz="1500" b="1" dirty="0">
                <a:solidFill>
                  <a:srgbClr val="1A1F2B"/>
                </a:solidFill>
                <a:latin typeface="Calibri" pitchFamily="34" charset="0"/>
                <a:ea typeface="Calibri" pitchFamily="34" charset="-122"/>
                <a:cs typeface="Calibri" pitchFamily="34" charset="-120"/>
              </a:rPr>
              <a:t>x = 13π/36 or 17π/36</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0 ≤2x &lt; 2π, and tan repeats every π: 2x = tan⁻¹3 = 1.2490 or 1.2490 + π= 4.3906. </a:t>
            </a:r>
            <a:r>
              <a:rPr lang="en-US" sz="1500" b="1" dirty="0">
                <a:solidFill>
                  <a:srgbClr val="1A1F2B"/>
                </a:solidFill>
                <a:latin typeface="Calibri" pitchFamily="34" charset="0"/>
                <a:ea typeface="Calibri" pitchFamily="34" charset="-122"/>
                <a:cs typeface="Calibri" pitchFamily="34" charset="-120"/>
              </a:rPr>
              <a:t>x = 0.625 or 2.20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solve a quadratic equation in sin, cos or tan?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Text 2"/>
          <p:cNvSpPr txBox="1"/>
          <p:nvPr/>
        </p:nvSpPr>
        <p:spPr>
          <a:xfrm>
            <a:off x="457200" y="1371600"/>
            <a:ext cx="8229600" cy="131490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 equation such as 2sin²θ- sin θ- 1 = 0 is a quadratic in sin θ. Factorise (or use the formula) as if sin θ were a single letter s. If the equation mixes sin²θ with cos θ, or cos²θ with sin θ, first replace the square using sin²θ= 1 - cos²θ or cos²θ= 1 - sin²θ, so that only one function remains.</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Each root gives a basic equation of the kind solved above. Reject any value of sin or cos outside -1 to 1, and say why. Expect up to four solutions in a 360° interval: two from each root.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solve a quadratic equation in sin, cos or tan?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7 · Medium · Solve</a:t>
            </a:r>
            <a:endParaRPr lang="en-US" sz="1200" dirty="0"/>
          </a:p>
        </p:txBody>
      </p:sp>
      <p:pic>
        <p:nvPicPr>
          <p:cNvPr id="4" name="Image 0" descr="Worked example 7(a): the factorised equation becomes two horizontal lines. y = ½ cuts y = sin x at 30° and 150°; y = −⅓ cuts it at 199.5° and 340.5°.">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7(a): the factorised equation becomes two horizontal lines. y = ½ cuts y = sin x at 30° and 150°; y = −⅓ cuts it at 199.5° and 340.5°.</a:t>
            </a:r>
            <a:endParaRPr lang="en-US" sz="1100" dirty="0"/>
          </a:p>
        </p:txBody>
      </p:sp>
      <p:sp>
        <p:nvSpPr>
          <p:cNvPr id="6" name="Text 3"/>
          <p:cNvSpPr txBox="1"/>
          <p:nvPr/>
        </p:nvSpPr>
        <p:spPr>
          <a:xfrm>
            <a:off x="457200" y="1371600"/>
            <a:ext cx="3621938" cy="32497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Solve 6cos² x + sin x - 5 = 0 for 0° ≤x &lt; 360°. (b) Solve tan²θ- 2tan θ- 3 = 0 for 0° ≤θ&lt; 180°. Give answers to 1 decimal place where appropriate.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Replace cos² x to leave only sin x: 6(1 - sin² x) + sin x - 5 = 0 ⇒6sin² x - sin x - 1 = 0. Factorise: (2sin x - 1)(3sin x + 1) = 0, so sin x = ½ or sin x = -⅓.</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sin x = ½: x = 30°, 150°. sin x = -⅓: sin⁻¹(-⅓) = -19.47°, so x = 180° + 19.47° or 360° - 19.47°. </a:t>
            </a:r>
            <a:r>
              <a:rPr lang="en-US" sz="1500" b="1" dirty="0">
                <a:solidFill>
                  <a:srgbClr val="1A1F2B"/>
                </a:solidFill>
                <a:latin typeface="Calibri" pitchFamily="34" charset="0"/>
                <a:ea typeface="Calibri" pitchFamily="34" charset="-122"/>
                <a:cs typeface="Calibri" pitchFamily="34" charset="-120"/>
              </a:rPr>
              <a:t>x = 30°, 150°, 199.5°, 340.5°</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solve a quadratic equation in sin, cos or tan?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7 · Medium · Solve (continued)</a:t>
            </a:r>
            <a:endParaRPr lang="en-US" sz="1200" dirty="0"/>
          </a:p>
        </p:txBody>
      </p:sp>
      <p:sp>
        <p:nvSpPr>
          <p:cNvPr id="4" name="Text 2"/>
          <p:cNvSpPr txBox="1"/>
          <p:nvPr/>
        </p:nvSpPr>
        <p:spPr>
          <a:xfrm>
            <a:off x="457200" y="1371600"/>
            <a:ext cx="8229600" cy="828446"/>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Factorise as a quadratic in tan θ: (tan θ- 3)(tan θ+ 1) = 0, so tan θ= 3 ⇒θ= 71.6°, or tan θ= -1 ⇒θ= -45° + 180° = 135°. </a:t>
            </a:r>
            <a:r>
              <a:rPr lang="en-US" sz="1500" b="1" dirty="0">
                <a:solidFill>
                  <a:srgbClr val="1A1F2B"/>
                </a:solidFill>
                <a:latin typeface="Calibri" pitchFamily="34" charset="0"/>
                <a:ea typeface="Calibri" pitchFamily="34" charset="-122"/>
                <a:cs typeface="Calibri" pitchFamily="34" charset="-120"/>
              </a:rPr>
              <a:t>θ= 71.6° or 135°</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In (b) the interval is only 180° long, one period of tan, so each root gives exactly one solution.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solve a quadratic equation in sin, cos or tan?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Show that / Hence</a:t>
            </a:r>
            <a:endParaRPr lang="en-US" sz="1200" dirty="0"/>
          </a:p>
        </p:txBody>
      </p:sp>
      <p:pic>
        <p:nvPicPr>
          <p:cNvPr id="4" name="Image 0" descr="Worked example 8(b): cos x = ¼ gives two solutions; the line y = 2 lies entirely above the cosine curve, which is why the root cos x = 2 is rejected.">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8(b): cos x = ¼ gives two solutions; the line y = 2 lies entirely above the cosine curve, which is why the root cos x = 2 is rejected.</a:t>
            </a:r>
            <a:endParaRPr lang="en-US" sz="1100" dirty="0"/>
          </a:p>
        </p:txBody>
      </p:sp>
      <p:sp>
        <p:nvSpPr>
          <p:cNvPr id="6" name="Text 3"/>
          <p:cNvSpPr txBox="1"/>
          <p:nvPr/>
        </p:nvSpPr>
        <p:spPr>
          <a:xfrm>
            <a:off x="457200" y="1371600"/>
            <a:ext cx="3611880" cy="301934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Show that the equation 4sin² x + 9cos x = 6 can be written as 4cos² x - 9cos x + 2 = 0. (b) Hence solve 4sin² x + 9cos x = 6 for 0° ≤x &lt; 360°, giving your answers to 1 decimal place. (c) Hence find the solutions of 4sin² 2θ+ 9cos 2θ= 6 for 0° ≤θ&lt; 180°, to 1 decimal place.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Replace sin² x: 4(1 - cos² x) + 9cos x = 6 ⇒4 - 4cos² x + 9cos x - 6 = 0. Multiplying by -1: 4cos² x - 9cos x + 2 = 0 ✓</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Factorise: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solve a quadratic equation in sin, cos or tan?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Show that / Hence (continued)</a:t>
            </a:r>
            <a:endParaRPr lang="en-US" sz="1200" dirty="0"/>
          </a:p>
        </p:txBody>
      </p:sp>
      <p:sp>
        <p:nvSpPr>
          <p:cNvPr id="4" name="Text 2"/>
          <p:cNvSpPr txBox="1"/>
          <p:nvPr/>
        </p:nvSpPr>
        <p:spPr>
          <a:xfrm>
            <a:off x="457200" y="1371600"/>
            <a:ext cx="8229600" cy="158282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(4cos x - 1)(cos x - 2) = 0, so cos x = ¼ or cos x = 2. cos x = 2 has no solutions, since -1 ≤cos x ≤1. cos⁻¹(¼) = 75.52°, and 360° - 75.52° = 284.48°. </a:t>
            </a:r>
            <a:r>
              <a:rPr lang="en-US" sz="1500" b="1" dirty="0">
                <a:solidFill>
                  <a:srgbClr val="1A1F2B"/>
                </a:solidFill>
                <a:latin typeface="Calibri" pitchFamily="34" charset="0"/>
                <a:ea typeface="Calibri" pitchFamily="34" charset="-122"/>
                <a:cs typeface="Calibri" pitchFamily="34" charset="-120"/>
              </a:rPr>
              <a:t>x = 75.5° or 284.5°</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same equation with x = 2θ, and 0° ≤2θ&lt; 360°: 2θ= 75.52° or 284.48° (the next value, 435.52°, is outside the interval). </a:t>
            </a:r>
            <a:r>
              <a:rPr lang="en-US" sz="1500" b="1" dirty="0">
                <a:solidFill>
                  <a:srgbClr val="1A1F2B"/>
                </a:solidFill>
                <a:latin typeface="Calibri" pitchFamily="34" charset="0"/>
                <a:ea typeface="Calibri" pitchFamily="34" charset="-122"/>
                <a:cs typeface="Calibri" pitchFamily="34" charset="-120"/>
              </a:rPr>
              <a:t>θ= 37.8° or 142.2°</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"Hence" in (c) means reuse the values from (b). Halving the rounded answer 284.5 gives 142.25, which rounds to 142.3 instead of the correct 142.2; halve the unrounded values.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P2.6</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sketch before you list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 quick sketch of the graph over the stated interval, with the horizontal line y = k, tells you how many solutions to expect before you find any of them. If your list has a different number, look again.</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change the interval first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sin(nθ+ α) = k, write the new interval for nθ+ α as your first line of working. It shows the method clearly and it is the step that finds all the solutions.</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degrees or radians, and how accurate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An interval written with π means radians: switch the calculator mode and give answers in radians, exact (in terms of π) or to 3 s.f. Degrees are normally given to 1 d.p. Never mix the two in one answer.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P2.6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factorise, never cancel</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a trigonometric factor appears on both sides, collect everything on one side and factorise. Each factor equal to zero gives its own set of solutions.</a:t>
            </a:r>
            <a:endParaRPr lang="en-US" sz="1300" dirty="0"/>
          </a:p>
        </p:txBody>
      </p:sp>
      <p:sp>
        <p:nvSpPr>
          <p:cNvPr id="6" name="Shape 4"/>
          <p:cNvSpPr/>
          <p:nvPr/>
        </p:nvSpPr>
        <p:spPr>
          <a:xfrm>
            <a:off x="457200" y="2341778"/>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433218"/>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proofs read from one side to the other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Start at one side, quote each identity as you use it, and end with the other side written out exactly. In a "show that" equation such as Worked example 8(a), the target line is given, so every step to it must be visible.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089404"/>
                <a:gridCol w="3070555"/>
                <a:gridCol w="3070555"/>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sin²θ means sin(θ²).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index belongs to the value of the sine, not to the angle.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sin²θ= (sin θ)²; at θ= 30° it is ¼.</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 2θ= 2sin θ, so sin 2θ= 0.6 means sin θ= 0.3.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 is not a multiplier: sin 60° ≠2sin 30°.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Let u = 2θ, solve sin u = 0.6, then halve.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second solution of tan θ= k is 180° - α.</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That is the rule for sine; tan(180° - α) = -tan α.</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tan repeats every 180°: α, α+ 180°,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calculator answer is the answer.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inverse gives only the principal value, which may lie outside the interval.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the symmetry of the graph, then add or subtract the period.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 θ= 1.5 means there was an error earlier.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quadratic can produce a root that is out of range even when all the working is right.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State that sin θ= 1.5 has no solutions because -1 ≤sin θ≤1, and continue with the other root.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Checking an identity at θ= 30° proves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One value can agree by chance; an identity must hold for every angle.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Transform one side into the other using known identities.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242498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Trigonometry in P1</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Radians, the exact values and the graphs of sin, cos and tan with their transformations are the starting point here. The ambiguous case of the sine rule is the equation sin θ= k with its two solutions α and 180° - α.</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Trigonometry in P3</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sec, cosec and cot, the identities 1 + tan²θ≡sec²θ and 1 + cot²θ≡csc²θ, compound and double angle formulae and Rcos(θ- α) all reduce equations to the forms solved on this page. Differentiating and integrating sin and cos (P3, P4) uses radians, and sin² t + cos² t = 1 eliminates the parameter from curves such as x = 3cos t, y = 2sin t.</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884225"/>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Mechanics and IAL Physics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Resolving forces leads to equations such as tan θ= 0.75 or sin θ= k; oscillations and waves use sin(ωt + φ) = k, solved for t by the interval method on this page.</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377794"/>
                <a:gridCol w="3377794"/>
                <a:gridCol w="147401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tan θ≡sin θ/ cos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replacing tan; turning asin θ= bcos θ into tan θ= b/a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sin²θ+ cos²θ≡1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exact values from one ratio; proofs; converting to a quadratic in one function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sin²θ≡1 - cos²θ, cos²θ≡1 - sin²θ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replacing a square to leave one function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the identity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 θ= k: θ= α, 180° - α (±360°)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all solutions of a sine 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the 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cos θ= k: θ= ±α (±360°)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all solutions of a cosine 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the 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tan θ= k: θ= α (±180°)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all solutions of a tangent 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the 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377794"/>
                <a:gridCol w="3377794"/>
                <a:gridCol w="147401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 30° = ½, sin 45° = √2/2, sin 60° = √3/2 (and the cos, tan values)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exact answers in degrees or multiples of π</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02722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Given that cos θ= -0.8 and 180° &lt; θ&lt; 270°, find sin θ and tan θ.</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Solve sin θcos θ= sin θ for 0° ≤θ≤360°.</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How many solutions does sin 3θ= 0.2 have for 0° ≤θ&lt; 360°?</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Solve cos x = ½ for 0 ≤x &lt; 2π, giving exact answers.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Why does 2sin²θ- 5sin θ+ 2 = 0 have only two solutions for 0° ≤θ&lt; 360°?</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Prove that (1 - cos²θ)/sin θcos θ ≡tan θ.</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4652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sin²θ= 1 - 0.64 = 0.36, and sin is negative in the third quadrant, so sin θ= -0.6. Then tan θ= -0.6 ÷-0.8 = 0.75 (positive, as expected in the third quadrant).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sin θ(cos θ- 1) = 0. sin θ= 0 gives 0°, 180°, 360°; cos θ= 1 gives 0°, 360°. The solutions are 0°, 180° and 360°. Dividing by sin θ would have lost 180°.</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With u = 3θ, 0° ≤u &lt; 1080°: three full cycles, each meeting y = 0.2 twice. Six solutions.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The principal value is π/3; the other solution is 2π- π/3. So x = π/3 or 5π/3.</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It factorises as (2sin θ- 1)(sin θ- 2) = 0. sin θ= 2 is impossible, so only sin θ= ½ remains, giving θ= 30° and 150°.</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LHS = sin²θ/sin θcos θ = sin θ/cos θ = tan θ= RHS, using 1 - cos²θ≡sin²θ and then tan θ≡sin θ/cos θ.</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Prove each of the following identities, showing every step of your working.</a:t>
            </a:r>
            <a:endParaRPr lang="en-US" sz="1600" dirty="0"/>
          </a:p>
          <a:p>
            <a:pPr indent="0" marL="0">
              <a:spcAft>
                <a:spcPts val="600"/>
              </a:spcAft>
              <a:buNone/>
            </a:pPr>
            <a:r>
              <a:rPr lang="en-US" sz="1600" dirty="0">
                <a:solidFill>
                  <a:srgbClr val="1A1F2B"/>
                </a:solidFill>
              </a:rPr>
              <a:t>(a) (1 − sin²θ) tan θ ≡ sin θ cos θ  [2]</a:t>
            </a:r>
            <a:endParaRPr lang="en-US" sz="1600" dirty="0"/>
          </a:p>
          <a:p>
            <a:pPr indent="0" marL="0">
              <a:spcAft>
                <a:spcPts val="600"/>
              </a:spcAft>
              <a:buNone/>
            </a:pPr>
            <a:r>
              <a:rPr lang="en-US" sz="1600" dirty="0">
                <a:solidFill>
                  <a:srgbClr val="1A1F2B"/>
                </a:solidFill>
              </a:rPr>
              <a:t>(b) (cos θ + 2 sin θ)² + (2 cos θ − sin θ)² ≡ 5  [3]</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Figure 1 shows the graph of y = tan θ for −180° ≤ θ ≤ 180°, together with the line y = 1.5. The line meets the curve at P and at Q.</a:t>
            </a:r>
            <a:endParaRPr lang="en-US" sz="1200" dirty="0"/>
          </a:p>
          <a:p>
            <a:pPr indent="0" marL="0">
              <a:spcAft>
                <a:spcPts val="600"/>
              </a:spcAft>
              <a:buNone/>
            </a:pPr>
            <a:r>
              <a:rPr lang="en-US" sz="1200" dirty="0">
                <a:solidFill>
                  <a:srgbClr val="1A1F2B"/>
                </a:solidFill>
              </a:rPr>
              <a:t>(a) Write down the equations of the two vertical asymptotes shown in Figure 1.  [1]</a:t>
            </a:r>
            <a:endParaRPr lang="en-US" sz="1200" dirty="0"/>
          </a:p>
          <a:p>
            <a:pPr indent="0" marL="0">
              <a:spcAft>
                <a:spcPts val="600"/>
              </a:spcAft>
              <a:buNone/>
            </a:pPr>
            <a:r>
              <a:rPr lang="en-US" sz="1200" dirty="0">
                <a:solidFill>
                  <a:srgbClr val="1A1F2B"/>
                </a:solidFill>
              </a:rPr>
              <a:t>(b) Find the values of θ at P and at Q, giving your answers to 1 decimal place.  [3]</a:t>
            </a:r>
            <a:endParaRPr lang="en-US" sz="1200" dirty="0"/>
          </a:p>
          <a:p>
            <a:pPr indent="0" marL="0">
              <a:spcAft>
                <a:spcPts val="600"/>
              </a:spcAft>
              <a:buNone/>
            </a:pPr>
            <a:r>
              <a:rPr lang="en-US" sz="1200" dirty="0">
                <a:solidFill>
                  <a:srgbClr val="1A1F2B"/>
                </a:solidFill>
              </a:rPr>
              <a:t>(c) Hence solve tan θ = −1.5 for −180° ≤ θ ≤ 180°, giving your answers to 1 decimal place.  [2]</a:t>
            </a:r>
            <a:endParaRPr lang="en-US" sz="1200" dirty="0"/>
          </a:p>
        </p:txBody>
      </p:sp>
      <p:pic>
        <p:nvPicPr>
          <p:cNvPr id="5" name="Image 0" descr="Figure for question 2">    </p:cNvPr>
          <p:cNvPicPr>
            <a:picLocks noChangeAspect="1"/>
          </p:cNvPicPr>
          <p:nvPr/>
        </p:nvPicPr>
        <p:blipFill>
          <a:blip r:embed="rId1"/>
          <a:stretch>
            <a:fillRect/>
          </a:stretch>
        </p:blipFill>
        <p:spPr>
          <a:xfrm>
            <a:off x="5212080" y="1805203"/>
            <a:ext cx="3474720" cy="2241755"/>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07434"/>
          </a:xfrm>
          <a:prstGeom prst="roundRect">
            <a:avLst>
              <a:gd name="adj" fmla="val 1711"/>
            </a:avLst>
          </a:prstGeom>
          <a:solidFill>
            <a:srgbClr val="F3F5F9"/>
          </a:solidFill>
          <a:ln w="12700">
            <a:solidFill>
              <a:srgbClr val="DDE2EA"/>
            </a:solidFill>
            <a:prstDash val="solid"/>
          </a:ln>
        </p:spPr>
      </p:sp>
      <p:sp>
        <p:nvSpPr>
          <p:cNvPr id="5" name="Text 3"/>
          <p:cNvSpPr txBox="1"/>
          <p:nvPr/>
        </p:nvSpPr>
        <p:spPr>
          <a:xfrm>
            <a:off x="685800" y="1463040"/>
            <a:ext cx="7772400" cy="2978834"/>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1 − sin²θ = cos²θ and tan θ = sin θ ⁄ cos θ used</a:t>
            </a:r>
            <a:endParaRPr lang="en-US" sz="1600" dirty="0"/>
          </a:p>
          <a:p>
            <a:pPr marL="342900" indent="-342900">
              <a:spcAft>
                <a:spcPts val="400"/>
              </a:spcAft>
              <a:buSzPct val="100000"/>
              <a:buChar char="•"/>
            </a:pPr>
            <a:r>
              <a:rPr lang="en-US" sz="1600" dirty="0">
                <a:solidFill>
                  <a:srgbClr val="1A1F2B"/>
                </a:solidFill>
              </a:rPr>
              <a:t>cos²θ × sin θ ⁄ cos θ = sin θ cos θ, conclusion stated</a:t>
            </a:r>
            <a:endParaRPr lang="en-US" sz="1600" dirty="0"/>
          </a:p>
          <a:p>
            <a:pPr marL="342900" indent="-342900">
              <a:spcAft>
                <a:spcPts val="400"/>
              </a:spcAft>
              <a:buSzPct val="100000"/>
              <a:buChar char="•"/>
            </a:pPr>
            <a:r>
              <a:rPr lang="en-US" sz="1600" dirty="0">
                <a:solidFill>
                  <a:srgbClr val="1A1F2B"/>
                </a:solidFill>
              </a:rPr>
              <a:t>both brackets expanded: cos²θ + 4 sin θ cos θ + 4 sin²θ + 4 cos²θ − 4 sin θ cos θ + sin²θ</a:t>
            </a:r>
            <a:endParaRPr lang="en-US" sz="1600" dirty="0"/>
          </a:p>
          <a:p>
            <a:pPr marL="342900" indent="-342900">
              <a:spcAft>
                <a:spcPts val="400"/>
              </a:spcAft>
              <a:buSzPct val="100000"/>
              <a:buChar char="•"/>
            </a:pPr>
            <a:r>
              <a:rPr lang="en-US" sz="1600" dirty="0">
                <a:solidFill>
                  <a:srgbClr val="1A1F2B"/>
                </a:solidFill>
              </a:rPr>
              <a:t>5 cos²θ + 5 sin²θ</a:t>
            </a:r>
            <a:endParaRPr lang="en-US" sz="1600" dirty="0"/>
          </a:p>
          <a:p>
            <a:pPr marL="342900" indent="-342900">
              <a:spcAft>
                <a:spcPts val="400"/>
              </a:spcAft>
              <a:buSzPct val="100000"/>
              <a:buChar char="•"/>
            </a:pPr>
            <a:r>
              <a:rPr lang="en-US" sz="1600" dirty="0">
                <a:solidFill>
                  <a:srgbClr val="1A1F2B"/>
                </a:solidFill>
              </a:rPr>
              <a:t>= 5(sin²θ + cos²θ) = 5, conclusion stated</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134282"/>
          </a:xfrm>
          <a:prstGeom prst="roundRect">
            <a:avLst>
              <a:gd name="adj" fmla="val 1750"/>
            </a:avLst>
          </a:prstGeom>
          <a:solidFill>
            <a:srgbClr val="F3F5F9"/>
          </a:solidFill>
          <a:ln w="12700">
            <a:solidFill>
              <a:srgbClr val="DDE2EA"/>
            </a:solidFill>
            <a:prstDash val="solid"/>
          </a:ln>
        </p:spPr>
      </p:sp>
      <p:sp>
        <p:nvSpPr>
          <p:cNvPr id="5" name="Text 3"/>
          <p:cNvSpPr txBox="1"/>
          <p:nvPr/>
        </p:nvSpPr>
        <p:spPr>
          <a:xfrm>
            <a:off x="685800" y="1463040"/>
            <a:ext cx="7772400" cy="2905682"/>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θ = −90° and θ = 90°</a:t>
            </a:r>
            <a:endParaRPr lang="en-US" sz="1600" dirty="0"/>
          </a:p>
          <a:p>
            <a:pPr marL="342900" indent="-342900">
              <a:spcAft>
                <a:spcPts val="400"/>
              </a:spcAft>
              <a:buSzPct val="100000"/>
              <a:buChar char="•"/>
            </a:pPr>
            <a:r>
              <a:rPr lang="en-US" sz="1600" dirty="0">
                <a:solidFill>
                  <a:srgbClr val="1A1F2B"/>
                </a:solidFill>
              </a:rPr>
              <a:t>tan⁻¹ 1.5 = 56.31°</a:t>
            </a:r>
            <a:endParaRPr lang="en-US" sz="1600" dirty="0"/>
          </a:p>
          <a:p>
            <a:pPr marL="342900" indent="-342900">
              <a:spcAft>
                <a:spcPts val="400"/>
              </a:spcAft>
              <a:buSzPct val="100000"/>
              <a:buChar char="•"/>
            </a:pPr>
            <a:r>
              <a:rPr lang="en-US" sz="1600" dirty="0">
                <a:solidFill>
                  <a:srgbClr val="1A1F2B"/>
                </a:solidFill>
              </a:rPr>
              <a:t>P: θ = 56.3°</a:t>
            </a:r>
            <a:endParaRPr lang="en-US" sz="1600" dirty="0"/>
          </a:p>
          <a:p>
            <a:pPr marL="342900" indent="-342900">
              <a:spcAft>
                <a:spcPts val="400"/>
              </a:spcAft>
              <a:buSzPct val="100000"/>
              <a:buChar char="•"/>
            </a:pPr>
            <a:r>
              <a:rPr lang="en-US" sz="1600" dirty="0">
                <a:solidFill>
                  <a:srgbClr val="1A1F2B"/>
                </a:solidFill>
              </a:rPr>
              <a:t>Q: θ = 56.31° − 180° = −123.7°</a:t>
            </a:r>
            <a:endParaRPr lang="en-US" sz="1600" dirty="0"/>
          </a:p>
          <a:p>
            <a:pPr marL="342900" indent="-342900">
              <a:spcAft>
                <a:spcPts val="400"/>
              </a:spcAft>
              <a:buSzPct val="100000"/>
              <a:buChar char="•"/>
            </a:pPr>
            <a:r>
              <a:rPr lang="en-US" sz="1600" dirty="0">
                <a:solidFill>
                  <a:srgbClr val="1A1F2B"/>
                </a:solidFill>
              </a:rPr>
              <a:t>θ = −56.3°</a:t>
            </a:r>
            <a:endParaRPr lang="en-US" sz="1600" dirty="0"/>
          </a:p>
          <a:p>
            <a:pPr marL="342900" indent="-342900">
              <a:spcAft>
                <a:spcPts val="400"/>
              </a:spcAft>
              <a:buSzPct val="100000"/>
              <a:buChar char="•"/>
            </a:pPr>
            <a:r>
              <a:rPr lang="en-US" sz="1600" dirty="0">
                <a:solidFill>
                  <a:srgbClr val="1A1F2B"/>
                </a:solidFill>
              </a:rPr>
              <a:t>θ = 180° − 56.31° = 123.7° ft</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49</Slides>
  <Notes>49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P2.6 Trigonometric identities and equations · Edexcel IAL Maths</dc:title>
  <dc:subject>PptxGenJS Presentation</dc:subject>
  <dc:creator>Evan Kotronis · ExaminerPrep</dc:creator>
  <cp:lastModifiedBy>Evan Kotronis · ExaminerPrep</cp:lastModifiedBy>
  <cp:revision>1</cp:revision>
  <dcterms:created xsi:type="dcterms:W3CDTF">2026-10-26T15:11:51Z</dcterms:created>
  <dcterms:modified xsi:type="dcterms:W3CDTF">2026-10-26T15:11:51Z</dcterms:modified>
</cp:coreProperties>
</file>