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b6224b6-28fb-7ddd-1e58-6bc1b420fc58}">
          <p14:sldIdLst>
            <p14:sldId id="256"/>
            <p14:sldId id="257"/>
            <p14:sldId id="258"/>
          </p14:sldIdLst>
        </p14:section>
        <p14:section name="Theory" id="{6737f94e-d4bf-e42b-548b-01a5deb2344d}">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b5e7ddab-9c1f-c8e7-2fe5-4de8135bf704}">
          <p14:sldIdLst>
            <p14:sldId id="301"/>
            <p14:sldId id="302"/>
            <p14:sldId id="303"/>
          </p14:sldIdLst>
        </p14:section>
        <p14:section name="Answers" id="{aefe5f0e-b441-1a49-b208-f55f811e2518}">
          <p14:sldIdLst>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P1.5 Trigonometry: triangles, radians and graphs. Notes for this topic: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sine rule?.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sine rule?: Worked example 1.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sine rule?: Worked example 1.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sine rule?.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the sine rule give two triangles?.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the sine rule give two triangles?.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the sine rule give two triangles?: Worked example 2.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the sine rule give two triangles?.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cosine rule and the area formula?.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cosine rule and the area formula?.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the cosine rule and the area formula?: Worked example 3.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bearings problem?.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bearings problem?: Worked example 4.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bearings problem?: Worked example 4.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bearings problem?.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radian?.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radian?.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Worked example 5.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Worked example 6.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Worked example 6.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Worked example 7.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Worked example 7.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arc lengths, sectors and segments?.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sin, cos and tan look like?.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sin, cos and tan look like?.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sin, cos and tan look like?.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sin, cos and tan look like?.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simple transformations change a trig graph?.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simple transformations change a trig graph?.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simple transformations change a trig graph?.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simple transformations change a trig graph?: Worked example 8.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simple transformations change a trig graph?: Worked example 8.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simple transformations change a trig graph?.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P1.5.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P1.5.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https://examinerprep.com/notes/edexcel-ial-maths/trigonometry-triangles-radians-and-graphs/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https://examinerprep.com/ial-maths-p1-5-trigonometry-triangles-radians-and-graphs-questions#IALM-P1-5-B-02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https://examinerprep.com/ial-maths-p1-5-trigonometry-triangles-radians-and-graphs-questions#IALM-P1-5-B-07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https://examinerprep.com/ial-maths-p1-5-trigonometry-triangles-radians-and-graphs-questions#IALM-P1-5-B-02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https://examinerprep.com/ial-maths-p1-5-trigonometry-triangles-radians-and-graphs-questions#IALM-P1-5-B-07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3.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maths/trigonometry-triangles-radians-and-graphs/" TargetMode="External"/><Relationship Id="rId2" Type="http://schemas.openxmlformats.org/officeDocument/2006/relationships/hyperlink" Target="https://examinerprep.com/ial-maths-p1-5-trigonometry-triangles-radians-and-graph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P1.5 Trigonometry: triangles, radians and graphs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sine rule for sides and for angles, including the ambiguous case where two triangles fit the data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cosine rule for a side or an angle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area of a triangle as ½absin 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Bearings problems solved with the sine and cosine rules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Radian measure and converting between radians and degrees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Arc length rθ, sector area ½r²θ, segment areas and composite shapes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graphs of y=sin x, cos x and tan x: shape, period and symmetry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Simple transformations such as 3sin x, sin(x+π/6) and sin 2x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This page gives you the tools for any triangle that is not right-angled, a second unit for measuring angles that makes circle formulae simple, and the three trig graphs you need to sketch from memory.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Sine rule: a/sin A=b/sin B=c/sin C. Use it when you know a side and the angle opposite it. Finding an angle from its sine gives θ and 180°-θ; both can be valid, so check the angle sum.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Cosine rule: a²=b²+c²-2bccos A. Use it for two sides and the included angle, or for three sides.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Area =½absin C, where C is the angle between sides a and b.</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Radians: π rad=180°. With θ in radians, arc length =rθ and sector area =½r²θ.</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Graphs: sin and cos have period 2π and range -1 to 1; tan has period π and asymptotes where cos x=0.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the sine rule?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Label the triangle with capital letters for the angles and the matching small letter for the side opposite each angle. Then, in any triangle,</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a/sin A=b/sin B=c/sin C  or  sin A/a=sin B/b=sin C/c</a:t>
            </a:r>
            <a:endParaRPr lang="en-US" sz="1700" dirty="0"/>
          </a:p>
        </p:txBody>
      </p:sp>
      <p:sp>
        <p:nvSpPr>
          <p:cNvPr id="7" name="Text 5"/>
          <p:cNvSpPr txBox="1"/>
          <p:nvPr/>
        </p:nvSpPr>
        <p:spPr>
          <a:xfrm>
            <a:off x="457200" y="2514600"/>
            <a:ext cx="8229600" cy="18772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Use the first form to find a side and the second form to find an angle, so that the unknown sits on top.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You need one complete "pair": a side and the angle opposite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sine rule is not in the formulae list, so learn it; you will use it constantly.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it works: drop a perpendicular from C to AB. Its height is bsin A from one side and asin B from the other, so bsin A=asin B. In a right-angled triangle the rule reduces to sin = opposite ÷ hypotenuse, because sin 90°=1.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the sine rule?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pic>
        <p:nvPicPr>
          <p:cNvPr id="4" name="Image 0" descr="The triangle of Worked example 1, drawn to scale from the solved lengths. The given pair is a=11.2 cm with A=48°.">    </p:cNvPr>
          <p:cNvPicPr>
            <a:picLocks noChangeAspect="1"/>
          </p:cNvPicPr>
          <p:nvPr/>
        </p:nvPicPr>
        <p:blipFill>
          <a:blip r:embed="rId1"/>
          <a:stretch>
            <a:fillRect/>
          </a:stretch>
        </p:blipFill>
        <p:spPr>
          <a:xfrm>
            <a:off x="5142586" y="1371600"/>
            <a:ext cx="3544214" cy="2807208"/>
          </a:xfrm>
          <a:prstGeom prst="rect">
            <a:avLst/>
          </a:prstGeom>
        </p:spPr>
      </p:pic>
      <p:sp>
        <p:nvSpPr>
          <p:cNvPr id="5" name="Text 2"/>
          <p:cNvSpPr txBox="1"/>
          <p:nvPr/>
        </p:nvSpPr>
        <p:spPr>
          <a:xfrm>
            <a:off x="5142586" y="4224528"/>
            <a:ext cx="3544214" cy="393192"/>
          </a:xfrm>
          <a:prstGeom prst="rect">
            <a:avLst/>
          </a:prstGeom>
          <a:noFill/>
          <a:ln/>
        </p:spPr>
        <p:txBody>
          <a:bodyPr wrap="square" lIns="0" tIns="0" rIns="0" bIns="0" rtlCol="0" anchor="t"/>
          <a:lstStyle/>
          <a:p>
            <a:pPr algn="ctr" indent="0" marL="0">
              <a:buNone/>
            </a:pPr>
            <a:r>
              <a:rPr lang="en-US" sz="1100" i="1" dirty="0">
                <a:solidFill>
                  <a:srgbClr val="5A6577"/>
                </a:solidFill>
              </a:rPr>
              <a:t>The triangle of Worked example 1, drawn to scale from the solved lengths. The given pair is a=11.2 cm with A=48°.</a:t>
            </a:r>
            <a:endParaRPr lang="en-US" sz="1100" dirty="0"/>
          </a:p>
        </p:txBody>
      </p:sp>
      <p:sp>
        <p:nvSpPr>
          <p:cNvPr id="6" name="Text 3"/>
          <p:cNvSpPr txBox="1"/>
          <p:nvPr/>
        </p:nvSpPr>
        <p:spPr>
          <a:xfrm>
            <a:off x="457200" y="1371600"/>
            <a:ext cx="4365346"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triangle ABC, angle A=48°, angle B=67° and BC=11.2 cm. Find the lengths of AC and AB, giving each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third angle: C=180°-48°-67°=65°.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AC=b is opposite B; the known pair is a=11.2, A=48°. So b=11.2sin 67°/sin 48°=13.873… </a:t>
            </a:r>
            <a:r>
              <a:rPr lang="en-US" sz="1500" b="1" dirty="0">
                <a:solidFill>
                  <a:srgbClr val="1A1F2B"/>
                </a:solidFill>
                <a:latin typeface="Calibri" pitchFamily="34" charset="0"/>
                <a:ea typeface="Calibri" pitchFamily="34" charset="-122"/>
                <a:cs typeface="Calibri" pitchFamily="34" charset="-120"/>
              </a:rPr>
              <a:t>AC=13.9 cm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AB=c is opposite C: c=11.2sin 65°/sin 48°=13.659… </a:t>
            </a:r>
            <a:r>
              <a:rPr lang="en-US" sz="1500" b="1" dirty="0">
                <a:solidFill>
                  <a:srgbClr val="1A1F2B"/>
                </a:solidFill>
                <a:latin typeface="Calibri" pitchFamily="34" charset="0"/>
                <a:ea typeface="Calibri" pitchFamily="34" charset="-122"/>
                <a:cs typeface="Calibri" pitchFamily="34" charset="-120"/>
              </a:rPr>
              <a:t>AB=13.7 cm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the sine rule?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Sense check: the longest side, b, is opposite the largest angle, 67°; the shortest, a, is opposite the smallest, 48°.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use the sine rule?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 full calculator values for lengths you will reuse (store them in memory) and round only the final answers. Rounding b to 13.9 and using it again can change the third significant figure of a later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does the sine rule give two triangles?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sin θ=sin(180°-θ), so an equation such as sin R=0.82 has an acute solution and an obtuse one. The calculator only shows the acute one, and you must decide whether the obtuse one also works.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obtuse angle is valid whenever it still leaves room in the triangle: (given angle) + (obtuse angle) &lt;180°.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This can only happen when you are given two sides and an angle that is not between them, and the side opposite the given angle is the shorter of the two given sides.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side opposite the given angle is the longer one, the obtuse option always fails the angle sum and there is one triangle.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the sine rule give two triangles?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hy two triangles fit: the side QR=6.0 cm can swing so that R lands on the line from P at two points. Triangle PQR₁ (blue) has R=55.2°; triangle PQR₂ (amber) has R=124.8°.">    </p:cNvPr>
          <p:cNvPicPr>
            <a:picLocks noChangeAspect="1"/>
          </p:cNvPicPr>
          <p:nvPr/>
        </p:nvPicPr>
        <p:blipFill>
          <a:blip r:embed="rId1"/>
          <a:stretch>
            <a:fillRect/>
          </a:stretch>
        </p:blipFill>
        <p:spPr>
          <a:xfrm>
            <a:off x="2453335" y="1371600"/>
            <a:ext cx="4237330" cy="2638044"/>
          </a:xfrm>
          <a:prstGeom prst="rect">
            <a:avLst/>
          </a:prstGeom>
        </p:spPr>
      </p:pic>
      <p:sp>
        <p:nvSpPr>
          <p:cNvPr id="5" name="Text 2"/>
          <p:cNvSpPr txBox="1"/>
          <p:nvPr/>
        </p:nvSpPr>
        <p:spPr>
          <a:xfrm>
            <a:off x="2453335" y="4055364"/>
            <a:ext cx="4237330" cy="562356"/>
          </a:xfrm>
          <a:prstGeom prst="rect">
            <a:avLst/>
          </a:prstGeom>
          <a:noFill/>
          <a:ln/>
        </p:spPr>
        <p:txBody>
          <a:bodyPr wrap="square" lIns="0" tIns="0" rIns="0" bIns="0" rtlCol="0" anchor="t"/>
          <a:lstStyle/>
          <a:p>
            <a:pPr algn="ctr" indent="0" marL="0">
              <a:buNone/>
            </a:pPr>
            <a:r>
              <a:rPr lang="en-US" sz="1100" i="1" dirty="0">
                <a:solidFill>
                  <a:srgbClr val="5A6577"/>
                </a:solidFill>
              </a:rPr>
              <a:t>Why two triangles fit: the side QR=6.0 cm can swing so that R lands on the line from P at two points. Triangle PQR₁ (blue) has R=55.2°; triangle PQR₂ (amber) has R=124.8°.</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the sine rule give two triangles?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Hard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triangle PQR, PQ=8.0 cm, QR=6.0 cm and angle QPR=38°. (a) Find the two possible sizes of angle PRQ. (b) Find the two possible lengths of PR.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QR is opposite P and PQ is opposite R: sin R=8.0sin 38°/6.0=0.8209.</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solutions in the range 0° to 180°: </a:t>
            </a:r>
            <a:r>
              <a:rPr lang="en-US" sz="1500" b="1" dirty="0">
                <a:solidFill>
                  <a:srgbClr val="1A1F2B"/>
                </a:solidFill>
                <a:latin typeface="Calibri" pitchFamily="34" charset="0"/>
                <a:ea typeface="Calibri" pitchFamily="34" charset="-122"/>
                <a:cs typeface="Calibri" pitchFamily="34" charset="-120"/>
              </a:rPr>
              <a:t>R=55.2° or R=180°-55.2°=124.8°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both fit: 38°+124.8°=162.8°&lt;180° ✓. So the third angle is Q=86.8° or Q=17.2°.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PR is opposite Q: PR=6.0sin 86.8°/sin 38° or 6.0sin 17.2°/sin 38°. </a:t>
            </a:r>
            <a:r>
              <a:rPr lang="en-US" sz="1500" b="1" dirty="0">
                <a:solidFill>
                  <a:srgbClr val="1A1F2B"/>
                </a:solidFill>
                <a:latin typeface="Calibri" pitchFamily="34" charset="0"/>
                <a:ea typeface="Calibri" pitchFamily="34" charset="-122"/>
                <a:cs typeface="Calibri" pitchFamily="34" charset="-120"/>
              </a:rPr>
              <a:t>PR=9.73 cm or 2.88 cm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the sine rule give two triangles?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Stopping at the calculator's value of sin⁻¹. When a question says "find the possible values", or the given angle is opposite the shorter given side, always test 180° minus your answer as well.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cosine rule and the area formula?</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a²=b²+c²-2bccos A    cos A=(b²+c²-a²)/2bc</a:t>
            </a:r>
            <a:endParaRPr lang="en-US" sz="1700" dirty="0"/>
          </a:p>
        </p:txBody>
      </p:sp>
      <p:sp>
        <p:nvSpPr>
          <p:cNvPr id="6" name="Text 4"/>
          <p:cNvSpPr txBox="1"/>
          <p:nvPr/>
        </p:nvSpPr>
        <p:spPr>
          <a:xfrm>
            <a:off x="457200" y="1934870"/>
            <a:ext cx="8229600" cy="164683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First form: two sides and the angle between them give the third side.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Second form: three sides give any angle. A negative cosine means an obtuse angle, and there is never any ambiguity, because cos⁻¹ gives a unique angle between 0° and 180°.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cosine rule is in the formulae list in its side form; be ready to rearrange it for cos A.</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A=90°, cos A=0 and the rule becomes Pythagoras' theorem: the term -2bccos A is the correction for a non-right angle.</a:t>
            </a:r>
            <a:endParaRPr lang="en-US" sz="1500" dirty="0"/>
          </a:p>
        </p:txBody>
      </p:sp>
      <p:sp>
        <p:nvSpPr>
          <p:cNvPr id="7" name="Shape 5"/>
          <p:cNvSpPr/>
          <p:nvPr/>
        </p:nvSpPr>
        <p:spPr>
          <a:xfrm>
            <a:off x="457200" y="3627425"/>
            <a:ext cx="8229600" cy="613562"/>
          </a:xfrm>
          <a:prstGeom prst="roundRect">
            <a:avLst>
              <a:gd name="adj" fmla="val 8942"/>
            </a:avLst>
          </a:prstGeom>
          <a:solidFill>
            <a:srgbClr val="EEF2FF"/>
          </a:solidFill>
          <a:ln w="9525">
            <a:solidFill>
              <a:srgbClr val="DDE2EA"/>
            </a:solidFill>
            <a:prstDash val="solid"/>
          </a:ln>
        </p:spPr>
      </p:sp>
      <p:sp>
        <p:nvSpPr>
          <p:cNvPr id="8" name="Text 6"/>
          <p:cNvSpPr txBox="1"/>
          <p:nvPr/>
        </p:nvSpPr>
        <p:spPr>
          <a:xfrm>
            <a:off x="603504" y="3718865"/>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Area of a triangle</a:t>
            </a:r>
            <a:r>
              <a:rPr lang="en-US" sz="1400" dirty="0">
                <a:solidFill>
                  <a:srgbClr val="1A1F2B"/>
                </a:solidFill>
                <a:latin typeface="Calibri" pitchFamily="34" charset="0"/>
                <a:ea typeface="Calibri" pitchFamily="34" charset="-122"/>
                <a:cs typeface="Calibri" pitchFamily="34" charset="-120"/>
              </a:rPr>
              <a:t> =½absin C, where a and b are two sides and C is the angle between them (the included angle). It is not in the formulae list, so learn it. It is ½× base × height with the height written as bsin C.</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cosine rule and the area formula?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493922"/>
                <a:gridCol w="1228039"/>
                <a:gridCol w="350763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You know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 find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side and its opposite angle, plus one more side or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sine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another side or angle (watch for the ambiguous case)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sides and the included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cosine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third 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three sides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cosine rule (cos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angle; find the largest (opposite the longest side)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sides and the included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½absin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the cosine rule and the area formula?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pic>
        <p:nvPicPr>
          <p:cNvPr id="4" name="Image 0" descr="The field drawn to scale. The largest angle is always opposite the longest side, so find that one first: once it is known, the other two must be acute.">    </p:cNvPr>
          <p:cNvPicPr>
            <a:picLocks noChangeAspect="1"/>
          </p:cNvPicPr>
          <p:nvPr/>
        </p:nvPicPr>
        <p:blipFill>
          <a:blip r:embed="rId1"/>
          <a:stretch>
            <a:fillRect/>
          </a:stretch>
        </p:blipFill>
        <p:spPr>
          <a:xfrm>
            <a:off x="6279185" y="1371600"/>
            <a:ext cx="2407615" cy="2469794"/>
          </a:xfrm>
          <a:prstGeom prst="rect">
            <a:avLst/>
          </a:prstGeom>
        </p:spPr>
      </p:pic>
      <p:sp>
        <p:nvSpPr>
          <p:cNvPr id="5" name="Text 2"/>
          <p:cNvSpPr txBox="1"/>
          <p:nvPr/>
        </p:nvSpPr>
        <p:spPr>
          <a:xfrm>
            <a:off x="6279185" y="3887114"/>
            <a:ext cx="2407615" cy="730606"/>
          </a:xfrm>
          <a:prstGeom prst="rect">
            <a:avLst/>
          </a:prstGeom>
          <a:noFill/>
          <a:ln/>
        </p:spPr>
        <p:txBody>
          <a:bodyPr wrap="square" lIns="0" tIns="0" rIns="0" bIns="0" rtlCol="0" anchor="t"/>
          <a:lstStyle/>
          <a:p>
            <a:pPr algn="ctr" indent="0" marL="0">
              <a:buNone/>
            </a:pPr>
            <a:r>
              <a:rPr lang="en-US" sz="1100" i="1" dirty="0">
                <a:solidFill>
                  <a:srgbClr val="5A6577"/>
                </a:solidFill>
              </a:rPr>
              <a:t>The field drawn to scale. The largest angle is always opposite the longest side, so find that one first: once it is known, the other two must be acute.</a:t>
            </a:r>
            <a:endParaRPr lang="en-US" sz="1100" dirty="0"/>
          </a:p>
        </p:txBody>
      </p:sp>
      <p:sp>
        <p:nvSpPr>
          <p:cNvPr id="6" name="Text 3"/>
          <p:cNvSpPr txBox="1"/>
          <p:nvPr/>
        </p:nvSpPr>
        <p:spPr>
          <a:xfrm>
            <a:off x="457200" y="1371600"/>
            <a:ext cx="5501945"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triangular field has sides of length 85 m, 120 m and 150 m. (a) Find the largest angle of the field. (b) Find the area of the field.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largest angle is opposite the longest side, 150 m: cos θ=(85²+120²-150²)/(2×85×120)=(-875)/20 400=-0.04289. </a:t>
            </a:r>
            <a:r>
              <a:rPr lang="en-US" sz="1500" b="1" dirty="0">
                <a:solidFill>
                  <a:srgbClr val="1A1F2B"/>
                </a:solidFill>
                <a:latin typeface="Calibri" pitchFamily="34" charset="0"/>
                <a:ea typeface="Calibri" pitchFamily="34" charset="-122"/>
                <a:cs typeface="Calibri" pitchFamily="34" charset="-120"/>
              </a:rPr>
              <a:t>θ=92.5°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½absin C with the two sides that enclose θ: Area =½×85×120×sin 92.5°=5095.3… </a:t>
            </a:r>
            <a:r>
              <a:rPr lang="en-US" sz="1500" b="1" dirty="0">
                <a:solidFill>
                  <a:srgbClr val="1A1F2B"/>
                </a:solidFill>
                <a:latin typeface="Calibri" pitchFamily="34" charset="0"/>
                <a:ea typeface="Calibri" pitchFamily="34" charset="-122"/>
                <a:cs typeface="Calibri" pitchFamily="34" charset="-120"/>
              </a:rPr>
              <a:t>5100 m² (3 s.f.)</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negative cosine signals an obtuse angle; the calculator handles this automatically with cos⁻¹.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bearings problem?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37800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bearing is measured clockwise from north and written with three figures: 072°, 195°.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a north line at every point you measure from.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bearing of A from B and the bearing of B from A differ by exactly 180° (the back bearing).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North lines are parallel, so use alternate and co-interior angles to find the angles inside the triangle, then use the sine or cosine rule.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bearings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Show that, Find</a:t>
            </a:r>
            <a:endParaRPr lang="en-US" sz="1200" dirty="0"/>
          </a:p>
        </p:txBody>
      </p:sp>
      <p:pic>
        <p:nvPicPr>
          <p:cNvPr id="4" name="Image 0" descr="Worked example 4 to scale. The angle inside the triangle at B (amber) is the back bearing 252° minus 195°. The dashed line HC is 11.8 km on a bearing of 111.7° from H.">    </p:cNvPr>
          <p:cNvPicPr>
            <a:picLocks noChangeAspect="1"/>
          </p:cNvPicPr>
          <p:nvPr/>
        </p:nvPicPr>
        <p:blipFill>
          <a:blip r:embed="rId1"/>
          <a:stretch>
            <a:fillRect/>
          </a:stretch>
        </p:blipFill>
        <p:spPr>
          <a:xfrm>
            <a:off x="5281574" y="1371600"/>
            <a:ext cx="3405226" cy="2638044"/>
          </a:xfrm>
          <a:prstGeom prst="rect">
            <a:avLst/>
          </a:prstGeom>
        </p:spPr>
      </p:pic>
      <p:sp>
        <p:nvSpPr>
          <p:cNvPr id="5" name="Text 2"/>
          <p:cNvSpPr txBox="1"/>
          <p:nvPr/>
        </p:nvSpPr>
        <p:spPr>
          <a:xfrm>
            <a:off x="5281574" y="4055364"/>
            <a:ext cx="3405226"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to scale. The angle inside the triangle at B (amber) is the back bearing 252° minus 195°. The dashed line HC is 11.8 km on a bearing of 111.7° from H.</a:t>
            </a:r>
            <a:endParaRPr lang="en-US" sz="1100" dirty="0"/>
          </a:p>
        </p:txBody>
      </p:sp>
      <p:sp>
        <p:nvSpPr>
          <p:cNvPr id="6" name="Text 3"/>
          <p:cNvSpPr txBox="1"/>
          <p:nvPr/>
        </p:nvSpPr>
        <p:spPr>
          <a:xfrm>
            <a:off x="457200" y="1371600"/>
            <a:ext cx="4504334"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yacht leaves harbour H and sails 14 km on a bearing of 072° to a buoy B. It then sails 9 km on a bearing of 195° to a point C. (a) Show that angle HBC=57°. (b) Find the distance HC. (c) Find the bearing of C from H. (d) Write down the bearing on which the yacht must sail to return directly from C to 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bearing of H from B is the back bearing: 72°+180°=252°, so angle HBC=252°-195°=57°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Two sides and the included angle, so use the cosine rule: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bearings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Show that, Find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HC²=14²+9²-2×14×9×cos 57°=139.75, so HC=11.822… </a:t>
            </a:r>
            <a:r>
              <a:rPr lang="en-US" sz="1500" b="1" dirty="0">
                <a:solidFill>
                  <a:srgbClr val="1A1F2B"/>
                </a:solidFill>
                <a:latin typeface="Calibri" pitchFamily="34" charset="0"/>
                <a:ea typeface="Calibri" pitchFamily="34" charset="-122"/>
                <a:cs typeface="Calibri" pitchFamily="34" charset="-120"/>
              </a:rPr>
              <a:t>HC=11.8 km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Angle BHC by the sine rule (it is opposite the 9 km side, so it is acute): sin BHC=9sin 57°/11.822, so angle BHC=39.7°. Bearing of C from H=072°+39.7°= </a:t>
            </a:r>
            <a:r>
              <a:rPr lang="en-US" sz="1500" b="1" dirty="0">
                <a:solidFill>
                  <a:srgbClr val="1A1F2B"/>
                </a:solidFill>
                <a:latin typeface="Calibri" pitchFamily="34" charset="0"/>
                <a:ea typeface="Calibri" pitchFamily="34" charset="-122"/>
                <a:cs typeface="Calibri" pitchFamily="34" charset="-120"/>
              </a:rPr>
              <a:t>111.7°</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Back bearing: 111.7°+180°= </a:t>
            </a:r>
            <a:r>
              <a:rPr lang="en-US" sz="1500" b="1" dirty="0">
                <a:solidFill>
                  <a:srgbClr val="1A1F2B"/>
                </a:solidFill>
                <a:latin typeface="Calibri" pitchFamily="34" charset="0"/>
                <a:ea typeface="Calibri" pitchFamily="34" charset="-122"/>
                <a:cs typeface="Calibri" pitchFamily="34" charset="-120"/>
              </a:rPr>
              <a:t>291.7°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bearings problem?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bearing itself as an angle in the triangle. A bearing is an angle from north, not between two legs of the journey: always draw the north lines and work out the angle inside the triangle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radian?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n arc of length r subtends an angle of 1 radian at the centre, whatever the size of the circle. That is why radians make arc and sector formulae so simple.">    </p:cNvPr>
          <p:cNvPicPr>
            <a:picLocks noChangeAspect="1"/>
          </p:cNvPicPr>
          <p:nvPr/>
        </p:nvPicPr>
        <p:blipFill>
          <a:blip r:embed="rId1"/>
          <a:stretch>
            <a:fillRect/>
          </a:stretch>
        </p:blipFill>
        <p:spPr>
          <a:xfrm>
            <a:off x="5993892" y="1371600"/>
            <a:ext cx="2692908" cy="2469794"/>
          </a:xfrm>
          <a:prstGeom prst="rect">
            <a:avLst/>
          </a:prstGeom>
        </p:spPr>
      </p:pic>
      <p:sp>
        <p:nvSpPr>
          <p:cNvPr id="5" name="Text 2"/>
          <p:cNvSpPr txBox="1"/>
          <p:nvPr/>
        </p:nvSpPr>
        <p:spPr>
          <a:xfrm>
            <a:off x="5993892" y="3887114"/>
            <a:ext cx="2692908" cy="730606"/>
          </a:xfrm>
          <a:prstGeom prst="rect">
            <a:avLst/>
          </a:prstGeom>
          <a:noFill/>
          <a:ln/>
        </p:spPr>
        <p:txBody>
          <a:bodyPr wrap="square" lIns="0" tIns="0" rIns="0" bIns="0" rtlCol="0" anchor="t"/>
          <a:lstStyle/>
          <a:p>
            <a:pPr algn="ctr" indent="0" marL="0">
              <a:buNone/>
            </a:pPr>
            <a:r>
              <a:rPr lang="en-US" sz="1100" i="1" dirty="0">
                <a:solidFill>
                  <a:srgbClr val="5A6577"/>
                </a:solidFill>
              </a:rPr>
              <a:t>An arc of length r subtends an angle of 1 radian at the centre, whatever the size of the circle. That is why radians make arc and sector formulae so simple.</a:t>
            </a:r>
            <a:endParaRPr lang="en-US" sz="1100" dirty="0"/>
          </a:p>
        </p:txBody>
      </p:sp>
      <p:sp>
        <p:nvSpPr>
          <p:cNvPr id="6" name="Shape 3"/>
          <p:cNvSpPr/>
          <p:nvPr/>
        </p:nvSpPr>
        <p:spPr>
          <a:xfrm>
            <a:off x="457200" y="1371600"/>
            <a:ext cx="5216652" cy="613562"/>
          </a:xfrm>
          <a:prstGeom prst="roundRect">
            <a:avLst>
              <a:gd name="adj" fmla="val 8942"/>
            </a:avLst>
          </a:prstGeom>
          <a:solidFill>
            <a:srgbClr val="EEF2FF"/>
          </a:solidFill>
          <a:ln w="9525">
            <a:solidFill>
              <a:srgbClr val="DDE2EA"/>
            </a:solidFill>
            <a:prstDash val="solid"/>
          </a:ln>
        </p:spPr>
      </p:sp>
      <p:sp>
        <p:nvSpPr>
          <p:cNvPr id="7" name="Text 4"/>
          <p:cNvSpPr txBox="1"/>
          <p:nvPr/>
        </p:nvSpPr>
        <p:spPr>
          <a:xfrm>
            <a:off x="603504" y="1463040"/>
            <a:ext cx="4924044"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One </a:t>
            </a:r>
            <a:r>
              <a:rPr lang="en-US" sz="1400" b="1" dirty="0">
                <a:solidFill>
                  <a:srgbClr val="1A1F2B"/>
                </a:solidFill>
                <a:latin typeface="Calibri" pitchFamily="34" charset="0"/>
                <a:ea typeface="Calibri" pitchFamily="34" charset="-122"/>
                <a:cs typeface="Calibri" pitchFamily="34" charset="-120"/>
              </a:rPr>
              <a:t>radian</a:t>
            </a:r>
            <a:r>
              <a:rPr lang="en-US" sz="1400" dirty="0">
                <a:solidFill>
                  <a:srgbClr val="1A1F2B"/>
                </a:solidFill>
                <a:latin typeface="Calibri" pitchFamily="34" charset="0"/>
                <a:ea typeface="Calibri" pitchFamily="34" charset="-122"/>
                <a:cs typeface="Calibri" pitchFamily="34" charset="-120"/>
              </a:rPr>
              <a:t> is the angle at the centre of a circle subtended by an arc whose length equals the radius.</a:t>
            </a:r>
            <a:endParaRPr lang="en-US" sz="1400" dirty="0"/>
          </a:p>
        </p:txBody>
      </p:sp>
      <p:sp>
        <p:nvSpPr>
          <p:cNvPr id="8" name="Text 5"/>
          <p:cNvSpPr txBox="1"/>
          <p:nvPr/>
        </p:nvSpPr>
        <p:spPr>
          <a:xfrm>
            <a:off x="457200" y="2104034"/>
            <a:ext cx="5216652" cy="235092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full turn is an arc of 2πr, which is 2π radii, so 2π rad=360° and π rad=180°.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Degrees → radians: multiply by π/180. Radians → degrees: multiply by 180/π.</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1 rad=180°/π≈57.3°.</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"rad" is often left out: an angle written without the ° symbol is in radians.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Set your calculator to radian mode whenever the angles are in radians, including inside the sine and cosine rules.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radian?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30275"/>
                <a:gridCol w="822046"/>
                <a:gridCol w="822046"/>
                <a:gridCol w="822046"/>
                <a:gridCol w="822046"/>
                <a:gridCol w="822046"/>
                <a:gridCol w="822046"/>
                <a:gridCol w="822046"/>
                <a:gridCol w="822046"/>
                <a:gridCol w="822046"/>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Degrees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3π/4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θ in radians, r the radius, s the arc length and A the sector area:</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s=rθ    A=½r²θ</a:t>
            </a:r>
            <a:endParaRPr lang="en-US" sz="1700" dirty="0"/>
          </a:p>
        </p:txBody>
      </p:sp>
      <p:sp>
        <p:nvSpPr>
          <p:cNvPr id="7" name="Text 5"/>
          <p:cNvSpPr txBox="1"/>
          <p:nvPr/>
        </p:nvSpPr>
        <p:spPr>
          <a:xfrm>
            <a:off x="457200" y="228417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Neither is in the formulae list, so learn both. They come from fractions of a circle: the sector is θ/2π of the whole, so s=θ/2π×2πr and A=θ/2π×πr². In degrees you would need extra factors of π/180.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Easy · Write, Find</a:t>
            </a:r>
            <a:endParaRPr lang="en-US" sz="1200" dirty="0"/>
          </a:p>
        </p:txBody>
      </p:sp>
      <p:pic>
        <p:nvPicPr>
          <p:cNvPr id="4" name="Image 0" descr="The sector of Worked example 5. Its perimeter is two radii plus the arc, which is why 28.8 cm is much more than the arc alone.">    </p:cNvPr>
          <p:cNvPicPr>
            <a:picLocks noChangeAspect="1"/>
          </p:cNvPicPr>
          <p:nvPr/>
        </p:nvPicPr>
        <p:blipFill>
          <a:blip r:embed="rId1"/>
          <a:stretch>
            <a:fillRect/>
          </a:stretch>
        </p:blipFill>
        <p:spPr>
          <a:xfrm>
            <a:off x="5875020" y="1371600"/>
            <a:ext cx="2811780" cy="2638044"/>
          </a:xfrm>
          <a:prstGeom prst="rect">
            <a:avLst/>
          </a:prstGeom>
        </p:spPr>
      </p:pic>
      <p:sp>
        <p:nvSpPr>
          <p:cNvPr id="5" name="Text 2"/>
          <p:cNvSpPr txBox="1"/>
          <p:nvPr/>
        </p:nvSpPr>
        <p:spPr>
          <a:xfrm>
            <a:off x="5875020" y="4055364"/>
            <a:ext cx="2811780" cy="562356"/>
          </a:xfrm>
          <a:prstGeom prst="rect">
            <a:avLst/>
          </a:prstGeom>
          <a:noFill/>
          <a:ln/>
        </p:spPr>
        <p:txBody>
          <a:bodyPr wrap="square" lIns="0" tIns="0" rIns="0" bIns="0" rtlCol="0" anchor="t"/>
          <a:lstStyle/>
          <a:p>
            <a:pPr algn="ctr" indent="0" marL="0">
              <a:buNone/>
            </a:pPr>
            <a:r>
              <a:rPr lang="en-US" sz="1100" i="1" dirty="0">
                <a:solidFill>
                  <a:srgbClr val="5A6577"/>
                </a:solidFill>
              </a:rPr>
              <a:t>The sector of Worked example 5. Its perimeter is two radii plus the arc, which is why 28.8 cm is much more than the arc alone.</a:t>
            </a:r>
            <a:endParaRPr lang="en-US" sz="1100" dirty="0"/>
          </a:p>
        </p:txBody>
      </p:sp>
      <p:sp>
        <p:nvSpPr>
          <p:cNvPr id="6" name="Text 3"/>
          <p:cNvSpPr txBox="1"/>
          <p:nvPr/>
        </p:nvSpPr>
        <p:spPr>
          <a:xfrm>
            <a:off x="457200" y="1371600"/>
            <a:ext cx="509778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Write 135° in radians as an exact multiple of π, and 2.4 rad in degrees. (b) A sector OAB has radius 9 cm and angle AOB=1.2 rad. Find its arc length, perimeter and area.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135×π/180= </a:t>
            </a:r>
            <a:r>
              <a:rPr lang="en-US" sz="1500" b="1" dirty="0">
                <a:solidFill>
                  <a:srgbClr val="1A1F2B"/>
                </a:solidFill>
                <a:latin typeface="Calibri" pitchFamily="34" charset="0"/>
                <a:ea typeface="Calibri" pitchFamily="34" charset="-122"/>
                <a:cs typeface="Calibri" pitchFamily="34" charset="-120"/>
              </a:rPr>
              <a:t>3π/4</a:t>
            </a:r>
            <a:r>
              <a:rPr lang="en-US" sz="1500" dirty="0">
                <a:solidFill>
                  <a:srgbClr val="1A1F2B"/>
                </a:solidFill>
                <a:latin typeface="Calibri" pitchFamily="34" charset="0"/>
                <a:ea typeface="Calibri" pitchFamily="34" charset="-122"/>
                <a:cs typeface="Calibri" pitchFamily="34" charset="-120"/>
              </a:rPr>
              <a:t> and 2.4×180/π=137.51… </a:t>
            </a:r>
            <a:r>
              <a:rPr lang="en-US" sz="1500" b="1" dirty="0">
                <a:solidFill>
                  <a:srgbClr val="1A1F2B"/>
                </a:solidFill>
                <a:latin typeface="Calibri" pitchFamily="34" charset="0"/>
                <a:ea typeface="Calibri" pitchFamily="34" charset="-122"/>
                <a:cs typeface="Calibri" pitchFamily="34" charset="-120"/>
              </a:rPr>
              <a:t>137.5°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Arc length s=9×1.2= </a:t>
            </a:r>
            <a:r>
              <a:rPr lang="en-US" sz="1500" b="1" dirty="0">
                <a:solidFill>
                  <a:srgbClr val="1A1F2B"/>
                </a:solidFill>
                <a:latin typeface="Calibri" pitchFamily="34" charset="0"/>
                <a:ea typeface="Calibri" pitchFamily="34" charset="-122"/>
                <a:cs typeface="Calibri" pitchFamily="34" charset="-120"/>
              </a:rPr>
              <a:t>10.8 cm</a:t>
            </a:r>
            <a:r>
              <a:rPr lang="en-US" sz="1500" dirty="0">
                <a:solidFill>
                  <a:srgbClr val="1A1F2B"/>
                </a:solidFill>
                <a:latin typeface="Calibri" pitchFamily="34" charset="0"/>
                <a:ea typeface="Calibri" pitchFamily="34" charset="-122"/>
                <a:cs typeface="Calibri" pitchFamily="34" charset="-120"/>
              </a:rPr>
              <a:t>. The perimeter includes both radii: 9+9+10.8= </a:t>
            </a:r>
            <a:r>
              <a:rPr lang="en-US" sz="1500" b="1" dirty="0">
                <a:solidFill>
                  <a:srgbClr val="1A1F2B"/>
                </a:solidFill>
                <a:latin typeface="Calibri" pitchFamily="34" charset="0"/>
                <a:ea typeface="Calibri" pitchFamily="34" charset="-122"/>
                <a:cs typeface="Calibri" pitchFamily="34" charset="-120"/>
              </a:rPr>
              <a:t>28.8 cm</a:t>
            </a:r>
            <a:r>
              <a:rPr lang="en-US" sz="1500" dirty="0">
                <a:solidFill>
                  <a:srgbClr val="1A1F2B"/>
                </a:solidFill>
                <a:latin typeface="Calibri" pitchFamily="34" charset="0"/>
                <a:ea typeface="Calibri" pitchFamily="34" charset="-122"/>
                <a:cs typeface="Calibri" pitchFamily="34" charset="-120"/>
              </a:rPr>
              <a:t>. Area =½×9²×1.2= </a:t>
            </a:r>
            <a:r>
              <a:rPr lang="en-US" sz="1500" b="1" dirty="0">
                <a:solidFill>
                  <a:srgbClr val="1A1F2B"/>
                </a:solidFill>
                <a:latin typeface="Calibri" pitchFamily="34" charset="0"/>
                <a:ea typeface="Calibri" pitchFamily="34" charset="-122"/>
                <a:cs typeface="Calibri" pitchFamily="34" charset="-120"/>
              </a:rPr>
              <a:t>48.6 cm²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68981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Segments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segment is the region between a chord and its arc.</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Segment = sector - triangle: ½r²θ-½r²sin θ=½r²(θ-sin θ).</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triangle is isosceles with two sides r and the included angle θ, so its area is ½r²sin θ (with sin of an angle in radians).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perimeter of a segment is the chord plus the arc.</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Find</a:t>
            </a:r>
            <a:endParaRPr lang="en-US" sz="1200" dirty="0"/>
          </a:p>
        </p:txBody>
      </p:sp>
      <p:pic>
        <p:nvPicPr>
          <p:cNvPr id="4" name="Image 0" descr="Worked example 6 to scale: radius 7 cm, chord 10 cm, θ=1.591 rad. The sector is the triangle (blue) plus the segment (amber).">    </p:cNvPr>
          <p:cNvPicPr>
            <a:picLocks noChangeAspect="1"/>
          </p:cNvPicPr>
          <p:nvPr/>
        </p:nvPicPr>
        <p:blipFill>
          <a:blip r:embed="rId1"/>
          <a:stretch>
            <a:fillRect/>
          </a:stretch>
        </p:blipFill>
        <p:spPr>
          <a:xfrm>
            <a:off x="5899709" y="1371600"/>
            <a:ext cx="2787091" cy="2638044"/>
          </a:xfrm>
          <a:prstGeom prst="rect">
            <a:avLst/>
          </a:prstGeom>
        </p:spPr>
      </p:pic>
      <p:sp>
        <p:nvSpPr>
          <p:cNvPr id="5" name="Text 2"/>
          <p:cNvSpPr txBox="1"/>
          <p:nvPr/>
        </p:nvSpPr>
        <p:spPr>
          <a:xfrm>
            <a:off x="5899709" y="4055364"/>
            <a:ext cx="2787091"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to scale: radius 7 cm, chord 10 cm, θ=1.591 rad. The sector is the triangle (blue) plus the segment (amber).</a:t>
            </a:r>
            <a:endParaRPr lang="en-US" sz="1100" dirty="0"/>
          </a:p>
        </p:txBody>
      </p:sp>
      <p:sp>
        <p:nvSpPr>
          <p:cNvPr id="6" name="Text 3"/>
          <p:cNvSpPr txBox="1"/>
          <p:nvPr/>
        </p:nvSpPr>
        <p:spPr>
          <a:xfrm>
            <a:off x="457200" y="1371600"/>
            <a:ext cx="5122469"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chord AB of length 10 cm is drawn in a circle with centre O and radius 7 cm. Angle AOB=θ radians. (a) Show that θ=1.591 to 4 significant figures. (b) Find the area of the minor segment cut off by AB. (c) Find the perimeter of this segment.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Cosine rule in triangle OAB: cos θ=(7²+7²-10²)/(2×7×7)=(-2)/98=-(1/49). So θ=cos⁻¹(-(1/49))=1.59121…=1.591 (4 s.f.)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Sector minus triangle, calculator in radians: ½×7²×1.5912-½×7²×sin 1.5912=38.98-24.49=14.490… </a:t>
            </a:r>
            <a:r>
              <a:rPr lang="en-US" sz="1500" b="1" dirty="0">
                <a:solidFill>
                  <a:srgbClr val="1A1F2B"/>
                </a:solidFill>
                <a:latin typeface="Calibri" pitchFamily="34" charset="0"/>
                <a:ea typeface="Calibri" pitchFamily="34" charset="-122"/>
                <a:cs typeface="Calibri" pitchFamily="34" charset="-120"/>
              </a:rPr>
              <a:t>14.5 cm²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Chord plus arc: 10+7×1.5912=21.138… </a:t>
            </a:r>
            <a:r>
              <a:rPr lang="en-US" sz="1500" b="1" dirty="0">
                <a:solidFill>
                  <a:srgbClr val="1A1F2B"/>
                </a:solidFill>
                <a:latin typeface="Calibri" pitchFamily="34" charset="0"/>
                <a:ea typeface="Calibri" pitchFamily="34" charset="-122"/>
                <a:cs typeface="Calibri" pitchFamily="34" charset="-120"/>
              </a:rPr>
              <a:t>21.1 cm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quicker route to (a): half the chord gives sin θ/2=(5/7), so θ=2sin⁻¹(5/7), the same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7 · Hard · Find</a:t>
            </a:r>
            <a:endParaRPr lang="en-US" sz="1200" dirty="0"/>
          </a:p>
        </p:txBody>
      </p:sp>
      <p:pic>
        <p:nvPicPr>
          <p:cNvPr id="4" name="Image 0" descr="The flower bed: a sector (teal) joined along OB to a triangle (blue). OB lies inside the shape, so it is not part of the perimeter.">    </p:cNvPr>
          <p:cNvPicPr>
            <a:picLocks noChangeAspect="1"/>
          </p:cNvPicPr>
          <p:nvPr/>
        </p:nvPicPr>
        <p:blipFill>
          <a:blip r:embed="rId1"/>
          <a:stretch>
            <a:fillRect/>
          </a:stretch>
        </p:blipFill>
        <p:spPr>
          <a:xfrm>
            <a:off x="5446166" y="1371600"/>
            <a:ext cx="3240634" cy="2638044"/>
          </a:xfrm>
          <a:prstGeom prst="rect">
            <a:avLst/>
          </a:prstGeom>
        </p:spPr>
      </p:pic>
      <p:sp>
        <p:nvSpPr>
          <p:cNvPr id="5" name="Text 2"/>
          <p:cNvSpPr txBox="1"/>
          <p:nvPr/>
        </p:nvSpPr>
        <p:spPr>
          <a:xfrm>
            <a:off x="5446166" y="4055364"/>
            <a:ext cx="3240634" cy="562356"/>
          </a:xfrm>
          <a:prstGeom prst="rect">
            <a:avLst/>
          </a:prstGeom>
          <a:noFill/>
          <a:ln/>
        </p:spPr>
        <p:txBody>
          <a:bodyPr wrap="square" lIns="0" tIns="0" rIns="0" bIns="0" rtlCol="0" anchor="t"/>
          <a:lstStyle/>
          <a:p>
            <a:pPr algn="ctr" indent="0" marL="0">
              <a:buNone/>
            </a:pPr>
            <a:r>
              <a:rPr lang="en-US" sz="1100" i="1" dirty="0">
                <a:solidFill>
                  <a:srgbClr val="5A6577"/>
                </a:solidFill>
              </a:rPr>
              <a:t>The flower bed: a sector (teal) joined along OB to a triangle (blue). OB lies inside the shape, so it is not part of the perimeter.</a:t>
            </a:r>
            <a:endParaRPr lang="en-US" sz="1100" dirty="0"/>
          </a:p>
        </p:txBody>
      </p:sp>
      <p:sp>
        <p:nvSpPr>
          <p:cNvPr id="6" name="Text 3"/>
          <p:cNvSpPr txBox="1"/>
          <p:nvPr/>
        </p:nvSpPr>
        <p:spPr>
          <a:xfrm>
            <a:off x="457200" y="1371600"/>
            <a:ext cx="4668926"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flower bed is made from a sector OAB of a circle, centre O, radius 6 m, with angle AOB=1.1 rad, joined along OB to a triangle OBC in which OC=8 m and angle BOC=0.9 rad. The two pieces do not overlap. (a) Find the length BC. (b) Find the area of the flower bed. (c) Find the perimeter of the flower bed.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Cosine rule with the angle in radians (calculator in radian mode): BC²=6²+8²-2×6×8×cos 0.9=40.325, so BC=6.350… </a:t>
            </a:r>
            <a:r>
              <a:rPr lang="en-US" sz="1500" b="1" dirty="0">
                <a:solidFill>
                  <a:srgbClr val="1A1F2B"/>
                </a:solidFill>
                <a:latin typeface="Calibri" pitchFamily="34" charset="0"/>
                <a:ea typeface="Calibri" pitchFamily="34" charset="-122"/>
                <a:cs typeface="Calibri" pitchFamily="34" charset="-120"/>
              </a:rPr>
              <a:t>BC=6.35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Sector + triangle: ½×6²×1.1+½×6×8×sin 0.9=19.8+18.80= </a:t>
            </a:r>
            <a:r>
              <a:rPr lang="en-US" sz="1500" b="1" dirty="0">
                <a:solidFill>
                  <a:srgbClr val="1A1F2B"/>
                </a:solidFill>
                <a:latin typeface="Calibri" pitchFamily="34" charset="0"/>
                <a:ea typeface="Calibri" pitchFamily="34" charset="-122"/>
                <a:cs typeface="Calibri" pitchFamily="34" charset="-120"/>
              </a:rPr>
              <a:t>38.6 m²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7 · Hard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Boundary =OA+ arc AB+BC+CO (OB is inside the bed): 6+6×1.1+6.350+8=26.95… </a:t>
            </a:r>
            <a:r>
              <a:rPr lang="en-US" sz="1500" b="1" dirty="0">
                <a:solidFill>
                  <a:srgbClr val="1A1F2B"/>
                </a:solidFill>
                <a:latin typeface="Calibri" pitchFamily="34" charset="0"/>
                <a:ea typeface="Calibri" pitchFamily="34" charset="-122"/>
                <a:cs typeface="Calibri" pitchFamily="34" charset="-120"/>
              </a:rPr>
              <a:t>27.0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degree mode, cos 0.9 would be the cosine of 0.9°, and BC would come out as about 2.00 m: a quick way to spot a mode error.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arc lengths, sectors and segments?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composite shape, sketch it and mark which lines are on the outside. Radii and chords that lie inside the shape are not part of the perimeter, but they are often the key to splitting the area into sectors and triangles.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sin, cos and tan look like?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y=sin x and y=cos x for 0≤x≤2π. The cosine curve is the sine curve shifted π/2 to the left.">    </p:cNvPr>
          <p:cNvPicPr>
            <a:picLocks noChangeAspect="1"/>
          </p:cNvPicPr>
          <p:nvPr/>
        </p:nvPicPr>
        <p:blipFill>
          <a:blip r:embed="rId1"/>
          <a:stretch>
            <a:fillRect/>
          </a:stretch>
        </p:blipFill>
        <p:spPr>
          <a:xfrm>
            <a:off x="1595628" y="1371600"/>
            <a:ext cx="5952744" cy="2976372"/>
          </a:xfrm>
          <a:prstGeom prst="rect">
            <a:avLst/>
          </a:prstGeom>
        </p:spPr>
      </p:pic>
      <p:sp>
        <p:nvSpPr>
          <p:cNvPr id="5" name="Text 2"/>
          <p:cNvSpPr txBox="1"/>
          <p:nvPr/>
        </p:nvSpPr>
        <p:spPr>
          <a:xfrm>
            <a:off x="1595628" y="4393692"/>
            <a:ext cx="5952744" cy="224028"/>
          </a:xfrm>
          <a:prstGeom prst="rect">
            <a:avLst/>
          </a:prstGeom>
          <a:noFill/>
          <a:ln/>
        </p:spPr>
        <p:txBody>
          <a:bodyPr wrap="square" lIns="0" tIns="0" rIns="0" bIns="0" rtlCol="0" anchor="t"/>
          <a:lstStyle/>
          <a:p>
            <a:pPr algn="ctr" indent="0" marL="0">
              <a:buNone/>
            </a:pPr>
            <a:r>
              <a:rPr lang="en-US" sz="1100" i="1" dirty="0">
                <a:solidFill>
                  <a:srgbClr val="5A6577"/>
                </a:solidFill>
              </a:rPr>
              <a:t>y=sin x and y=cos x for 0≤x≤2π. The cosine curve is the sine curve shifted π/2 to the left.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sin, cos and tan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y=tan x for 0≤x≤2π. It rises through every interval between its asymptotes at x=π/2 and x=3π/2, and repeats every π.">    </p:cNvPr>
          <p:cNvPicPr>
            <a:picLocks noChangeAspect="1"/>
          </p:cNvPicPr>
          <p:nvPr/>
        </p:nvPicPr>
        <p:blipFill>
          <a:blip r:embed="rId1"/>
          <a:stretch>
            <a:fillRect/>
          </a:stretch>
        </p:blipFill>
        <p:spPr>
          <a:xfrm>
            <a:off x="1951330" y="1371600"/>
            <a:ext cx="5240426" cy="2807208"/>
          </a:xfrm>
          <a:prstGeom prst="rect">
            <a:avLst/>
          </a:prstGeom>
        </p:spPr>
      </p:pic>
      <p:sp>
        <p:nvSpPr>
          <p:cNvPr id="5" name="Text 2"/>
          <p:cNvSpPr txBox="1"/>
          <p:nvPr/>
        </p:nvSpPr>
        <p:spPr>
          <a:xfrm>
            <a:off x="1951330" y="4224528"/>
            <a:ext cx="5240426" cy="393192"/>
          </a:xfrm>
          <a:prstGeom prst="rect">
            <a:avLst/>
          </a:prstGeom>
          <a:noFill/>
          <a:ln/>
        </p:spPr>
        <p:txBody>
          <a:bodyPr wrap="square" lIns="0" tIns="0" rIns="0" bIns="0" rtlCol="0" anchor="t"/>
          <a:lstStyle/>
          <a:p>
            <a:pPr algn="ctr" indent="0" marL="0">
              <a:buNone/>
            </a:pPr>
            <a:r>
              <a:rPr lang="en-US" sz="1100" i="1" dirty="0">
                <a:solidFill>
                  <a:srgbClr val="5A6577"/>
                </a:solidFill>
              </a:rPr>
              <a:t>y=tan x for 0≤x≤2π. It rises through every interval between its asymptotes at x=π/2 and x=3π/2, and repeats every π.</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sin, cos and tan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87982"/>
                <a:gridCol w="2389327"/>
                <a:gridCol w="2614270"/>
                <a:gridCol w="153802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y=tan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 (180°)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-1≤y≤1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-1≤y≤1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real numbers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π, 2π,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π/2, 3π/2,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π, 2π,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at π/2; -1 at 3π/2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at 0, 2π; -1 at 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Asymptotes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x=π/2, 3π/2,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sin(π-x)=sin x; odd: sin(-x)=-sin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cos(2π-x)=cos x; even: cos(-x)=cos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tan(π+x)=tan x; odd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485693"/>
            <a:ext cx="8229600" cy="3346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Exact values to know</a:t>
            </a:r>
            <a:endParaRPr lang="en-US" sz="1700" dirty="0"/>
          </a:p>
        </p:txBody>
      </p:sp>
      <p:graphicFrame>
        <p:nvGraphicFramePr>
          <p:cNvPr id="63" name="Table 1"/>
          <p:cNvGraphicFramePr>
            <a:graphicFrameLocks noGrp="1"/>
          </p:cNvGraphicFramePr>
          <p:nvPr>
            <p:extLst>
              <p:ext uri="{D42A27DB-BD31-4B8C-83A1-F6EECF244321}">
                <p14:modId xmlns:p14="http://schemas.microsoft.com/office/powerpoint/2010/main" val="1579011935"/>
              </p:ext>
            </p:extLst>
          </p:nvPr>
        </p:nvGraphicFramePr>
        <p:xfrm>
          <a:off x="457200" y="3865169"/>
          <a:ext cx="8229600" cy="914400"/>
        </p:xfrm>
        <a:graphic>
          <a:graphicData uri="http://schemas.openxmlformats.org/drawingml/2006/table">
            <a:tbl>
              <a:tblPr/>
              <a:tblGrid>
                <a:gridCol w="1262786"/>
                <a:gridCol w="1262786"/>
                <a:gridCol w="1395374"/>
                <a:gridCol w="1395374"/>
                <a:gridCol w="1395374"/>
                <a:gridCol w="151790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π/6 (30°)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π/4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π/3 (60°)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π/2 (90°)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sin, cos and tan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262786"/>
                <a:gridCol w="1262786"/>
                <a:gridCol w="1395374"/>
                <a:gridCol w="1395374"/>
                <a:gridCol w="1395374"/>
                <a:gridCol w="151790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π/6 (30°)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π/4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π/3 (60°)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π/2 (90°)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undefined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34543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Using symmetry: from the graph, sin 5π/6=sin(π-π/6)=½ and cos 4π/3=-cos π/3=-½. The curves repeat, so sin(x+2π)=sin x. The number of solutions of an equation like sin x=k in an interval is the number of times the line y=k crosses the curve there.</a:t>
            </a:r>
            <a:endParaRPr lang="en-US" sz="1500" dirty="0"/>
          </a:p>
        </p:txBody>
      </p:sp>
      <p:sp>
        <p:nvSpPr>
          <p:cNvPr id="6" name="Shape 3"/>
          <p:cNvSpPr/>
          <p:nvPr/>
        </p:nvSpPr>
        <p:spPr>
          <a:xfrm>
            <a:off x="457200" y="3155594"/>
            <a:ext cx="8229600" cy="851306"/>
          </a:xfrm>
          <a:prstGeom prst="roundRect">
            <a:avLst>
              <a:gd name="adj" fmla="val 6445"/>
            </a:avLst>
          </a:prstGeom>
          <a:solidFill>
            <a:srgbClr val="FEF2F2"/>
          </a:solidFill>
          <a:ln w="9525">
            <a:solidFill>
              <a:srgbClr val="DDE2EA"/>
            </a:solidFill>
            <a:prstDash val="solid"/>
          </a:ln>
        </p:spPr>
      </p:sp>
      <p:sp>
        <p:nvSpPr>
          <p:cNvPr id="7" name="Text 4"/>
          <p:cNvSpPr txBox="1"/>
          <p:nvPr/>
        </p:nvSpPr>
        <p:spPr>
          <a:xfrm>
            <a:off x="603504" y="3247034"/>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tan x with a maximum and minimum like sin x, or letting it cross its asymptotes. The tan curve rises through every interval between asymptotes and repeats every π, not every 2π.</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simple transformations change a trig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22883"/>
                <a:gridCol w="3315614"/>
                <a:gridCol w="379018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Transformation of y=sin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Effect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y=3sin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y-axis, scale factor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 -3≤y≤3; zeros and period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y=sin x+2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2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 1≤y≤3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y=sin(x+π/6)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π/6 to the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point moves left by π/6; period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y=sin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x-axis, scale factor 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2π÷2=π; range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reflection in the x-axis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maxima become minima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Changes outside the function act on y as you expect; changes inside act on x the "opposite" way: +π/6 moves left, ×2 squashes.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y=sin bx and y=cos bx the period is 2π/b; for y=tan bx it is π/b.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find new key points, solve "inside = old key value": the maximum of sin(x+π/6) is where x+π/6=π/2, so x=π/3.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simple transformations change a trig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y=3sin x over y=sin x (dashed): only the height changes. The zeros at 0, π and 2π stay where they were.">    </p:cNvPr>
          <p:cNvPicPr>
            <a:picLocks noChangeAspect="1"/>
          </p:cNvPicPr>
          <p:nvPr/>
        </p:nvPicPr>
        <p:blipFill>
          <a:blip r:embed="rId1"/>
          <a:stretch>
            <a:fillRect/>
          </a:stretch>
        </p:blipFill>
        <p:spPr>
          <a:xfrm>
            <a:off x="1951330" y="1371600"/>
            <a:ext cx="5240426" cy="2807208"/>
          </a:xfrm>
          <a:prstGeom prst="rect">
            <a:avLst/>
          </a:prstGeom>
        </p:spPr>
      </p:pic>
      <p:sp>
        <p:nvSpPr>
          <p:cNvPr id="5" name="Text 2"/>
          <p:cNvSpPr txBox="1"/>
          <p:nvPr/>
        </p:nvSpPr>
        <p:spPr>
          <a:xfrm>
            <a:off x="1951330" y="4224528"/>
            <a:ext cx="5240426" cy="393192"/>
          </a:xfrm>
          <a:prstGeom prst="rect">
            <a:avLst/>
          </a:prstGeom>
          <a:noFill/>
          <a:ln/>
        </p:spPr>
        <p:txBody>
          <a:bodyPr wrap="square" lIns="0" tIns="0" rIns="0" bIns="0" rtlCol="0" anchor="t"/>
          <a:lstStyle/>
          <a:p>
            <a:pPr algn="ctr" indent="0" marL="0">
              <a:buNone/>
            </a:pPr>
            <a:r>
              <a:rPr lang="en-US" sz="1100" i="1" dirty="0">
                <a:solidFill>
                  <a:srgbClr val="5A6577"/>
                </a:solidFill>
              </a:rPr>
              <a:t>y=3sin x over y=sin x (dashed): only the height changes. The zeros at 0, π and 2π stay where they were.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simple transformations change a trig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y=sin(x+π/6) over y=sin x (dashed): only the position changes. The maximum moves from π/2 to π/3, and the curve now meets the y-axis at (0, ½).">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y=sin(x+π/6) over y=sin x (dashed): only the position changes. The maximum moves from π/2 to π/3, and the curve now meets the y-axis at (0, ½).</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simple transformations change a trig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Describe, Find, State</a:t>
            </a:r>
            <a:endParaRPr lang="en-US" sz="1200" dirty="0"/>
          </a:p>
        </p:txBody>
      </p:sp>
      <p:pic>
        <p:nvPicPr>
          <p:cNvPr id="4" name="Image 0" descr="Worked example 8 plotted from y=cos(x+π/3). The amber points are the 2 intersections with y=-0.4, at x≈0.935 and 3.254.">    </p:cNvPr>
          <p:cNvPicPr>
            <a:picLocks noChangeAspect="1"/>
          </p:cNvPicPr>
          <p:nvPr/>
        </p:nvPicPr>
        <p:blipFill>
          <a:blip r:embed="rId1"/>
          <a:stretch>
            <a:fillRect/>
          </a:stretch>
        </p:blipFill>
        <p:spPr>
          <a:xfrm>
            <a:off x="4389120" y="1662379"/>
            <a:ext cx="4297680" cy="2225650"/>
          </a:xfrm>
          <a:prstGeom prst="rect">
            <a:avLst/>
          </a:prstGeom>
        </p:spPr>
      </p:pic>
      <p:sp>
        <p:nvSpPr>
          <p:cNvPr id="5" name="Text 2"/>
          <p:cNvSpPr txBox="1"/>
          <p:nvPr/>
        </p:nvSpPr>
        <p:spPr>
          <a:xfrm>
            <a:off x="4389120" y="3933749"/>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plotted from y=cos(x+π/3). The amber points are the 2 intersections with y=-0.4, at x≈0.935 and 3.254.</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y=cos(x+π/3), 0≤x≤2π. (a) Describe fully the transformation that maps y=cos x onto C. (b) Find the exact coordinates of the points where C meets the coordinate axes. (c) Find the coordinates of the maximum and minimum points of C. (d) State the number of solutions of cos(x+π/3)=-0.4 in the interval 0≤x≤2π.</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A translation by π/3 in the negative x-direction, vector (-π/3,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simple transformations change a trig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Describe, Find, State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y-axis: put x=0, so y=cos π/3=½, giving (0, ½). x-axis: cos =0 when the inside is π/2 or 3π/2, so x+π/3=π/2 or 3π/2. </a:t>
            </a:r>
            <a:r>
              <a:rPr lang="en-US" sz="1500" b="1" dirty="0">
                <a:solidFill>
                  <a:srgbClr val="1A1F2B"/>
                </a:solidFill>
                <a:latin typeface="Calibri" pitchFamily="34" charset="0"/>
                <a:ea typeface="Calibri" pitchFamily="34" charset="-122"/>
                <a:cs typeface="Calibri" pitchFamily="34" charset="-120"/>
              </a:rPr>
              <a:t>(0, ½), (π/6, 0) and (7π/6, 0)</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inside runs from π/3 to 7π/3. cos =-1 when the inside is π; cos =1 when the inside is 2π. </a:t>
            </a:r>
            <a:r>
              <a:rPr lang="en-US" sz="1500" b="1" dirty="0">
                <a:solidFill>
                  <a:srgbClr val="1A1F2B"/>
                </a:solidFill>
                <a:latin typeface="Calibri" pitchFamily="34" charset="0"/>
                <a:ea typeface="Calibri" pitchFamily="34" charset="-122"/>
                <a:cs typeface="Calibri" pitchFamily="34" charset="-120"/>
              </a:rPr>
              <a:t>Minimum (2π/3, -1), maximum (5π/3, 1)</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line y=-0.4 cuts the curve on either side of the minimum: </a:t>
            </a:r>
            <a:r>
              <a:rPr lang="en-US" sz="1500" b="1" dirty="0">
                <a:solidFill>
                  <a:srgbClr val="1A1F2B"/>
                </a:solidFill>
                <a:latin typeface="Calibri" pitchFamily="34" charset="0"/>
                <a:ea typeface="Calibri" pitchFamily="34" charset="-122"/>
                <a:cs typeface="Calibri" pitchFamily="34" charset="-120"/>
              </a:rPr>
              <a:t>2 solutions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simple transformations change a trig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sketch a transformed trig graph, label every intercept with the axis and every maximum and minimum with exact coordinates, and make the curve start and stop exactly at the ends of the stated interval.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check the mode before you start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Degrees for triangles given in degrees and for bearings; radians for arcs, sectors and graphs on 0≤x≤2π. Glance at the question for a ° symbol or a π and set the calculator first.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choose the rule from what you know</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writing anything, mark the given information on a sketch. A complete opposite pair means the sine rule; two sides with the angle between them, or three sides, means the cosine rule.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exact means exact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your answer in the form aπ+b√3" or "exact" means keep π and surds: use the exact values sin π/3=√3/2 and so on, and do not switch to decimals.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show-that answers need more accuracy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show that θ=1.591, write a value to more figures (1.5912…) before rounding. Simply quoting the target value does not show anything.</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command word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"Sketch" needs the correct shape with key points labelled, not an accurate plot; "write down" or "state" means little or no working is needed; "find" and "calculate" need visible working; "show that" needs every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124151"/>
                <a:gridCol w="3386938"/>
                <a:gridCol w="271851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sine rule only ever gives one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θ=sin(180°-θ), and the calculator shows only the acute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 the obtuse value 180°-θ against the angle sum.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½absin C works with any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formula needs the angle between sides a and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included angle, or find it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bearing is the angle between two paths.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Bearings are measured clockwise from north.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Draw north lines, then find the interior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s=rθ works with θ in degrees.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formula comes from 2πr for 2π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 to radians first (or use θ/360×2πr).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sin(x+π/6) is sin x moved π/6 to the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new curve reaches each value when x+π/6 equals the old x, that is π/6 earlier.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inside the bracket moves the graph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2x has twice the period of 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inside reaches 2π when x=π.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2π/2=π: the curve is squashed horizontally.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P2 Pure Mathematics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graphs and symmetries here are what you use to find every solution of a trigonometric equation in an interval, and the identities tan x=sin x/cos x and sin²x+cos²x=1 build on the same unit-circle ideas.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P1.3 Transformations, P3 and 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four transformation rules of P1.3 are exactly the ones used on trig graphs here. Radians are essential in calculus: the derivative of sin x is cos x only when x is in radians, and combined transformations such as Rsin(x+α) extend the last section.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 Mechanics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Resolving forces, finding resultants and velocity triangles use the sine and cosine rules and bearings-style directions. Angular displacement and angular speed in circular motion are measured in radians, and oscillations follow sine and cosine graphs.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25903"/>
                <a:gridCol w="4150462"/>
                <a:gridCol w="165323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a/sin A=b/sin B=c/sin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sine rule: sides and angles in any triangle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a²=b²+c²-2bccos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cosine rule: third side, or an angle from three sides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=½absin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of a triangle from two sides and the included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 rad=180°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converting between radians and degrees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s=rθ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arc length, θ in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A=½r²θ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sector area, θ in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½r²(θ-sin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segment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2π/b (sin, cos); π/b (tan)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of sin bx, cos bx, tan bx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Write 225° in radians as an exact multiple of π, and convert 0.6 rad to degrees.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the area of a triangle with sides 7 cm and 9 cm and an angle of 110° between them.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triangle has sides 5, 6 and 8 units. Find its largest angle.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sector of radius 5 cm has area 15 cm². Find the angle of the sector and its arc length.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State the period of y=sin 3x and of y=tan 2x, and the exact value of sin 5π/6.</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In triangle XYZ, XY=10 cm, YZ=12 cm and angle X=50°. Explain why there is only one possible triangle.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225×π/180= </a:t>
            </a:r>
            <a:r>
              <a:rPr lang="en-US" sz="1500" b="1" dirty="0">
                <a:solidFill>
                  <a:srgbClr val="1A1F2B"/>
                </a:solidFill>
                <a:latin typeface="Calibri" pitchFamily="34" charset="0"/>
                <a:ea typeface="Calibri" pitchFamily="34" charset="-122"/>
                <a:cs typeface="Calibri" pitchFamily="34" charset="-120"/>
              </a:rPr>
              <a:t>5π/4</a:t>
            </a:r>
            <a:r>
              <a:rPr lang="en-US" sz="1500" dirty="0">
                <a:solidFill>
                  <a:srgbClr val="1A1F2B"/>
                </a:solidFill>
                <a:latin typeface="Calibri" pitchFamily="34" charset="0"/>
                <a:ea typeface="Calibri" pitchFamily="34" charset="-122"/>
                <a:cs typeface="Calibri" pitchFamily="34" charset="-120"/>
              </a:rPr>
              <a:t>. 0.6×180/π= </a:t>
            </a:r>
            <a:r>
              <a:rPr lang="en-US" sz="1500" b="1" dirty="0">
                <a:solidFill>
                  <a:srgbClr val="1A1F2B"/>
                </a:solidFill>
                <a:latin typeface="Calibri" pitchFamily="34" charset="0"/>
                <a:ea typeface="Calibri" pitchFamily="34" charset="-122"/>
                <a:cs typeface="Calibri" pitchFamily="34" charset="-120"/>
              </a:rPr>
              <a:t>34.4°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½×7×9×sin 110°=29.60…= </a:t>
            </a:r>
            <a:r>
              <a:rPr lang="en-US" sz="1500" b="1" dirty="0">
                <a:solidFill>
                  <a:srgbClr val="1A1F2B"/>
                </a:solidFill>
                <a:latin typeface="Calibri" pitchFamily="34" charset="0"/>
                <a:ea typeface="Calibri" pitchFamily="34" charset="-122"/>
                <a:cs typeface="Calibri" pitchFamily="34" charset="-120"/>
              </a:rPr>
              <a:t>29.6 cm²</a:t>
            </a:r>
            <a:r>
              <a:rPr lang="en-US" sz="1500" dirty="0">
                <a:solidFill>
                  <a:srgbClr val="1A1F2B"/>
                </a:solidFill>
                <a:latin typeface="Calibri" pitchFamily="34" charset="0"/>
                <a:ea typeface="Calibri" pitchFamily="34" charset="-122"/>
                <a:cs typeface="Calibri" pitchFamily="34" charset="-120"/>
              </a:rPr>
              <a:t>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Opposite the side of 8: cos θ=(25+36-64)/60=-0.05, so </a:t>
            </a:r>
            <a:r>
              <a:rPr lang="en-US" sz="1500" b="1" dirty="0">
                <a:solidFill>
                  <a:srgbClr val="1A1F2B"/>
                </a:solidFill>
                <a:latin typeface="Calibri" pitchFamily="34" charset="0"/>
                <a:ea typeface="Calibri" pitchFamily="34" charset="-122"/>
                <a:cs typeface="Calibri" pitchFamily="34" charset="-120"/>
              </a:rPr>
              <a:t>θ=92.9°</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½×25×θ=15 gives </a:t>
            </a:r>
            <a:r>
              <a:rPr lang="en-US" sz="1500" b="1" dirty="0">
                <a:solidFill>
                  <a:srgbClr val="1A1F2B"/>
                </a:solidFill>
                <a:latin typeface="Calibri" pitchFamily="34" charset="0"/>
                <a:ea typeface="Calibri" pitchFamily="34" charset="-122"/>
                <a:cs typeface="Calibri" pitchFamily="34" charset="-120"/>
              </a:rPr>
              <a:t>θ=1.2 rad</a:t>
            </a:r>
            <a:r>
              <a:rPr lang="en-US" sz="1500" dirty="0">
                <a:solidFill>
                  <a:srgbClr val="1A1F2B"/>
                </a:solidFill>
                <a:latin typeface="Calibri" pitchFamily="34" charset="0"/>
                <a:ea typeface="Calibri" pitchFamily="34" charset="-122"/>
                <a:cs typeface="Calibri" pitchFamily="34" charset="-120"/>
              </a:rPr>
              <a:t>; arc =5×1.2= </a:t>
            </a:r>
            <a:r>
              <a:rPr lang="en-US" sz="1500" b="1" dirty="0">
                <a:solidFill>
                  <a:srgbClr val="1A1F2B"/>
                </a:solidFill>
                <a:latin typeface="Calibri" pitchFamily="34" charset="0"/>
                <a:ea typeface="Calibri" pitchFamily="34" charset="-122"/>
                <a:cs typeface="Calibri" pitchFamily="34" charset="-120"/>
              </a:rPr>
              <a:t>6 cm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t>
            </a:r>
            <a:r>
              <a:rPr lang="en-US" sz="1500" b="1" dirty="0">
                <a:solidFill>
                  <a:srgbClr val="1A1F2B"/>
                </a:solidFill>
                <a:latin typeface="Calibri" pitchFamily="34" charset="0"/>
                <a:ea typeface="Calibri" pitchFamily="34" charset="-122"/>
                <a:cs typeface="Calibri" pitchFamily="34" charset="-120"/>
              </a:rPr>
              <a:t>2π/3 and π/2</a:t>
            </a:r>
            <a:r>
              <a:rPr lang="en-US" sz="1500" dirty="0">
                <a:solidFill>
                  <a:srgbClr val="1A1F2B"/>
                </a:solidFill>
                <a:latin typeface="Calibri" pitchFamily="34" charset="0"/>
                <a:ea typeface="Calibri" pitchFamily="34" charset="-122"/>
                <a:cs typeface="Calibri" pitchFamily="34" charset="-120"/>
              </a:rPr>
              <a:t>. By symmetry, sin 5π/6=sin(π-π/6)=sin π/6= </a:t>
            </a:r>
            <a:r>
              <a:rPr lang="en-US" sz="1500" b="1" dirty="0">
                <a:solidFill>
                  <a:srgbClr val="1A1F2B"/>
                </a:solidFill>
                <a:latin typeface="Calibri" pitchFamily="34" charset="0"/>
                <a:ea typeface="Calibri" pitchFamily="34" charset="-122"/>
                <a:cs typeface="Calibri" pitchFamily="34" charset="-120"/>
              </a:rPr>
              <a:t>½</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side opposite the given angle (YZ=12) is the longer of the two given sides. sin Z=10sin 50°/12=0.638, so Z=39.7° or 140.3°; but 50°+140.3°&gt;180°, so </a:t>
            </a:r>
            <a:r>
              <a:rPr lang="en-US" sz="1500" b="1" dirty="0">
                <a:solidFill>
                  <a:srgbClr val="1A1F2B"/>
                </a:solidFill>
                <a:latin typeface="Calibri" pitchFamily="34" charset="0"/>
                <a:ea typeface="Calibri" pitchFamily="34" charset="-122"/>
                <a:cs typeface="Calibri" pitchFamily="34" charset="-120"/>
              </a:rPr>
              <a:t>only Z=39.7° works and there is one triangle</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When a paper hand fan is fully open, it forms a sector of a circle with radius 22 cm and angle 2.6 radians at the centre.</a:t>
            </a:r>
            <a:endParaRPr lang="en-US" sz="1200" dirty="0"/>
          </a:p>
          <a:p>
            <a:pPr indent="0" marL="0">
              <a:spcAft>
                <a:spcPts val="600"/>
              </a:spcAft>
              <a:buNone/>
            </a:pPr>
            <a:r>
              <a:rPr lang="en-US" sz="1200" dirty="0">
                <a:solidFill>
                  <a:srgbClr val="1A1F2B"/>
                </a:solidFill>
              </a:rPr>
              <a:t>Figure: the open fan as a sector (not to scale)</a:t>
            </a:r>
            <a:endParaRPr lang="en-US" sz="1200" dirty="0"/>
          </a:p>
          <a:p>
            <a:pPr indent="0" marL="0">
              <a:spcAft>
                <a:spcPts val="600"/>
              </a:spcAft>
              <a:buNone/>
            </a:pPr>
            <a:r>
              <a:rPr lang="en-US" sz="1200" dirty="0">
                <a:solidFill>
                  <a:srgbClr val="1A1F2B"/>
                </a:solidFill>
              </a:rPr>
              <a:t>(a) Convert 2.6 radians to degrees, giving your answer to 1 decimal place.  [1]</a:t>
            </a:r>
            <a:endParaRPr lang="en-US" sz="1200" dirty="0"/>
          </a:p>
          <a:p>
            <a:pPr indent="0" marL="0">
              <a:spcAft>
                <a:spcPts val="600"/>
              </a:spcAft>
              <a:buNone/>
            </a:pPr>
            <a:r>
              <a:rPr lang="en-US" sz="1200" dirty="0">
                <a:solidFill>
                  <a:srgbClr val="1A1F2B"/>
                </a:solidFill>
              </a:rPr>
              <a:t>(b) Find the length of the curved edge of the open fan.  [2]</a:t>
            </a:r>
            <a:endParaRPr lang="en-US" sz="1200" dirty="0"/>
          </a:p>
          <a:p>
            <a:pPr indent="0" marL="0">
              <a:spcAft>
                <a:spcPts val="600"/>
              </a:spcAft>
              <a:buNone/>
            </a:pPr>
            <a:r>
              <a:rPr lang="en-US" sz="1200" dirty="0">
                <a:solidFill>
                  <a:srgbClr val="1A1F2B"/>
                </a:solidFill>
              </a:rPr>
              <a:t>(c) Find the area of the open fan.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87284"/>
            <a:ext cx="3474720" cy="207759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circular tabletop has centre O and radius 60 cm. To fit it against a wall, a straight cut is made along a chord AB whose perpendicular distance from O is 40 cm. The smaller piece is removed. Angle AOB = θ radians.</a:t>
            </a:r>
            <a:endParaRPr lang="en-US" sz="1200" dirty="0"/>
          </a:p>
          <a:p>
            <a:pPr indent="0" marL="0">
              <a:spcAft>
                <a:spcPts val="600"/>
              </a:spcAft>
              <a:buNone/>
            </a:pPr>
            <a:r>
              <a:rPr lang="en-US" sz="1200" dirty="0">
                <a:solidFill>
                  <a:srgbClr val="1A1F2B"/>
                </a:solidFill>
              </a:rPr>
              <a:t>Figure: the tabletop with the removed piece shaded (not to scale)</a:t>
            </a:r>
            <a:endParaRPr lang="en-US" sz="1200" dirty="0"/>
          </a:p>
          <a:p>
            <a:pPr indent="0" marL="0">
              <a:spcAft>
                <a:spcPts val="600"/>
              </a:spcAft>
              <a:buNone/>
            </a:pPr>
            <a:r>
              <a:rPr lang="en-US" sz="1200" dirty="0">
                <a:solidFill>
                  <a:srgbClr val="1A1F2B"/>
                </a:solidFill>
              </a:rPr>
              <a:t>(a) Show that θ = 1.682 to 3 decimal places.  [2]</a:t>
            </a:r>
            <a:endParaRPr lang="en-US" sz="1200" dirty="0"/>
          </a:p>
          <a:p>
            <a:pPr indent="0" marL="0">
              <a:spcAft>
                <a:spcPts val="600"/>
              </a:spcAft>
              <a:buNone/>
            </a:pPr>
            <a:r>
              <a:rPr lang="en-US" sz="1200" dirty="0">
                <a:solidFill>
                  <a:srgbClr val="1A1F2B"/>
                </a:solidFill>
              </a:rPr>
              <a:t>(b) Find the area of the piece that is removed.  [3]</a:t>
            </a:r>
            <a:endParaRPr lang="en-US" sz="1200" dirty="0"/>
          </a:p>
          <a:p>
            <a:pPr indent="0" marL="0">
              <a:spcAft>
                <a:spcPts val="600"/>
              </a:spcAft>
              <a:buNone/>
            </a:pPr>
            <a:r>
              <a:rPr lang="en-US" sz="1200" dirty="0">
                <a:solidFill>
                  <a:srgbClr val="1A1F2B"/>
                </a:solidFill>
              </a:rPr>
              <a:t>(c) Find the percentage of the area of the original tabletop that is removed.  [2]</a:t>
            </a:r>
            <a:endParaRPr lang="en-US" sz="1200" dirty="0"/>
          </a:p>
        </p:txBody>
      </p:sp>
      <p:pic>
        <p:nvPicPr>
          <p:cNvPr id="5" name="Image 0" descr="Figure for question 2">    </p:cNvPr>
          <p:cNvPicPr>
            <a:picLocks noChangeAspect="1"/>
          </p:cNvPicPr>
          <p:nvPr/>
        </p:nvPicPr>
        <p:blipFill>
          <a:blip r:embed="rId1"/>
          <a:stretch>
            <a:fillRect/>
          </a:stretch>
        </p:blipFill>
        <p:spPr>
          <a:xfrm>
            <a:off x="5397500" y="1325880"/>
            <a:ext cx="3289300" cy="32004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634175"/>
          </a:xfrm>
          <a:prstGeom prst="roundRect">
            <a:avLst>
              <a:gd name="adj" fmla="val 2083"/>
            </a:avLst>
          </a:prstGeom>
          <a:solidFill>
            <a:srgbClr val="F3F5F9"/>
          </a:solidFill>
          <a:ln w="12700">
            <a:solidFill>
              <a:srgbClr val="DDE2EA"/>
            </a:solidFill>
            <a:prstDash val="solid"/>
          </a:ln>
        </p:spPr>
      </p:sp>
      <p:sp>
        <p:nvSpPr>
          <p:cNvPr id="5" name="Text 3"/>
          <p:cNvSpPr txBox="1"/>
          <p:nvPr/>
        </p:nvSpPr>
        <p:spPr>
          <a:xfrm>
            <a:off x="685800" y="1463040"/>
            <a:ext cx="7772400" cy="240557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2.6 × 180/π = 149.0° (148.97…)</a:t>
            </a:r>
            <a:endParaRPr lang="en-US" sz="1600" dirty="0"/>
          </a:p>
          <a:p>
            <a:pPr marL="342900" indent="-342900">
              <a:spcAft>
                <a:spcPts val="400"/>
              </a:spcAft>
              <a:buSzPct val="100000"/>
              <a:buChar char="•"/>
            </a:pPr>
            <a:r>
              <a:rPr lang="en-US" sz="1600" dirty="0">
                <a:solidFill>
                  <a:srgbClr val="1A1F2B"/>
                </a:solidFill>
              </a:rPr>
              <a:t>s = rθ = 22 × 2.6</a:t>
            </a:r>
            <a:endParaRPr lang="en-US" sz="1600" dirty="0"/>
          </a:p>
          <a:p>
            <a:pPr marL="342900" indent="-342900">
              <a:spcAft>
                <a:spcPts val="400"/>
              </a:spcAft>
              <a:buSzPct val="100000"/>
              <a:buChar char="•"/>
            </a:pPr>
            <a:r>
              <a:rPr lang="en-US" sz="1600" dirty="0">
                <a:solidFill>
                  <a:srgbClr val="1A1F2B"/>
                </a:solidFill>
              </a:rPr>
              <a:t>= 57.2 cm</a:t>
            </a:r>
            <a:endParaRPr lang="en-US" sz="1600" dirty="0"/>
          </a:p>
          <a:p>
            <a:pPr marL="342900" indent="-342900">
              <a:spcAft>
                <a:spcPts val="400"/>
              </a:spcAft>
              <a:buSzPct val="100000"/>
              <a:buChar char="•"/>
            </a:pPr>
            <a:r>
              <a:rPr lang="en-US" sz="1600" dirty="0">
                <a:solidFill>
                  <a:srgbClr val="1A1F2B"/>
                </a:solidFill>
              </a:rPr>
              <a:t>½ × 22² × 2.6</a:t>
            </a:r>
            <a:endParaRPr lang="en-US" sz="1600" dirty="0"/>
          </a:p>
          <a:p>
            <a:pPr marL="342900" indent="-342900">
              <a:spcAft>
                <a:spcPts val="400"/>
              </a:spcAft>
              <a:buSzPct val="100000"/>
              <a:buChar char="•"/>
            </a:pPr>
            <a:r>
              <a:rPr lang="en-US" sz="1600" dirty="0">
                <a:solidFill>
                  <a:srgbClr val="1A1F2B"/>
                </a:solidFill>
              </a:rPr>
              <a:t>= 629 cm² (629.2)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cos(θ/2) = 40/60</a:t>
            </a:r>
            <a:endParaRPr lang="en-US" sz="1600" dirty="0"/>
          </a:p>
          <a:p>
            <a:pPr marL="342900" indent="-342900">
              <a:spcAft>
                <a:spcPts val="400"/>
              </a:spcAft>
              <a:buSzPct val="100000"/>
              <a:buChar char="•"/>
            </a:pPr>
            <a:r>
              <a:rPr lang="en-US" sz="1600" dirty="0">
                <a:solidFill>
                  <a:srgbClr val="1A1F2B"/>
                </a:solidFill>
              </a:rPr>
              <a:t>θ = 2 cos⁻¹(2/3) = 1.68213… = 1.682</a:t>
            </a:r>
            <a:endParaRPr lang="en-US" sz="1600" dirty="0"/>
          </a:p>
          <a:p>
            <a:pPr marL="342900" indent="-342900">
              <a:spcAft>
                <a:spcPts val="400"/>
              </a:spcAft>
              <a:buSzPct val="100000"/>
              <a:buChar char="•"/>
            </a:pPr>
            <a:r>
              <a:rPr lang="en-US" sz="1600" dirty="0">
                <a:solidFill>
                  <a:srgbClr val="1A1F2B"/>
                </a:solidFill>
              </a:rPr>
              <a:t>sector: ½ × 60² × 1.6821 (= 3027.8)</a:t>
            </a:r>
            <a:endParaRPr lang="en-US" sz="1600" dirty="0"/>
          </a:p>
          <a:p>
            <a:pPr marL="342900" indent="-342900">
              <a:spcAft>
                <a:spcPts val="400"/>
              </a:spcAft>
              <a:buSzPct val="100000"/>
              <a:buChar char="•"/>
            </a:pPr>
            <a:r>
              <a:rPr lang="en-US" sz="1600" dirty="0">
                <a:solidFill>
                  <a:srgbClr val="1A1F2B"/>
                </a:solidFill>
              </a:rPr>
              <a:t>triangle: ½ × 60² × sin 1.6821 (= 1788.9)</a:t>
            </a:r>
            <a:endParaRPr lang="en-US" sz="1600" dirty="0"/>
          </a:p>
          <a:p>
            <a:pPr marL="342900" indent="-342900">
              <a:spcAft>
                <a:spcPts val="400"/>
              </a:spcAft>
              <a:buSzPct val="100000"/>
              <a:buChar char="•"/>
            </a:pPr>
            <a:r>
              <a:rPr lang="en-US" sz="1600" dirty="0">
                <a:solidFill>
                  <a:srgbClr val="1A1F2B"/>
                </a:solidFill>
              </a:rPr>
              <a:t>segment = 1240 cm² (1239.0)</a:t>
            </a:r>
            <a:endParaRPr lang="en-US" sz="1600" dirty="0"/>
          </a:p>
          <a:p>
            <a:pPr marL="342900" indent="-342900">
              <a:spcAft>
                <a:spcPts val="400"/>
              </a:spcAft>
              <a:buSzPct val="100000"/>
              <a:buChar char="•"/>
            </a:pPr>
            <a:r>
              <a:rPr lang="en-US" sz="1600" dirty="0">
                <a:solidFill>
                  <a:srgbClr val="1A1F2B"/>
                </a:solidFill>
              </a:rPr>
              <a:t>1239.0 ÷ (π × 60²) × 100</a:t>
            </a:r>
            <a:endParaRPr lang="en-US" sz="1600" dirty="0"/>
          </a:p>
          <a:p>
            <a:pPr marL="342900" indent="-342900">
              <a:spcAft>
                <a:spcPts val="400"/>
              </a:spcAft>
              <a:buSzPct val="100000"/>
              <a:buChar char="•"/>
            </a:pPr>
            <a:r>
              <a:rPr lang="en-US" sz="1600" dirty="0">
                <a:solidFill>
                  <a:srgbClr val="1A1F2B"/>
                </a:solidFill>
              </a:rPr>
              <a:t>= 11.0%</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P1.5 Trigonometry: triangles, radians and graphs · Edexcel IAL Maths</dc:title>
  <dc:subject>PptxGenJS Presentation</dc:subject>
  <dc:creator>Evan Kotronis · ExaminerPrep</dc:creator>
  <cp:lastModifiedBy>Evan Kotronis · ExaminerPrep</cp:lastModifiedBy>
  <cp:revision>1</cp:revision>
  <dcterms:created xsi:type="dcterms:W3CDTF">2026-10-26T15:11:54Z</dcterms:created>
  <dcterms:modified xsi:type="dcterms:W3CDTF">2026-10-26T15:11:54Z</dcterms:modified>
</cp:coreProperties>
</file>