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notesMasterIdLst>
    <p:notesMasterId r:id="rId4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fdaab9d0-785c-55f9-4290-4184e6db83e3}">
          <p14:sldIdLst>
            <p14:sldId id="256"/>
            <p14:sldId id="257"/>
            <p14:sldId id="258"/>
          </p14:sldIdLst>
        </p14:section>
        <p14:section name="Theory" id="{2007e62b-4ac4-1e51-fe30-522b13955c7a}">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Lst>
        </p14:section>
        <p14:section name="Practice" id="{025a0d2d-1ecd-a19b-4a61-75ceebf42bde}">
          <p14:sldIdLst>
            <p14:sldId id="295"/>
            <p14:sldId id="296"/>
            <p14:sldId id="297"/>
          </p14:sldIdLst>
        </p14:section>
        <p14:section name="Answers" id="{3017e5b1-b10e-aad7-b395-70bc1d9c4129}">
          <p14:sldIdLst>
            <p14:sldId id="298"/>
            <p14:sldId id="299"/>
            <p14:sldId id="300"/>
            <p14:sldId id="30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esProps" Target="presProps.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M2.2 Variable acceleration and vectors with calculus. Notes for this topic: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get velocity and acceleration from displacement?.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get velocity and acceleration from displacement?: Worked example 1.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get velocity and acceleration from displacement?: Worked example 1.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work back from acceleration to velocity and displacement?.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work back from acceleration to velocity and displacement?: Worked example 2.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work back from acceleration to velocity and displacement?: Worked example 2.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work back from acceleration to velocity and displacement?.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distance travelled when a particle turns round?.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distance travelled when a particle turns round?: Worked example 3.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distance travelled when a particle turns round?: Worked example 3.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distance travelled when a particle turns round?.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for negative powers and stage-by-stage motion?.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for negative powers and stage-by-stage motion?: Worked example 4.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for negative powers and stage-by-stage motion?: Worked example 4.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for negative powers and stage-by-stage motion?: Worked example 5.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for negative powers and stage-by-stage motion?: Worked example 5.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position vector?.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position vector?: Worked example 6.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a position vector?: Worked example 6.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a vector with initial conditions?.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a vector with initial conditions?: Worked example 7.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a vector with initial conditions?: Worked example 7.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a vector with initial conditions?.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tell when a particle moves parallel to a vector?.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tell when a particle moves parallel to a vector?: Worked example 8.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tell when a particle moves parallel to a vector?: Worked example 8.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tell when a particle moves parallel to a vector?.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M2.2.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M2.2.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https://examinerprep.com/notes/edexcel-ial-maths/variable-acceleration-and-vectors-with-calculus/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https://examinerprep.com/ial-maths-m2-2-variable-acceleration-and-vectors-with-calculus-questions#IALM-M2-2-B-02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https://examinerprep.com/ial-maths-m2-2-variable-acceleration-and-vectors-with-calculus-questions#IALM-M2-2-B-03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https://examinerprep.com/ial-maths-m2-2-variable-acceleration-and-vectors-with-calculus-questions#IALM-M2-2-B-02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https://examinerprep.com/ial-maths-m2-2-variable-acceleration-and-vectors-with-calculus-questions#IALM-M2-2-B-03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hyperlink" Target="https://examinerprep.com/notes/edexcel-ial-maths/variable-acceleration-and-vectors-with-calculus/" TargetMode="External"/><Relationship Id="rId2" Type="http://schemas.openxmlformats.org/officeDocument/2006/relationships/hyperlink" Target="https://examinerprep.com/ial-maths-m2-2-variable-acceleration-and-vectors-with-calculu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M2.2 Variable acceleration and vectors with calculus</a:t>
            </a:r>
            <a:endParaRPr lang="en-US" sz="30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402129"/>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Finding velocity and acceleration by differentiating displacement with respect to time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Finding velocity and displacement by integrating, using initial conditions to fix the constants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When a particle is at rest, its greatest (or least) velocity, and the distance travelled when it changes direction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Polynomial functions of time and powers of t (including negative and fractional powers), and motion defined in stages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Position, velocity and acceleration vectors in i, j form: v = dr/dt, a = dv/dt, and integrating back</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Speed at a given time, moving due north or east, moving parallel to a given vector, and the force from F = ma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6325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When acceleration changes with time the constant-acceleration formulae stop working, so you differentiate to go from displacement to velocity to acceleration and integrate to come back, doing the same to each component of a vector.</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Differentiate down: v = dx/dt and a = dv/dt = d²x/dt².</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Integrate up: v = ∫a dt and x = ∫v dt. Every integration needs a constant, fixed by an initial condition.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At rest: v = 0. Greatest or least velocity: dv/dt = 0, i.e. a = 0, and check the end points of the interval.</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Distance travelled: find when v = 0, split the interval there, and add the sizes of the displacements on each piece.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Vectors: treat the i and j components separately. Speed = |v| = √(p² + q²); due north means i-component 0 and j-component positive; force F = ma.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get velocity and acceleration from displacement?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particle P moves along a straight line, and its displacement x from a fixed point O on the line is a function of time t; positive and negative x are on opposite sides of O. Velocity is the rate of change of displacement and acceleration is the rate of change of velocity, so you differentiate once for velocity and twice for acceleration.</a:t>
            </a:r>
            <a:endParaRPr lang="en-US" sz="1500" dirty="0"/>
          </a:p>
        </p:txBody>
      </p:sp>
      <p:sp>
        <p:nvSpPr>
          <p:cNvPr id="5" name="Shape 3"/>
          <p:cNvSpPr/>
          <p:nvPr/>
        </p:nvSpPr>
        <p:spPr>
          <a:xfrm>
            <a:off x="457200" y="2412187"/>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503627"/>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Differentiating down the chain.</a:t>
            </a:r>
            <a:r>
              <a:rPr lang="en-US" sz="1400" dirty="0">
                <a:solidFill>
                  <a:srgbClr val="1A1F2B"/>
                </a:solidFill>
                <a:latin typeface="Calibri" pitchFamily="34" charset="0"/>
                <a:ea typeface="Calibri" pitchFamily="34" charset="-122"/>
                <a:cs typeface="Calibri" pitchFamily="34" charset="-120"/>
              </a:rPr>
              <a:t> v = dx/dt and a = dv/dt = d²x/dt², with x in m, v in m s⁻¹, a in m s⁻² and t in s. Dot notation is also used: ẋ = dx/dt, ẍ = d²x/dt².</a:t>
            </a:r>
            <a:endParaRPr lang="en-US" sz="1400" dirty="0"/>
          </a:p>
        </p:txBody>
      </p:sp>
      <p:sp>
        <p:nvSpPr>
          <p:cNvPr id="7" name="Text 5"/>
          <p:cNvSpPr txBox="1"/>
          <p:nvPr/>
        </p:nvSpPr>
        <p:spPr>
          <a:xfrm>
            <a:off x="457200" y="3144622"/>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On a displacement–time graph the velocity is the gradient; on a velocity–time graph the acceleration is the gradient. The particle is instantaneously at rest when v = 0, and if v changes sign there, it changes direction. The constant-acceleration formulae need a to be constant: if a depends on t, they give wrong answers.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get velocity and acceleration from displacement?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Find</a:t>
            </a:r>
            <a:endParaRPr lang="en-US" sz="1200" dirty="0"/>
          </a:p>
        </p:txBody>
      </p:sp>
      <p:pic>
        <p:nvPicPr>
          <p:cNvPr id="4" name="Image 0" descr="Displacement–time graph for worked example 1. It is flat (gradient zero) at t = 1 and t = 4, where P is momentarily at rest.">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Displacement–time graph for worked example 1. It is flat (gradient zero) at t = 1 and t = 4, where P is momentarily at rest.</a:t>
            </a:r>
            <a:endParaRPr lang="en-US" sz="1100" dirty="0"/>
          </a:p>
        </p:txBody>
      </p:sp>
      <p:sp>
        <p:nvSpPr>
          <p:cNvPr id="6" name="Text 3"/>
          <p:cNvSpPr txBox="1"/>
          <p:nvPr/>
        </p:nvSpPr>
        <p:spPr>
          <a:xfrm>
            <a:off x="457200" y="1371600"/>
            <a:ext cx="3611880" cy="24359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P moves along a straight line. At time t seconds, its displacement from a fixed point O on the line is x metres, where x = 2t³ - 15t² + 24t, t ≥0. (a) Find expressions for the velocity and the acceleration of P at time t. (b) Find the times at which P is instantaneously at rest, and its displacement from O at each of these times. (c) Find the acceleration of P at each of these times.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get velocity and acceleration from displacement?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Find (continued)</a:t>
            </a:r>
            <a:endParaRPr lang="en-US" sz="1200" dirty="0"/>
          </a:p>
        </p:txBody>
      </p:sp>
      <p:pic>
        <p:nvPicPr>
          <p:cNvPr id="4" name="Image 0" descr="The velocity–time graph crosses zero exactly where the x–t graph is flat. Between t = 1 and t = 4, v &lt; 0 and P moves back towards, and past, O.">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velocity–time graph crosses zero exactly where the x–t graph is flat. Between t = 1 and t = 4, v &lt; 0 and P moves back towards, and past, O.</a:t>
            </a:r>
            <a:endParaRPr lang="en-US" sz="1100" dirty="0"/>
          </a:p>
        </p:txBody>
      </p:sp>
      <p:sp>
        <p:nvSpPr>
          <p:cNvPr id="6" name="Text 3"/>
          <p:cNvSpPr txBox="1"/>
          <p:nvPr/>
        </p:nvSpPr>
        <p:spPr>
          <a:xfrm>
            <a:off x="457200" y="1371600"/>
            <a:ext cx="3611880" cy="283189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v = 6t² - 30t + 24, a = 12t - 30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v = 6(t² - 5t + 4) = 6(t - 1)(t - 4) = 0, so t = 1 or t = 4. Then x(1) = 2 - 15 + 24 = 11 and x(4) = 128 - 240 + 96 = -16. </a:t>
            </a:r>
            <a:r>
              <a:rPr lang="en-US" sz="1500" b="1" dirty="0">
                <a:solidFill>
                  <a:srgbClr val="1A1F2B"/>
                </a:solidFill>
                <a:latin typeface="Calibri" pitchFamily="34" charset="0"/>
                <a:ea typeface="Calibri" pitchFamily="34" charset="-122"/>
                <a:cs typeface="Calibri" pitchFamily="34" charset="-120"/>
              </a:rPr>
              <a:t>t = 1 s, x = 11 m; t = 4 s, x = −16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a(1) = 12 - 30 and a(4) = 48 - 30. </a:t>
            </a:r>
            <a:r>
              <a:rPr lang="en-US" sz="1500" b="1" dirty="0">
                <a:solidFill>
                  <a:srgbClr val="1A1F2B"/>
                </a:solidFill>
                <a:latin typeface="Calibri" pitchFamily="34" charset="0"/>
                <a:ea typeface="Calibri" pitchFamily="34" charset="-122"/>
                <a:cs typeface="Calibri" pitchFamily="34" charset="-120"/>
              </a:rPr>
              <a:t>−18 m s⁻² and 18 m s⁻²</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At t = 4, P is 16 m on the negative side of O: a displacement is a position, not a distance travelled.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work back from acceleration to velocity and displacement?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20061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Integration reverses differentiation: v = ∫a dt and x = ∫v dt. Each indefinite integral has a constant of integration, found from an initial condition such as "starts from rest" (v = 0 when t = 0) or "passes through O when t = 0" (x = 0 when t = 0). The condition may be at a later time, e.g. "v = 5 when t = 2": substitute and solve for the constant. A definite integral ∫_(t₁)^(t₂) v dt gives the change in displacement between two times, the signed area under the v–t graph.</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the greatest or least velocity, solve dv/dt = 0, that is a = 0. If a changes from positive to negative there, v has a maximum; also check the ends of the time interval. If a is constant, integrating twice gives v = u + at and s = ut + ½at², so the M1 formulae are a special case.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work back from acceleration to velocity and displacement?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Find</a:t>
            </a:r>
            <a:endParaRPr lang="en-US" sz="1200" dirty="0"/>
          </a:p>
        </p:txBody>
      </p:sp>
      <p:pic>
        <p:nvPicPr>
          <p:cNvPr id="4" name="Image 0" descr="Worked example 2: the acceleration line crosses zero at t = 3, exactly where the velocity curve has its maximum. The shaded area under the v–t curve from 0 to 3 is the displacement, 24 m.">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2: the acceleration line crosses zero at t = 3, exactly where the velocity curve has its maximum. The shaded area under the v–t curve from 0 to 3 is the displacement, 24 m.</a:t>
            </a:r>
            <a:endParaRPr lang="en-US" sz="1100" dirty="0"/>
          </a:p>
        </p:txBody>
      </p:sp>
      <p:sp>
        <p:nvSpPr>
          <p:cNvPr id="6" name="Text 3"/>
          <p:cNvSpPr txBox="1"/>
          <p:nvPr/>
        </p:nvSpPr>
        <p:spPr>
          <a:xfrm>
            <a:off x="457200" y="1371600"/>
            <a:ext cx="3621938" cy="295534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moves along a straight line. At time t seconds its acceleration is (6 - 2t) m s⁻². When t = 0 the particle is at the point O on the line and its velocity is 2 m s⁻¹. (a) Find the greatest velocity of the particle. (b) Find its displacement from O at the time when this greatest velocity is reached.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v = 6t - t² + c, and v = 2 when t = 0 gives c = 2: v = 2 + 6t - t². Greatest velocity where a = 0: 6 - 2t = 0, t = 3, and v = 2 + 18 - 9 = 11.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work back from acceleration to velocity and displacement?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Find (continued)</a:t>
            </a:r>
            <a:endParaRPr lang="en-US" sz="1200" dirty="0"/>
          </a:p>
        </p:txBody>
      </p:sp>
      <p:sp>
        <p:nvSpPr>
          <p:cNvPr id="4" name="Text 2"/>
          <p:cNvSpPr txBox="1"/>
          <p:nvPr/>
        </p:nvSpPr>
        <p:spPr>
          <a:xfrm>
            <a:off x="457200" y="1371600"/>
            <a:ext cx="8229600" cy="59801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It is a maximum: a &gt; 0 before t = 3 and a &lt; 0 after (or d²v/dt² = -2 &lt; 0). </a:t>
            </a:r>
            <a:r>
              <a:rPr lang="en-US" sz="1500" b="1" dirty="0">
                <a:solidFill>
                  <a:srgbClr val="1A1F2B"/>
                </a:solidFill>
                <a:latin typeface="Calibri" pitchFamily="34" charset="0"/>
                <a:ea typeface="Calibri" pitchFamily="34" charset="-122"/>
                <a:cs typeface="Calibri" pitchFamily="34" charset="-120"/>
              </a:rPr>
              <a:t>11 m s⁻¹</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Integrate again; x = 0 when t = 0 gives a zero constant: x = 2t + 3t² - t³/3. At t = 3: x = 6 + 27 - 9. </a:t>
            </a:r>
            <a:r>
              <a:rPr lang="en-US" sz="1500" b="1" dirty="0">
                <a:solidFill>
                  <a:srgbClr val="1A1F2B"/>
                </a:solidFill>
                <a:latin typeface="Calibri" pitchFamily="34" charset="0"/>
                <a:ea typeface="Calibri" pitchFamily="34" charset="-122"/>
                <a:cs typeface="Calibri" pitchFamily="34" charset="-120"/>
              </a:rPr>
              <a:t>24 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work back from acceleration to velocity and displacement?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the missing constant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Leaving out the constant of integration, or assuming it is zero. "Starts with velocity 2 m s⁻¹" means c = 2 in the velocity, not 0. Write "+ c" every time and then find 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distance travelled when a particle turns round?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∫v dt gives the displacement: motion backwards counts as negative and cancels some of the forward motion. The distance travelled counts every metre, forwards or backwards. So find the times in the interval when v = 0 (and v changes sign), find the displacement at each of these times and at the ends of the interval, and add the sizes of the changes in displacement on each piece. On the v–t graph this is the total area between the curve and the time axis, with areas below the axis counted as positive. A sketch of the motion on a line keeps track of where the particle is and which way it is going.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distance travelled when a particle turns round?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Find</a:t>
            </a:r>
            <a:endParaRPr lang="en-US" sz="1200" dirty="0"/>
          </a:p>
        </p:txBody>
      </p:sp>
      <p:pic>
        <p:nvPicPr>
          <p:cNvPr id="4" name="Image 0" descr="Areas between the v–t curve and the axis for worked example 3. The red area (below the axis) is backward motion, counted as positive for distance.">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Areas between the v–t curve and the axis for worked example 3. The red area (below the axis) is backward motion, counted as positive for distance.</a:t>
            </a:r>
            <a:endParaRPr lang="en-US" sz="1100" dirty="0"/>
          </a:p>
        </p:txBody>
      </p:sp>
      <p:sp>
        <p:nvSpPr>
          <p:cNvPr id="6" name="Text 3"/>
          <p:cNvSpPr txBox="1"/>
          <p:nvPr/>
        </p:nvSpPr>
        <p:spPr>
          <a:xfrm>
            <a:off x="457200" y="1371600"/>
            <a:ext cx="3621938" cy="128381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P starts at O and moves along a straight line. At time t seconds its velocity is v m s⁻¹, where v = t² - 7t + 10. Find the total distance travelled by P in the interval 0 ≤t ≤6.</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distance travelled when a particle turns round?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Find (continued)</a:t>
            </a:r>
            <a:endParaRPr lang="en-US" sz="1200" dirty="0"/>
          </a:p>
        </p:txBody>
      </p:sp>
      <p:pic>
        <p:nvPicPr>
          <p:cNvPr id="4" name="Image 0" descr="The same motion drawn on the line, positions to scale. Distance = 26/3 + 9/2 + 11/6 = 15 m, but P finishes only 6 m from O.">    </p:cNvPr>
          <p:cNvPicPr>
            <a:picLocks noChangeAspect="1"/>
          </p:cNvPicPr>
          <p:nvPr/>
        </p:nvPicPr>
        <p:blipFill>
          <a:blip r:embed="rId1"/>
          <a:stretch>
            <a:fillRect/>
          </a:stretch>
        </p:blipFill>
        <p:spPr>
          <a:xfrm>
            <a:off x="4389120" y="1948586"/>
            <a:ext cx="4297680" cy="1653235"/>
          </a:xfrm>
          <a:prstGeom prst="rect">
            <a:avLst/>
          </a:prstGeom>
        </p:spPr>
      </p:pic>
      <p:sp>
        <p:nvSpPr>
          <p:cNvPr id="5" name="Text 2"/>
          <p:cNvSpPr txBox="1"/>
          <p:nvPr/>
        </p:nvSpPr>
        <p:spPr>
          <a:xfrm>
            <a:off x="4389120" y="364754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same motion drawn on the line, positions to scale. Distance = 26/3 + 9/2 + 11/6 = 15 m, but P finishes only 6 m from O.</a:t>
            </a:r>
            <a:endParaRPr lang="en-US" sz="1100" dirty="0"/>
          </a:p>
        </p:txBody>
      </p:sp>
      <p:sp>
        <p:nvSpPr>
          <p:cNvPr id="6" name="Text 3"/>
          <p:cNvSpPr txBox="1"/>
          <p:nvPr/>
        </p:nvSpPr>
        <p:spPr>
          <a:xfrm>
            <a:off x="457200" y="1371600"/>
            <a:ext cx="3611880" cy="283189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At rest: (t - 2)(t - 5) = 0, so t = 2 and t = 5, and v changes sign at each.</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Displacement, with x = 0 when t = 0: x = t³/3 - 7t²/2 + 10t, so x(2) = (26/3), x(5) = (25/6) and x(6) = 6.</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Distance = (26/3) + ((26/3) - (25/6)) + (6 - (25/6)) = (52/6) + (27/6) + (11/6). </a:t>
            </a:r>
            <a:r>
              <a:rPr lang="en-US" sz="1500" b="1" dirty="0">
                <a:solidFill>
                  <a:srgbClr val="1A1F2B"/>
                </a:solidFill>
                <a:latin typeface="Calibri" pitchFamily="34" charset="0"/>
                <a:ea typeface="Calibri" pitchFamily="34" charset="-122"/>
                <a:cs typeface="Calibri" pitchFamily="34" charset="-120"/>
              </a:rPr>
              <a:t>15 m</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∫₀⁶ v dt = 6 m is the displacement, not the distance; it only equals the distance if v never changes sign.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distance travelled when a particle turns round?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check for v = 0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a question asks for "the distance travelled", check whether v = 0 inside the interval before you integrate. If it does, show the split explicitly: "P changes direction at t = 2, so distance = |x(2) - x(0)| + |x(5) - x(2)| + …".</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changes for negative powers and stage-by-stage motion?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17757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Nothing in the method changes, only the powers of t. Use the results from P1 and P2: d/dt(tⁿ) = ntⁿ⁻¹ for any rational n, e.g. d/dt(t⁻²) = -2t⁻³ and d/dt(t^(3/2)) = (3/2)t^(1/2); and ∫tⁿ dt = tⁿ⁺¹/(n+1) + c for n ≠-1. Rewrite fractions first: 48/t² = 48t⁻² and √t = t^(1/2). A velocity such as 12 - 48t⁻² approaches a limiting value (12) but never reaches it, because 48t⁻² &gt; 0 for every 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Motion is often defined in stages, e.g. one formula for 0 ≤t ≤3 and another for t &gt; 3. Work each stage with its own formula; the velocity and displacement at the change-over time link the stages. (Exponential or trigonometric functions of time need P3 and P4 calculus and are not in M2.)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changes for negative powers and stage-by-stage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Medium · Find / Explain</a:t>
            </a:r>
            <a:endParaRPr lang="en-US" sz="1200" dirty="0"/>
          </a:p>
        </p:txBody>
      </p:sp>
      <p:pic>
        <p:nvPicPr>
          <p:cNvPr id="4" name="Image 0" descr="Worked example 4: the gradient (acceleration) is greatest at the start and dies away; the velocity approaches 12 m s⁻¹. The shaded area is the 32 m travelled from t = 2 to t = 6.">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4: the gradient (acceleration) is greatest at the start and dies away; the velocity approaches 12 m s⁻¹. The shaded area is the 32 m travelled from t = 2 to t = 6.</a:t>
            </a:r>
            <a:endParaRPr lang="en-US" sz="1100" dirty="0"/>
          </a:p>
        </p:txBody>
      </p:sp>
      <p:sp>
        <p:nvSpPr>
          <p:cNvPr id="6" name="Text 3"/>
          <p:cNvSpPr txBox="1"/>
          <p:nvPr/>
        </p:nvSpPr>
        <p:spPr>
          <a:xfrm>
            <a:off x="457200" y="1371600"/>
            <a:ext cx="3621938" cy="31857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small electric cart moves along a straight track. It is released from rest at O when t = 2, and for t ≥2 its velocity is v m s⁻¹, where v = 12 - 48t⁻². (a) Find the acceleration of the cart when t = 2. (b) Explain why the speed of the cart never reaches 12 m s⁻¹. (c) Find the time at which the speed is 9 m s⁻¹. (d) Find the distance travelled between t = 2 and t = 6.</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 = -48 ×(-2)t⁻³ = 96t⁻³; at t = 2, a = 96 ÷8. </a:t>
            </a:r>
            <a:r>
              <a:rPr lang="en-US" sz="1500" b="1" dirty="0">
                <a:solidFill>
                  <a:srgbClr val="1A1F2B"/>
                </a:solidFill>
                <a:latin typeface="Calibri" pitchFamily="34" charset="0"/>
                <a:ea typeface="Calibri" pitchFamily="34" charset="-122"/>
                <a:cs typeface="Calibri" pitchFamily="34" charset="-120"/>
              </a:rPr>
              <a:t>12 m s⁻²</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changes for negative powers and stage-by-stage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Medium · Find / Explain (continued)</a:t>
            </a:r>
            <a:endParaRPr lang="en-US" sz="1200" dirty="0"/>
          </a:p>
        </p:txBody>
      </p:sp>
      <p:sp>
        <p:nvSpPr>
          <p:cNvPr id="4" name="Text 2"/>
          <p:cNvSpPr txBox="1"/>
          <p:nvPr/>
        </p:nvSpPr>
        <p:spPr>
          <a:xfrm>
            <a:off x="457200" y="1371600"/>
            <a:ext cx="8229600" cy="1121969"/>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48t⁻² &gt; 0 for all t, so v &lt; 12 at every time.</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12 - 48t⁻² = 9 gives 48t⁻² = 3, t² = 16. </a:t>
            </a:r>
            <a:r>
              <a:rPr lang="en-US" sz="1500" b="1" dirty="0">
                <a:solidFill>
                  <a:srgbClr val="1A1F2B"/>
                </a:solidFill>
                <a:latin typeface="Calibri" pitchFamily="34" charset="0"/>
                <a:ea typeface="Calibri" pitchFamily="34" charset="-122"/>
                <a:cs typeface="Calibri" pitchFamily="34" charset="-120"/>
              </a:rPr>
              <a:t>t = 4 s</a:t>
            </a:r>
            <a:r>
              <a:rPr lang="en-US" sz="1500" dirty="0">
                <a:solidFill>
                  <a:srgbClr val="1A1F2B"/>
                </a:solidFill>
                <a:latin typeface="Calibri" pitchFamily="34" charset="0"/>
                <a:ea typeface="Calibri" pitchFamily="34" charset="-122"/>
                <a:cs typeface="Calibri" pitchFamily="34" charset="-120"/>
              </a:rPr>
              <a:t> (t = -4 is rejected)</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v ≥0 for t ≥2 (since t² ≥4), so distance = displacement: ∫₂⁶ (12 - 48t⁻²) dt = [12t + 48t⁻¹]₂⁶ = (72 + 8) - (24 + 24). </a:t>
            </a:r>
            <a:r>
              <a:rPr lang="en-US" sz="1500" b="1" dirty="0">
                <a:solidFill>
                  <a:srgbClr val="1A1F2B"/>
                </a:solidFill>
                <a:latin typeface="Calibri" pitchFamily="34" charset="0"/>
                <a:ea typeface="Calibri" pitchFamily="34" charset="-122"/>
                <a:cs typeface="Calibri" pitchFamily="34" charset="-120"/>
              </a:rPr>
              <a:t>32 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changes for negative powers and stage-by-stage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5 · Hard · Find</a:t>
            </a:r>
            <a:endParaRPr lang="en-US" sz="1200" dirty="0"/>
          </a:p>
        </p:txBody>
      </p:sp>
      <p:pic>
        <p:nvPicPr>
          <p:cNvPr id="4" name="Image 0" descr="Worked example 5: two formulae meeting at t = 3 with the same velocity, 3 m s⁻¹. The two shaded areas are the 9 m and 4.5 m travelled in each stage.">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5: two formulae meeting at t = 3 with the same velocity, 3 m s⁻¹. The two shaded areas are the 9 m and 4.5 m travelled in each stage.</a:t>
            </a:r>
            <a:endParaRPr lang="en-US" sz="1100" dirty="0"/>
          </a:p>
        </p:txBody>
      </p:sp>
      <p:sp>
        <p:nvSpPr>
          <p:cNvPr id="6" name="Text 3"/>
          <p:cNvSpPr txBox="1"/>
          <p:nvPr/>
        </p:nvSpPr>
        <p:spPr>
          <a:xfrm>
            <a:off x="457200" y="1371600"/>
            <a:ext cx="3621938" cy="31857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P moves along a straight line, starting from rest at O. At time t seconds its velocity is v m s⁻¹, where v = 4t - t² for 0 ≤t ≤3 and v = 27/t² for t &gt; 3. (a) Find the greatest speed of P for 0 ≤t ≤3. (b) Find the distance travelled by P in the first 3 s. (c) Find the acceleration of P when t = 6. (d) Find the total distance travelled by P in the first 6 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dv/dt = 4 - 2t = 0 gives t = 2 and v = 8 - 4 = 4; at the ends v = 0 (t = 0) and 3 (t = 3). </a:t>
            </a:r>
            <a:r>
              <a:rPr lang="en-US" sz="1500" b="1" dirty="0">
                <a:solidFill>
                  <a:srgbClr val="1A1F2B"/>
                </a:solidFill>
                <a:latin typeface="Calibri" pitchFamily="34" charset="0"/>
                <a:ea typeface="Calibri" pitchFamily="34" charset="-122"/>
                <a:cs typeface="Calibri" pitchFamily="34" charset="-120"/>
              </a:rPr>
              <a:t>4 m s⁻¹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changes for negative powers and stage-by-stage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5 · Hard · Find (continued)</a:t>
            </a:r>
            <a:endParaRPr lang="en-US" sz="1200" dirty="0"/>
          </a:p>
        </p:txBody>
      </p:sp>
      <p:sp>
        <p:nvSpPr>
          <p:cNvPr id="4" name="Text 2"/>
          <p:cNvSpPr txBox="1"/>
          <p:nvPr/>
        </p:nvSpPr>
        <p:spPr>
          <a:xfrm>
            <a:off x="457200" y="1371600"/>
            <a:ext cx="8229600" cy="141640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v = t(4 - t) ≥0 on 0 ≤t ≤3, so there is no change of direction: ∫₀³ (4t - t²) dt = [2t² - t³/3]₀³ = 18 - 9. </a:t>
            </a:r>
            <a:r>
              <a:rPr lang="en-US" sz="1500" b="1" dirty="0">
                <a:solidFill>
                  <a:srgbClr val="1A1F2B"/>
                </a:solidFill>
                <a:latin typeface="Calibri" pitchFamily="34" charset="0"/>
                <a:ea typeface="Calibri" pitchFamily="34" charset="-122"/>
                <a:cs typeface="Calibri" pitchFamily="34" charset="-120"/>
              </a:rPr>
              <a:t>9 m</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For t &gt; 3, v = 27t⁻², so a = -54t⁻³; at t = 6, a = -54 ÷216. </a:t>
            </a:r>
            <a:r>
              <a:rPr lang="en-US" sz="1500" b="1" dirty="0">
                <a:solidFill>
                  <a:srgbClr val="1A1F2B"/>
                </a:solidFill>
                <a:latin typeface="Calibri" pitchFamily="34" charset="0"/>
                <a:ea typeface="Calibri" pitchFamily="34" charset="-122"/>
                <a:cs typeface="Calibri" pitchFamily="34" charset="-120"/>
              </a:rPr>
              <a:t>−0.25 m s⁻² (a deceleration of 0.25 m s⁻²)</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For t &gt; 3, v &gt; 0, so again no change of direction: ∫₃⁶ 27t⁻² dt = [-27t⁻¹]₃⁶ = -4.5 + 9 = 4.5. Total = 9 + 4.5. </a:t>
            </a:r>
            <a:r>
              <a:rPr lang="en-US" sz="1500" b="1" dirty="0">
                <a:solidFill>
                  <a:srgbClr val="1A1F2B"/>
                </a:solidFill>
                <a:latin typeface="Calibri" pitchFamily="34" charset="0"/>
                <a:ea typeface="Calibri" pitchFamily="34" charset="-122"/>
                <a:cs typeface="Calibri" pitchFamily="34" charset="-120"/>
              </a:rPr>
              <a:t>13.5 m</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Both formulae give v = 3 at t = 3, so the velocity is continuous at the change-over: a useful check.</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differentiate a position vector?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motion in a plane, the position vector of P relative to O is r = xi + yj, with x and y functions of t; often i points east and j north. The unit vectors are constant, so differentiate each component separately: v = ẋi + ẏj and a = ẍi + ÿj.</a:t>
            </a:r>
            <a:endParaRPr lang="en-US" sz="1500" dirty="0"/>
          </a:p>
        </p:txBody>
      </p:sp>
      <p:sp>
        <p:nvSpPr>
          <p:cNvPr id="5" name="Shape 3"/>
          <p:cNvSpPr/>
          <p:nvPr/>
        </p:nvSpPr>
        <p:spPr>
          <a:xfrm>
            <a:off x="457200" y="2181758"/>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273198"/>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Calculus with vectors.</a:t>
            </a:r>
            <a:r>
              <a:rPr lang="en-US" sz="1400" dirty="0">
                <a:solidFill>
                  <a:srgbClr val="1A1F2B"/>
                </a:solidFill>
                <a:latin typeface="Calibri" pitchFamily="34" charset="0"/>
                <a:ea typeface="Calibri" pitchFamily="34" charset="-122"/>
                <a:cs typeface="Calibri" pitchFamily="34" charset="-120"/>
              </a:rPr>
              <a:t> v = dr/dt, a = dv/dt = d²r/dt², F = ma. For v = pi + qj, speed = |v| = √(p² + q²); the magnitude of a force is found the same way.</a:t>
            </a:r>
            <a:endParaRPr lang="en-US" sz="1400" dirty="0"/>
          </a:p>
        </p:txBody>
      </p:sp>
      <p:sp>
        <p:nvSpPr>
          <p:cNvPr id="7" name="Text 5"/>
          <p:cNvSpPr txBox="1"/>
          <p:nvPr/>
        </p:nvSpPr>
        <p:spPr>
          <a:xfrm>
            <a:off x="457200" y="2914193"/>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direction of motion is the direction of v, e.g. the angle tan⁻¹(q/p) with i, taking care with the quadrant. Moving due east: j-component of v zero and i-component positive. Due north: i-component zero and j-component positive. (Due west and south: the other component negative.)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a position vector?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6 · Medium · Find</a:t>
            </a:r>
            <a:endParaRPr lang="en-US" sz="1200" dirty="0"/>
          </a:p>
        </p:txBody>
      </p:sp>
      <p:pic>
        <p:nvPicPr>
          <p:cNvPr id="4" name="Image 0" descr="The path of P in worked example 6 for 0 ≤ t ≤ 3.4. The velocity is along the tangent; at t = 2 it is 5i, so P is moving due east at its most southerly point.">    </p:cNvPr>
          <p:cNvPicPr>
            <a:picLocks noChangeAspect="1"/>
          </p:cNvPicPr>
          <p:nvPr/>
        </p:nvPicPr>
        <p:blipFill>
          <a:blip r:embed="rId1"/>
          <a:stretch>
            <a:fillRect/>
          </a:stretch>
        </p:blipFill>
        <p:spPr>
          <a:xfrm>
            <a:off x="6452921" y="1371600"/>
            <a:ext cx="2233879" cy="2469794"/>
          </a:xfrm>
          <a:prstGeom prst="rect">
            <a:avLst/>
          </a:prstGeom>
        </p:spPr>
      </p:pic>
      <p:sp>
        <p:nvSpPr>
          <p:cNvPr id="5" name="Text 2"/>
          <p:cNvSpPr txBox="1"/>
          <p:nvPr/>
        </p:nvSpPr>
        <p:spPr>
          <a:xfrm>
            <a:off x="6381140" y="3887114"/>
            <a:ext cx="2377440" cy="730606"/>
          </a:xfrm>
          <a:prstGeom prst="rect">
            <a:avLst/>
          </a:prstGeom>
          <a:noFill/>
          <a:ln/>
        </p:spPr>
        <p:txBody>
          <a:bodyPr wrap="square" lIns="0" tIns="0" rIns="0" bIns="0" rtlCol="0" anchor="t"/>
          <a:lstStyle/>
          <a:p>
            <a:pPr algn="ctr" indent="0" marL="0">
              <a:buNone/>
            </a:pPr>
            <a:r>
              <a:rPr lang="en-US" sz="1100" i="1" dirty="0">
                <a:solidFill>
                  <a:srgbClr val="5A6577"/>
                </a:solidFill>
              </a:rPr>
              <a:t>The path of P in worked example 6 for 0 ≤ t ≤ 3.4. The velocity is along the tangent; at t = 2 it is 5i, so P is moving due east at its most southerly point.</a:t>
            </a:r>
            <a:endParaRPr lang="en-US" sz="1100" dirty="0"/>
          </a:p>
        </p:txBody>
      </p:sp>
      <p:sp>
        <p:nvSpPr>
          <p:cNvPr id="6" name="Text 3"/>
          <p:cNvSpPr txBox="1"/>
          <p:nvPr/>
        </p:nvSpPr>
        <p:spPr>
          <a:xfrm>
            <a:off x="457200" y="1371600"/>
            <a:ext cx="5675681" cy="301934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P of mass 0.5 kg moves in a horizontal plane. At time t seconds its position vector relative to a fixed point O is r metres, where r = (2t² - 3t)i + (t³ - 12t)j, t ≥0. The unit vectors i and j are directed due east and due north. (a) Find the speed of P when t = 1. (b) Find the time at which P is moving due east. (c) Find the magnitude of the resultant force on P at that time.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v = (4t - 3)i + (3t² - 12)j; at t = 1, v = i - 9j, speed = √(1² + 9²) = √82. </a:t>
            </a:r>
            <a:r>
              <a:rPr lang="en-US" sz="1500" b="1" dirty="0">
                <a:solidFill>
                  <a:srgbClr val="1A1F2B"/>
                </a:solidFill>
                <a:latin typeface="Calibri" pitchFamily="34" charset="0"/>
                <a:ea typeface="Calibri" pitchFamily="34" charset="-122"/>
                <a:cs typeface="Calibri" pitchFamily="34" charset="-120"/>
              </a:rPr>
              <a:t>9.06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Due east needs the j-component zero: 3t² - 12 = 0, t = 2 (t = -2 rejected). At t = 2 the i-component is 5 &gt; 0. </a:t>
            </a:r>
            <a:r>
              <a:rPr lang="en-US" sz="1500" b="1" dirty="0">
                <a:solidFill>
                  <a:srgbClr val="1A1F2B"/>
                </a:solidFill>
                <a:latin typeface="Calibri" pitchFamily="34" charset="0"/>
                <a:ea typeface="Calibri" pitchFamily="34" charset="-122"/>
                <a:cs typeface="Calibri" pitchFamily="34" charset="-120"/>
              </a:rPr>
              <a:t>t = 2 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a position vector?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6 · Medium · Find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 = 4i + 6tj; at t = 2, a = 4i + 12j and F = 0.5(4i + 12j) = 2i + 6j, so |F| = √40. </a:t>
            </a:r>
            <a:r>
              <a:rPr lang="en-US" sz="1500" b="1" dirty="0">
                <a:solidFill>
                  <a:srgbClr val="1A1F2B"/>
                </a:solidFill>
                <a:latin typeface="Calibri" pitchFamily="34" charset="0"/>
                <a:ea typeface="Calibri" pitchFamily="34" charset="-122"/>
                <a:cs typeface="Calibri" pitchFamily="34" charset="-120"/>
              </a:rPr>
              <a:t>6.32 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integrate a vector with initial conditions?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Integrate each component separately. The constant of integration is now a constant vector, c = c₁i + c₂j, found from the given initial velocity or position. If you are given the force instead of the acceleration, divide by the mass first: a = F/m. The distance of P from O at a given time is |r|.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integrate a vector with initial conditions?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7 · Medium · Show that / Find</a:t>
            </a:r>
            <a:endParaRPr lang="en-US" sz="1200" dirty="0"/>
          </a:p>
        </p:txBody>
      </p:sp>
      <p:pic>
        <p:nvPicPr>
          <p:cNvPr id="4" name="Image 0" descr="Worked example 7: the path from (3, −2) for 0 ≤ t ≤ 3. At t = 2 the particle is at (−7, 4), moving due north, √65 m from O.">    </p:cNvPr>
          <p:cNvPicPr>
            <a:picLocks noChangeAspect="1"/>
          </p:cNvPicPr>
          <p:nvPr/>
        </p:nvPicPr>
        <p:blipFill>
          <a:blip r:embed="rId1"/>
          <a:stretch>
            <a:fillRect/>
          </a:stretch>
        </p:blipFill>
        <p:spPr>
          <a:xfrm>
            <a:off x="5091379" y="1371600"/>
            <a:ext cx="3595421" cy="2807208"/>
          </a:xfrm>
          <a:prstGeom prst="rect">
            <a:avLst/>
          </a:prstGeom>
        </p:spPr>
      </p:pic>
      <p:sp>
        <p:nvSpPr>
          <p:cNvPr id="5" name="Text 2"/>
          <p:cNvSpPr txBox="1"/>
          <p:nvPr/>
        </p:nvSpPr>
        <p:spPr>
          <a:xfrm>
            <a:off x="5091379" y="4224528"/>
            <a:ext cx="3595421"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7: the path from (3, −2) for 0 ≤ t ≤ 3. At t = 2 the particle is at (−7, 4), moving due north, √65 m from O.</a:t>
            </a:r>
            <a:endParaRPr lang="en-US" sz="1100" dirty="0"/>
          </a:p>
        </p:txBody>
      </p:sp>
      <p:sp>
        <p:nvSpPr>
          <p:cNvPr id="6" name="Text 3"/>
          <p:cNvSpPr txBox="1"/>
          <p:nvPr/>
        </p:nvSpPr>
        <p:spPr>
          <a:xfrm>
            <a:off x="457200" y="1371600"/>
            <a:ext cx="4314139" cy="31857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of mass 2 kg moves in a horizontal plane under the action of a single force F newtons, where F = (12t - 6)i + 4j at time t seconds. When t = 0 the particle has velocity (-6i + j) m s⁻¹ and position vector (3i - 2j) m relative to a fixed point O. The unit vectors i and j are directed due east and due north. (a) Find the velocity at time t. (b) Show that the particle is moving due north when t = 2. (c) Find the distance of the particle from O when t = 2.</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 = (6t - 3)i + 2j, so v = (3t² - 3t)i + 2tj + c, and t = 0 gives c = -6i + j. </a:t>
            </a:r>
            <a:r>
              <a:rPr lang="en-US" sz="1500" b="1" dirty="0">
                <a:solidFill>
                  <a:srgbClr val="1A1F2B"/>
                </a:solidFill>
                <a:latin typeface="Calibri" pitchFamily="34" charset="0"/>
                <a:ea typeface="Calibri" pitchFamily="34" charset="-122"/>
                <a:cs typeface="Calibri" pitchFamily="34" charset="-120"/>
              </a:rPr>
              <a:t>v = (3t² - 3t - 6)i + (2t + 1)j</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integrate a vector with initial conditions?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7 · Medium · Show that / Find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t = 2: v = (12 - 6 - 6)i + 5j = 5j: i-component zero and j-component positive, so due north.</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Integrate, with r = 3i - 2j when t = 0: r = (t³ - (3/2)t² - 6t + 3)i + (t² + t - 2)j. At t = 2, r = -7i + 4j, distance = √(7² + 4²) = √65. </a:t>
            </a:r>
            <a:r>
              <a:rPr lang="en-US" sz="1500" b="1" dirty="0">
                <a:solidFill>
                  <a:srgbClr val="1A1F2B"/>
                </a:solidFill>
                <a:latin typeface="Calibri" pitchFamily="34" charset="0"/>
                <a:ea typeface="Calibri" pitchFamily="34" charset="-122"/>
                <a:cs typeface="Calibri" pitchFamily="34" charset="-120"/>
              </a:rPr>
              <a:t>8.06 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integrate a vector with initial conditions?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one constant for two integrations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the initial velocity as the constant for the position, or forgetting the second constant. The first constant comes from the initial velocity, the second from the initial position.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tell when a particle moves parallel to a vector?</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v = pi + qj is parallel to αi + βj when v = k(αi + βj) for some number k, i.e. when βp = αq. That gives an equation in t. Solve it, then check the sign of k: if k &gt; 0 the particle moves in the direction of the vector; if k &lt; 0 it moves the opposite way. "Moving parallel to j" is the case p = 0. The resultant force at any time is F = ma, with magnitude √(Fₓ² + F_y²).</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tell when a particle moves parallel to a vector?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Find</a:t>
            </a:r>
            <a:endParaRPr lang="en-US" sz="1200" dirty="0"/>
          </a:p>
        </p:txBody>
      </p:sp>
      <p:pic>
        <p:nvPicPr>
          <p:cNvPr id="4" name="Image 0" descr="Worked example 8: at t = 0 and t = 4 the velocity lies along the dashed direction of i + 2j. At t = 4 it points the same way as i + 2j; at t = 0 the opposite way.">    </p:cNvPr>
          <p:cNvPicPr>
            <a:picLocks noChangeAspect="1"/>
          </p:cNvPicPr>
          <p:nvPr/>
        </p:nvPicPr>
        <p:blipFill>
          <a:blip r:embed="rId1"/>
          <a:stretch>
            <a:fillRect/>
          </a:stretch>
        </p:blipFill>
        <p:spPr>
          <a:xfrm>
            <a:off x="6155741" y="1371600"/>
            <a:ext cx="2531059" cy="2469794"/>
          </a:xfrm>
          <a:prstGeom prst="rect">
            <a:avLst/>
          </a:prstGeom>
        </p:spPr>
      </p:pic>
      <p:sp>
        <p:nvSpPr>
          <p:cNvPr id="5" name="Text 2"/>
          <p:cNvSpPr txBox="1"/>
          <p:nvPr/>
        </p:nvSpPr>
        <p:spPr>
          <a:xfrm>
            <a:off x="6155741" y="3887114"/>
            <a:ext cx="2531059" cy="730606"/>
          </a:xfrm>
          <a:prstGeom prst="rect">
            <a:avLst/>
          </a:prstGeom>
          <a:noFill/>
          <a:ln/>
        </p:spPr>
        <p:txBody>
          <a:bodyPr wrap="square" lIns="0" tIns="0" rIns="0" bIns="0" rtlCol="0" anchor="t"/>
          <a:lstStyle/>
          <a:p>
            <a:pPr algn="ctr" indent="0" marL="0">
              <a:buNone/>
            </a:pPr>
            <a:r>
              <a:rPr lang="en-US" sz="1100" i="1" dirty="0">
                <a:solidFill>
                  <a:srgbClr val="5A6577"/>
                </a:solidFill>
              </a:rPr>
              <a:t>Worked example 8: at t = 0 and t = 4 the velocity lies along the dashed direction of i + 2j. At t = 4 it points the same way as i + 2j; at t = 0 the opposite way.</a:t>
            </a:r>
            <a:endParaRPr lang="en-US" sz="1100" dirty="0"/>
          </a:p>
        </p:txBody>
      </p:sp>
      <p:sp>
        <p:nvSpPr>
          <p:cNvPr id="6" name="Text 3"/>
          <p:cNvSpPr txBox="1"/>
          <p:nvPr/>
        </p:nvSpPr>
        <p:spPr>
          <a:xfrm>
            <a:off x="457200" y="1371600"/>
            <a:ext cx="5378501" cy="24359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P of mass 0.4 kg moves in a horizontal plane. At time t seconds its velocity is v m s⁻¹, where v = (2t - 3)i + (t² - 6)j, t ≥0. When t = 0, P is at the point with position vector (2i + 5j) m relative to O. The unit vectors i and j are directed due east and due north. (a) Find the values of t for which P is moving parallel to (i + 2j), and state for which of them P moves in the direction of i + 2j. (b) Find the magnitude of the resultant force on P at that time. (c) Find the time at which P is moving due east. (d) Find the distance of P from O when t = 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tell when a particle moves parallel to a vector?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Find (continued)</a:t>
            </a:r>
            <a:endParaRPr lang="en-US" sz="1200" dirty="0"/>
          </a:p>
        </p:txBody>
      </p:sp>
      <p:sp>
        <p:nvSpPr>
          <p:cNvPr id="4" name="Text 2"/>
          <p:cNvSpPr txBox="1"/>
          <p:nvPr/>
        </p:nvSpPr>
        <p:spPr>
          <a:xfrm>
            <a:off x="457200" y="1371600"/>
            <a:ext cx="8229600" cy="1679753"/>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j-component is twice the i-component: t² - 6 = 2(2t - 3), so t² - 4t = 0, t = 0 or t = 4. At t = 0, v = -3i - 6j = -3(i + 2j); at t = 4, v = 5i + 10j = 5(i + 2j). </a:t>
            </a:r>
            <a:r>
              <a:rPr lang="en-US" sz="1500" b="1" dirty="0">
                <a:solidFill>
                  <a:srgbClr val="1A1F2B"/>
                </a:solidFill>
                <a:latin typeface="Calibri" pitchFamily="34" charset="0"/>
                <a:ea typeface="Calibri" pitchFamily="34" charset="-122"/>
                <a:cs typeface="Calibri" pitchFamily="34" charset="-120"/>
              </a:rPr>
              <a:t>t = 0 and t = 4; in the direction of i + 2j at t = 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 = 2i + 2tj; at t = 4, a = 2i + 8j and F = 0.8i + 3.2j, so |F| = √10.88. </a:t>
            </a:r>
            <a:r>
              <a:rPr lang="en-US" sz="1500" b="1" dirty="0">
                <a:solidFill>
                  <a:srgbClr val="1A1F2B"/>
                </a:solidFill>
                <a:latin typeface="Calibri" pitchFamily="34" charset="0"/>
                <a:ea typeface="Calibri" pitchFamily="34" charset="-122"/>
                <a:cs typeface="Calibri" pitchFamily="34" charset="-120"/>
              </a:rPr>
              <a:t>3.30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Due east: t² - 6 = 0 and 2t - 3 &gt; 0. t = √6 (negative root rejected), and 2√6 - 3 = 1.90 &gt; 0. </a:t>
            </a:r>
            <a:r>
              <a:rPr lang="en-US" sz="1500" b="1" dirty="0">
                <a:solidFill>
                  <a:srgbClr val="1A1F2B"/>
                </a:solidFill>
                <a:latin typeface="Calibri" pitchFamily="34" charset="0"/>
                <a:ea typeface="Calibri" pitchFamily="34" charset="-122"/>
                <a:cs typeface="Calibri" pitchFamily="34" charset="-120"/>
              </a:rPr>
              <a:t>t = √6 ≈ 2.45 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r = (t² - 3t + 2)i + (t³/3 - 6t + 5)j; at t = 3, r = 2i - 4j, distance = √20 = 2√5. </a:t>
            </a:r>
            <a:r>
              <a:rPr lang="en-US" sz="1500" b="1" dirty="0">
                <a:solidFill>
                  <a:srgbClr val="1A1F2B"/>
                </a:solidFill>
                <a:latin typeface="Calibri" pitchFamily="34" charset="0"/>
                <a:ea typeface="Calibri" pitchFamily="34" charset="-122"/>
                <a:cs typeface="Calibri" pitchFamily="34" charset="-120"/>
              </a:rPr>
              <a:t>4.47 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tell when a particle moves parallel to a vector?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test every root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"parallel to" or "due north" equation often gives two roots. Reject negative times, a root where the other component has the wrong sign, and a root where the velocity is zero (a particle at rest is not moving in any direction).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M2.2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differentiate or integrate?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Going from x →v →a, differentiate. Going from a →v →x, integrate and add a constant. Write the chain in the margin before you start.</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no constant-acceleration formulae here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the acceleration contains t, v = u + at and the other M1 formulae do not apply, even when the numbers look reasonable.</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"greatest speed" is not always where a = 0</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dv/dt = 0 finds a turning point of v. The greatest speed may be at an end of the interval, or where v is most negative. Compare the values at the turning points and at both ends.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M2.2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distance needs a sign check</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integrating for a distance, solve v = 0, state whether the particle changes direction in the interval, and split the integral if it does.</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vector or magnitude?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"Find the force" wants a vector, e.g. (2i + 6j) N. "Find the magnitude of the force" or "find the speed" wants a single positive number from Pythagoras.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dt over an interval always gives the distance travelled.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Backward motion gives negative contributions that cancel forward motion.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Split the interval where v = 0 and add the sizes of the displacements.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If v = 0 the acceleration must be zero too.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worked example 1, v = 0 at t = 1 but a = -18 m s⁻².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particle can be instantaneously at rest while accelerating; that is how it turns round.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greatest velocity is always where a =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 0 gives a stationary value of v, which could be a minimum, and ignores the ends of the interval.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Check the nature of the turning point and compare with the end values.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constant of integration can be left out because it is "just a number".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carries the initial velocity or position, which changes every later answer.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Include +c (or +c for vectors) and find it from the conditions given.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Speed is the sum of the i and j components of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components are perpendicular, so they combine by Pythagoras.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Speed = √(p² + q²).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Any root of "v parallel to αi + βj" means motion in that direction.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multiple k can be negative, giving motion the opposite way.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Substitute each root and check the sign of 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58318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Pure Mathematics P1–P2</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Differentiating and integrating powers of t, including negative and fractional powers, are exactly the tools used here; finding maxima with dv/dt = 0 is the stationary-point method.</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M1.2 Kinematics and M1.1 Vectors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Constant acceleration is the special case where integrating a gives the familiar formulae; r = r₀ + vt is what you get by integrating a constant velocity vector.</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M2.1 Projectiles and M2.4 Work, energy and power</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Integrating a = -9.8j twice gives the vector form of projectile motion; power P = Fv uses a velocity that may be a function of time.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849270"/>
                <a:gridCol w="3971239"/>
                <a:gridCol w="1409090"/>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dx/dt, a = dv/dt = d²x/dt²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Velocity and acceleration from displacement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∫a dt, x = ∫v dt (+ constants)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Velocity and displacement from acceleration, with initial conditions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distance = Σ|x(tₖ₊₁) - x(tₖ)|, split where v =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Distance travelled when the particle changes direction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dr/dt, a = dv/dt; v = ∫a dt, r = ∫v dt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Motion in a plane, component by component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speed = |v| = √(p² + q²)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Speed from a velocity vector pi + qj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pi + qj ∥αi + βj ⇔βp = αq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Moving parallel to a given vector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ma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Resultant force from a variable acceleration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849270"/>
                <a:gridCol w="3971239"/>
                <a:gridCol w="1409090"/>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u + at, s = ut + ½at²,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when a is constant, not for the variable acceleration on this page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3746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particle has displacement x = 4t^(3/2) metres at time t seconds, t &gt; 0. Find its velocity and acceleration at time t, and their values when t = 4.</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particle has velocity v = 3t² - 4t m s⁻¹ and is 5 m from O, on the positive side, when t = 0. Find its displacement from O when t = 2.</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Why can you not use s = ut + ½at² for a particle whose acceleration is 6t m s⁻²?</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particle has position vector r = t²i + (4t - t²)j. When is it moving parallel to i + j, and what is its speed then?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particle starts at O with velocity v = (t - 2)(t - 6) m s⁻¹. Find the distance it travels for 0 ≤t ≤8.</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194035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v = 6t^(1/2) m s⁻¹ and a = 3t^(-1/2) m s⁻². When t = 4: v = 6 ×2 and a = 3 ÷2. </a:t>
            </a:r>
            <a:r>
              <a:rPr lang="en-US" sz="1500" b="1" dirty="0">
                <a:solidFill>
                  <a:srgbClr val="1A1F2B"/>
                </a:solidFill>
                <a:latin typeface="Calibri" pitchFamily="34" charset="0"/>
                <a:ea typeface="Calibri" pitchFamily="34" charset="-122"/>
                <a:cs typeface="Calibri" pitchFamily="34" charset="-120"/>
              </a:rPr>
              <a:t>12 m s⁻¹ and 1.5 m s⁻²</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x = t³ - 2t² + c with c = 5, so x = 8 - 8 + 5. </a:t>
            </a:r>
            <a:r>
              <a:rPr lang="en-US" sz="1500" b="1" dirty="0">
                <a:solidFill>
                  <a:srgbClr val="1A1F2B"/>
                </a:solidFill>
                <a:latin typeface="Calibri" pitchFamily="34" charset="0"/>
                <a:ea typeface="Calibri" pitchFamily="34" charset="-122"/>
                <a:cs typeface="Calibri" pitchFamily="34" charset="-120"/>
              </a:rPr>
              <a:t>5 m</a:t>
            </a:r>
            <a:r>
              <a:rPr lang="en-US" sz="1500" dirty="0">
                <a:solidFill>
                  <a:srgbClr val="1A1F2B"/>
                </a:solidFill>
                <a:latin typeface="Calibri" pitchFamily="34" charset="0"/>
                <a:ea typeface="Calibri" pitchFamily="34" charset="-122"/>
                <a:cs typeface="Calibri" pitchFamily="34" charset="-120"/>
              </a:rPr>
              <a:t> (it has moved, but is back where it started).</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That formula comes from integrating a constant acceleration. </a:t>
            </a:r>
            <a:r>
              <a:rPr lang="en-US" sz="1500" b="1" dirty="0">
                <a:solidFill>
                  <a:srgbClr val="1A1F2B"/>
                </a:solidFill>
                <a:latin typeface="Calibri" pitchFamily="34" charset="0"/>
                <a:ea typeface="Calibri" pitchFamily="34" charset="-122"/>
                <a:cs typeface="Calibri" pitchFamily="34" charset="-120"/>
              </a:rPr>
              <a:t>Here a changes with time, so integrate 6t itself</a:t>
            </a:r>
            <a:r>
              <a:rPr lang="en-US" sz="1500" dirty="0">
                <a:solidFill>
                  <a:srgbClr val="1A1F2B"/>
                </a:solidFill>
                <a:latin typeface="Calibri" pitchFamily="34" charset="0"/>
                <a:ea typeface="Calibri" pitchFamily="34" charset="-122"/>
                <a:cs typeface="Calibri" pitchFamily="34" charset="-120"/>
              </a:rPr>
              <a:t>: v = 3t² + c, and so on.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v = 2ti + (4 - 2t)j. Equal components: 2t = 4 - 2t, so t = 1 and v = 2i + 2j. </a:t>
            </a:r>
            <a:r>
              <a:rPr lang="en-US" sz="1500" b="1" dirty="0">
                <a:solidFill>
                  <a:srgbClr val="1A1F2B"/>
                </a:solidFill>
                <a:latin typeface="Calibri" pitchFamily="34" charset="0"/>
                <a:ea typeface="Calibri" pitchFamily="34" charset="-122"/>
                <a:cs typeface="Calibri" pitchFamily="34" charset="-120"/>
              </a:rPr>
              <a:t>t = 1; speed 2√2 ≈2.83 m s⁻¹</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x = t³/3 - 4t² + 12t. x(2) = (32/3), x(6) = 0, x(8) = (32/3). Distance = (32/3) + (32/3) + (32/3). </a:t>
            </a:r>
            <a:r>
              <a:rPr lang="en-US" sz="1500" b="1" dirty="0">
                <a:solidFill>
                  <a:srgbClr val="1A1F2B"/>
                </a:solidFill>
                <a:latin typeface="Calibri" pitchFamily="34" charset="0"/>
                <a:ea typeface="Calibri" pitchFamily="34" charset="-122"/>
                <a:cs typeface="Calibri" pitchFamily="34" charset="-120"/>
              </a:rPr>
              <a:t>32 m</a:t>
            </a:r>
            <a:r>
              <a:rPr lang="en-US" sz="1500" dirty="0">
                <a:solidFill>
                  <a:srgbClr val="1A1F2B"/>
                </a:solidFill>
                <a:latin typeface="Calibri" pitchFamily="34" charset="0"/>
                <a:ea typeface="Calibri" pitchFamily="34" charset="-122"/>
                <a:cs typeface="Calibri" pitchFamily="34" charset="-120"/>
              </a:rPr>
              <a:t>, although the final displacement is only (32/3) 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drone takes off from rest from level ground and rises vertically. At time t seconds after take-off its velocity is v m s⁻¹ upwards, where</a:t>
            </a:r>
            <a:endParaRPr lang="en-US" sz="1400" dirty="0"/>
          </a:p>
          <a:p>
            <a:pPr indent="0" marL="0">
              <a:spcAft>
                <a:spcPts val="600"/>
              </a:spcAft>
              <a:buNone/>
            </a:pPr>
            <a:r>
              <a:rPr lang="en-US" sz="1400" dirty="0">
                <a:solidFill>
                  <a:srgbClr val="1A1F2B"/>
                </a:solidFill>
              </a:rPr>
              <a:t>v = 2.4t − 0.3t², 0 ≤ t ≤ 8.</a:t>
            </a:r>
            <a:endParaRPr lang="en-US" sz="1400" dirty="0"/>
          </a:p>
          <a:p>
            <a:pPr indent="0" marL="0">
              <a:spcAft>
                <a:spcPts val="600"/>
              </a:spcAft>
              <a:buNone/>
            </a:pPr>
            <a:r>
              <a:rPr lang="en-US" sz="1400" dirty="0">
                <a:solidFill>
                  <a:srgbClr val="1A1F2B"/>
                </a:solidFill>
              </a:rPr>
              <a:t>The drone is modelled as a particle.</a:t>
            </a:r>
            <a:endParaRPr lang="en-US" sz="1400" dirty="0"/>
          </a:p>
          <a:p>
            <a:pPr indent="0" marL="0">
              <a:spcAft>
                <a:spcPts val="600"/>
              </a:spcAft>
              <a:buNone/>
            </a:pPr>
            <a:r>
              <a:rPr lang="en-US" sz="1400" dirty="0">
                <a:solidFill>
                  <a:srgbClr val="1A1F2B"/>
                </a:solidFill>
              </a:rPr>
              <a:t>(a) Find the acceleration of the drone when t = 2.  [2]</a:t>
            </a:r>
            <a:endParaRPr lang="en-US" sz="1400" dirty="0"/>
          </a:p>
          <a:p>
            <a:pPr indent="0" marL="0">
              <a:spcAft>
                <a:spcPts val="600"/>
              </a:spcAft>
              <a:buNone/>
            </a:pPr>
            <a:r>
              <a:rPr lang="en-US" sz="1400" dirty="0">
                <a:solidFill>
                  <a:srgbClr val="1A1F2B"/>
                </a:solidFill>
              </a:rPr>
              <a:t>(b) Find the greatest speed of the drone.  [2]</a:t>
            </a:r>
            <a:endParaRPr lang="en-US" sz="1400" dirty="0"/>
          </a:p>
          <a:p>
            <a:pPr indent="0" marL="0">
              <a:spcAft>
                <a:spcPts val="600"/>
              </a:spcAft>
              <a:buNone/>
            </a:pPr>
            <a:r>
              <a:rPr lang="en-US" sz="1400" dirty="0">
                <a:solidFill>
                  <a:srgbClr val="1A1F2B"/>
                </a:solidFill>
              </a:rPr>
              <a:t>(c) Find the height of the drone above the ground when t = 8.  [3]</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model boat moves on a pond. At time t seconds its position vector relative to a fixed point O is r metres, where</a:t>
            </a:r>
            <a:endParaRPr lang="en-US" sz="1400" dirty="0"/>
          </a:p>
          <a:p>
            <a:pPr indent="0" marL="0">
              <a:spcAft>
                <a:spcPts val="600"/>
              </a:spcAft>
              <a:buNone/>
            </a:pPr>
            <a:r>
              <a:rPr lang="en-US" sz="1400" dirty="0">
                <a:solidFill>
                  <a:srgbClr val="1A1F2B"/>
                </a:solidFill>
              </a:rPr>
              <a:t>r = (3t² − 2t)i + (5 + 4t − t²)j.</a:t>
            </a:r>
            <a:endParaRPr lang="en-US" sz="1400" dirty="0"/>
          </a:p>
          <a:p>
            <a:pPr indent="0" marL="0">
              <a:spcAft>
                <a:spcPts val="600"/>
              </a:spcAft>
              <a:buNone/>
            </a:pPr>
            <a:r>
              <a:rPr lang="en-US" sz="1400" dirty="0">
                <a:solidFill>
                  <a:srgbClr val="1A1F2B"/>
                </a:solidFill>
              </a:rPr>
              <a:t>The boat is modelled as a particle.</a:t>
            </a:r>
            <a:endParaRPr lang="en-US" sz="1400" dirty="0"/>
          </a:p>
          <a:p>
            <a:pPr indent="0" marL="0">
              <a:spcAft>
                <a:spcPts val="600"/>
              </a:spcAft>
              <a:buNone/>
            </a:pPr>
            <a:r>
              <a:rPr lang="en-US" sz="1400" dirty="0">
                <a:solidFill>
                  <a:srgbClr val="1A1F2B"/>
                </a:solidFill>
              </a:rPr>
              <a:t>(a) Find the velocity of the boat at time t seconds.  [2]</a:t>
            </a:r>
            <a:endParaRPr lang="en-US" sz="1400" dirty="0"/>
          </a:p>
          <a:p>
            <a:pPr indent="0" marL="0">
              <a:spcAft>
                <a:spcPts val="600"/>
              </a:spcAft>
              <a:buNone/>
            </a:pPr>
            <a:r>
              <a:rPr lang="en-US" sz="1400" dirty="0">
                <a:solidFill>
                  <a:srgbClr val="1A1F2B"/>
                </a:solidFill>
              </a:rPr>
              <a:t>(b) Find the speed of the boat when t = 1.  [2]</a:t>
            </a:r>
            <a:endParaRPr lang="en-US" sz="1400" dirty="0"/>
          </a:p>
          <a:p>
            <a:pPr indent="0" marL="0">
              <a:spcAft>
                <a:spcPts val="600"/>
              </a:spcAft>
              <a:buNone/>
            </a:pPr>
            <a:r>
              <a:rPr lang="en-US" sz="1400" dirty="0">
                <a:solidFill>
                  <a:srgbClr val="1A1F2B"/>
                </a:solidFill>
              </a:rPr>
              <a:t>(c) Show that the acceleration of the boat is constant, and find its magnitude.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a = dv/dt = 2.4 − 0.6t</a:t>
            </a:r>
            <a:endParaRPr lang="en-US" sz="1600" dirty="0"/>
          </a:p>
          <a:p>
            <a:pPr marL="342900" indent="-342900">
              <a:spcAft>
                <a:spcPts val="400"/>
              </a:spcAft>
              <a:buSzPct val="100000"/>
              <a:buChar char="•"/>
            </a:pPr>
            <a:r>
              <a:rPr lang="en-US" sz="1600" dirty="0">
                <a:solidFill>
                  <a:srgbClr val="1A1F2B"/>
                </a:solidFill>
              </a:rPr>
              <a:t>t = 2: a = 1.2 m s⁻²</a:t>
            </a:r>
            <a:endParaRPr lang="en-US" sz="1600" dirty="0"/>
          </a:p>
          <a:p>
            <a:pPr marL="342900" indent="-342900">
              <a:spcAft>
                <a:spcPts val="400"/>
              </a:spcAft>
              <a:buSzPct val="100000"/>
              <a:buChar char="•"/>
            </a:pPr>
            <a:r>
              <a:rPr lang="en-US" sz="1600" dirty="0">
                <a:solidFill>
                  <a:srgbClr val="1A1F2B"/>
                </a:solidFill>
              </a:rPr>
              <a:t>a = 0 gives t = 4</a:t>
            </a:r>
            <a:endParaRPr lang="en-US" sz="1600" dirty="0"/>
          </a:p>
          <a:p>
            <a:pPr marL="342900" indent="-342900">
              <a:spcAft>
                <a:spcPts val="400"/>
              </a:spcAft>
              <a:buSzPct val="100000"/>
              <a:buChar char="•"/>
            </a:pPr>
            <a:r>
              <a:rPr lang="en-US" sz="1600" dirty="0">
                <a:solidFill>
                  <a:srgbClr val="1A1F2B"/>
                </a:solidFill>
              </a:rPr>
              <a:t>v = 9.6 − 4.8 = 4.8 m s⁻¹</a:t>
            </a:r>
            <a:endParaRPr lang="en-US" sz="1600" dirty="0"/>
          </a:p>
          <a:p>
            <a:pPr marL="342900" indent="-342900">
              <a:spcAft>
                <a:spcPts val="400"/>
              </a:spcAft>
              <a:buSzPct val="100000"/>
              <a:buChar char="•"/>
            </a:pPr>
            <a:r>
              <a:rPr lang="en-US" sz="1600" dirty="0">
                <a:solidFill>
                  <a:srgbClr val="1A1F2B"/>
                </a:solidFill>
              </a:rPr>
              <a:t>integrates v, at least one power of t increased by one</a:t>
            </a:r>
            <a:endParaRPr lang="en-US" sz="1600" dirty="0"/>
          </a:p>
          <a:p>
            <a:pPr marL="342900" indent="-342900">
              <a:spcAft>
                <a:spcPts val="400"/>
              </a:spcAft>
              <a:buSzPct val="100000"/>
              <a:buChar char="•"/>
            </a:pPr>
            <a:r>
              <a:rPr lang="en-US" sz="1600" dirty="0">
                <a:solidFill>
                  <a:srgbClr val="1A1F2B"/>
                </a:solidFill>
              </a:rPr>
              <a:t>h = 1.2t² − 0.1t³, constant zero since h = 0 when t = 0</a:t>
            </a:r>
            <a:endParaRPr lang="en-US" sz="1600" dirty="0"/>
          </a:p>
          <a:p>
            <a:pPr marL="342900" indent="-342900">
              <a:spcAft>
                <a:spcPts val="400"/>
              </a:spcAft>
              <a:buSzPct val="100000"/>
              <a:buChar char="•"/>
            </a:pPr>
            <a:r>
              <a:rPr lang="en-US" sz="1600" dirty="0">
                <a:solidFill>
                  <a:srgbClr val="1A1F2B"/>
                </a:solidFill>
              </a:rPr>
              <a:t>h = 76.8 − 51.2 = 25.6 m</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differentiates both components</a:t>
            </a:r>
            <a:endParaRPr lang="en-US" sz="1600" dirty="0"/>
          </a:p>
          <a:p>
            <a:pPr marL="342900" indent="-342900">
              <a:spcAft>
                <a:spcPts val="400"/>
              </a:spcAft>
              <a:buSzPct val="100000"/>
              <a:buChar char="•"/>
            </a:pPr>
            <a:r>
              <a:rPr lang="en-US" sz="1600" dirty="0">
                <a:solidFill>
                  <a:srgbClr val="1A1F2B"/>
                </a:solidFill>
              </a:rPr>
              <a:t>v = (6t − 2)i + (4 − 2t)j</a:t>
            </a:r>
            <a:endParaRPr lang="en-US" sz="1600" dirty="0"/>
          </a:p>
          <a:p>
            <a:pPr marL="342900" indent="-342900">
              <a:spcAft>
                <a:spcPts val="400"/>
              </a:spcAft>
              <a:buSzPct val="100000"/>
              <a:buChar char="•"/>
            </a:pPr>
            <a:r>
              <a:rPr lang="en-US" sz="1600" dirty="0">
                <a:solidFill>
                  <a:srgbClr val="1A1F2B"/>
                </a:solidFill>
              </a:rPr>
              <a:t>v = 4i + 2j, uses Pythagoras</a:t>
            </a:r>
            <a:endParaRPr lang="en-US" sz="1600" dirty="0"/>
          </a:p>
          <a:p>
            <a:pPr marL="342900" indent="-342900">
              <a:spcAft>
                <a:spcPts val="400"/>
              </a:spcAft>
              <a:buSzPct val="100000"/>
              <a:buChar char="•"/>
            </a:pPr>
            <a:r>
              <a:rPr lang="en-US" sz="1600" dirty="0">
                <a:solidFill>
                  <a:srgbClr val="1A1F2B"/>
                </a:solidFill>
              </a:rPr>
              <a:t>speed = √20 = 4.47 m s⁻¹</a:t>
            </a:r>
            <a:endParaRPr lang="en-US" sz="1600" dirty="0"/>
          </a:p>
          <a:p>
            <a:pPr marL="342900" indent="-342900">
              <a:spcAft>
                <a:spcPts val="400"/>
              </a:spcAft>
              <a:buSzPct val="100000"/>
              <a:buChar char="•"/>
            </a:pPr>
            <a:r>
              <a:rPr lang="en-US" sz="1600" dirty="0">
                <a:solidFill>
                  <a:srgbClr val="1A1F2B"/>
                </a:solidFill>
              </a:rPr>
              <a:t>differentiates again: a = 6i − 2j</a:t>
            </a:r>
            <a:endParaRPr lang="en-US" sz="1600" dirty="0"/>
          </a:p>
          <a:p>
            <a:pPr marL="342900" indent="-342900">
              <a:spcAft>
                <a:spcPts val="400"/>
              </a:spcAft>
              <a:buSzPct val="100000"/>
              <a:buChar char="•"/>
            </a:pPr>
            <a:r>
              <a:rPr lang="en-US" sz="1600" dirty="0">
                <a:solidFill>
                  <a:srgbClr val="1A1F2B"/>
                </a:solidFill>
              </a:rPr>
              <a:t>no t appears, so constant; |a| = √40 = 6.32 m s⁻²</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46</Slides>
  <Notes>46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M2.2 Variable acceleration and vectors with calculus · Edexcel IAL Maths</dc:title>
  <dc:subject>PptxGenJS Presentation</dc:subject>
  <dc:creator>Evan Kotronis · ExaminerPrep</dc:creator>
  <cp:lastModifiedBy>Evan Kotronis · ExaminerPrep</cp:lastModifiedBy>
  <cp:revision>1</cp:revision>
  <dcterms:created xsi:type="dcterms:W3CDTF">2026-10-26T15:11:55Z</dcterms:created>
  <dcterms:modified xsi:type="dcterms:W3CDTF">2026-10-26T15:11:55Z</dcterms:modified>
</cp:coreProperties>
</file>