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99097d8-cfa5-1f4e-6ca4-79cc657c6e09}">
          <p14:sldIdLst>
            <p14:sldId id="256"/>
            <p14:sldId id="257"/>
            <p14:sldId id="258"/>
          </p14:sldIdLst>
        </p14:section>
        <p14:section name="Theory" id="{c678c7a0-508d-120f-46c2-f33a92839f00}">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Lst>
        </p14:section>
        <p14:section name="Practice" id="{331f09c2-d2b2-df02-9a02-c62baa16a326}">
          <p14:sldIdLst>
            <p14:sldId id="293"/>
            <p14:sldId id="294"/>
            <p14:sldId id="295"/>
          </p14:sldIdLst>
        </p14:section>
        <p14:section name="Answers" id="{3af8da19-fb30-6ff5-cee7-9d5a894a1a1b}">
          <p14:sldIdLst>
            <p14:sldId id="296"/>
            <p14:sldId id="297"/>
            <p14:sldId id="298"/>
            <p14:sldId id="2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P4.8 Vectors in two and three dimensions. Notes for this topic: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vector and find its magnitude?.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vector and find its magnitude?.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vector and find its magnitude?.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vector and find its magnitude?: Worked example 1.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vector and find its magnitude?.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position vectors give directions, distances and ratios?.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position vectors give directions, distances and ratios?: Worked example 2.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position vectors give directions, distances and ratios?.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vector equation of a line?.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vector equation of a line?: Worked example 3.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vector equation of a line?.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two lines parallel, intersecting or skew?.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two lines parallel, intersecting or skew?: Worked example 4.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two lines parallel, intersecting or skew?: Worked example 4.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two lines parallel, intersecting or skew?.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scalar product, and how does it give angles?.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scalar product, and how does it give angles?.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scalar product, and how does it give angles?: Worked example 5.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scalar product, and how does it give angles?.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scalar product, and how does it give angles?.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foot of the perpendicular from a point to a line?.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foot of the perpendicular from a point to a line?: Worked example 6.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foot of the perpendicular from a point to a line?.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of a triangle with vectors?.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of a triangle with vectors?: Worked example 7.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of a triangle with vectors?: Worked example 7.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area of a triangle with vectors?.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P4.8.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P4.8.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https://examinerprep.com/notes/edexcel-ial-maths/vectors-in-two-and-three-dimensions/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https://examinerprep.com/ial-maths-p4-8-vectors-in-two-and-three-dimensions-questions#IALM-P4-8-FB-02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https://examinerprep.com/ial-maths-p4-8-vectors-in-two-and-three-dimensions-questions#IALM-P4-8-B-01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https://examinerprep.com/ial-maths-p4-8-vectors-in-two-and-three-dimensions-questions#IALM-P4-8-FB-02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https://examinerprep.com/ial-maths-p4-8-vectors-in-two-and-three-dimensions-questions#IALM-P4-8-B-01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3.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hyperlink" Target="https://examinerprep.com/notes/edexcel-ial-maths/vectors-in-two-and-three-dimensions/" TargetMode="External"/><Relationship Id="rId2" Type="http://schemas.openxmlformats.org/officeDocument/2006/relationships/hyperlink" Target="https://examinerprep.com/ial-maths-p4-8-vectors-in-two-and-three-dimens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P4.8 Vectors in two and three dimensions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Vectors in two and three dimensions in i,j,k and column form; magnitude and unit vectors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Adding vectors, multiplying by scalars, parallel vectors and collinear 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Position vectors, AB⃗=b-a, dividing a line segment in a ratio, and the distance between two 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vector equation of a line, r=a+td, and testing whether a point lies on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Parallel, intersecting and skew lines, and the point of intersection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scalar product: angles between vectors and between lines, perpendicular vectors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foot of the perpendicular from a point to a line, the shortest distance to a line, and areas of triangles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Almost every vector question reduces to three moves: subtract position vectors to get a direction, set components equal to find where things meet, and use the scalar product to test for right angles and find angles.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Magnitude: |xi+yj+zk|=√(x²+y²+z²). A unit vector is the vector divided by its magnitude.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Position vectors: AB⃗=b-a; the distance AB=|b-a|. Parallel vectors are scalar multiples of each other.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Line: r=a+td, through the point with position vector a in the direction d. Through A and B: use d=b-a.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Two lines: parallel if the directions are multiples; otherwise solve two component equations for the two parameters and test the third: it works, they intersect; it fails, they are skew.</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Scalar product: a·b=a₁b₁+a₂b₂+a₃b₃=|a||b|cos θ. Perpendicular ⇔a·b=0. Foot of the perpendicular: PF⃗·d=0.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vector and find its magnitude?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vector has a size (magnitude) and a direction. In three dimensions we use three perpendicular unit vectors: i along the x-axis, j along the y-axis and k along the z-axis. The same vector can be written in either of two forms: 2i+3j+6k=(2, 3, 6). In two dimensions there is no k: 5i-12j=(5, -12).</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magnitude comes from Pythagoras, used twice in 3D: once across the floor, once up the vertical edge. A </a:t>
            </a:r>
            <a:r>
              <a:rPr lang="en-US" sz="1500" b="1" dirty="0">
                <a:solidFill>
                  <a:srgbClr val="1A1F2B"/>
                </a:solidFill>
                <a:latin typeface="Calibri" pitchFamily="34" charset="0"/>
                <a:ea typeface="Calibri" pitchFamily="34" charset="-122"/>
                <a:cs typeface="Calibri" pitchFamily="34" charset="-120"/>
              </a:rPr>
              <a:t>unit vector</a:t>
            </a:r>
            <a:r>
              <a:rPr lang="en-US" sz="1500" dirty="0">
                <a:solidFill>
                  <a:srgbClr val="1A1F2B"/>
                </a:solidFill>
                <a:latin typeface="Calibri" pitchFamily="34" charset="0"/>
                <a:ea typeface="Calibri" pitchFamily="34" charset="-122"/>
                <a:cs typeface="Calibri" pitchFamily="34" charset="-120"/>
              </a:rPr>
              <a:t> has magnitude 1; the unit vector in the direction of a is â=a/|a|, and a vector of magnitude k in the direction of a is kâ. In 2D the direction can also be given as an angle: 5i-12j makes tan⁻¹(12/5)=67.4° with i, measured below it.</a:t>
            </a:r>
            <a:endParaRPr lang="en-US" sz="1500" dirty="0"/>
          </a:p>
        </p:txBody>
      </p:sp>
      <p:sp>
        <p:nvSpPr>
          <p:cNvPr id="5" name="Shape 3"/>
          <p:cNvSpPr/>
          <p:nvPr/>
        </p:nvSpPr>
        <p:spPr>
          <a:xfrm>
            <a:off x="457200" y="3193085"/>
            <a:ext cx="8229600" cy="705002"/>
          </a:xfrm>
          <a:prstGeom prst="roundRect">
            <a:avLst>
              <a:gd name="adj" fmla="val 7782"/>
            </a:avLst>
          </a:prstGeom>
          <a:solidFill>
            <a:srgbClr val="EEF2FF"/>
          </a:solidFill>
          <a:ln w="9525">
            <a:solidFill>
              <a:srgbClr val="DDE2EA"/>
            </a:solidFill>
            <a:prstDash val="solid"/>
          </a:ln>
        </p:spPr>
      </p:sp>
      <p:sp>
        <p:nvSpPr>
          <p:cNvPr id="6" name="Text 4"/>
          <p:cNvSpPr txBox="1"/>
          <p:nvPr/>
        </p:nvSpPr>
        <p:spPr>
          <a:xfrm>
            <a:off x="603504" y="3284525"/>
            <a:ext cx="793699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|xi+yj+zk|=√(x²+y²+z²)  â=a/|a|</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Not in the formulae booklet: learn them.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vector and find its magnitude?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In two dimensions: 5i-12j has magnitude √(25+144)=13 and makes tan⁻¹(12/5)=67.4° with i, below it.">    </p:cNvPr>
          <p:cNvPicPr>
            <a:picLocks noChangeAspect="1"/>
          </p:cNvPicPr>
          <p:nvPr/>
        </p:nvPicPr>
        <p:blipFill>
          <a:blip r:embed="rId1"/>
          <a:stretch>
            <a:fillRect/>
          </a:stretch>
        </p:blipFill>
        <p:spPr>
          <a:xfrm>
            <a:off x="3264408" y="1371600"/>
            <a:ext cx="2614270" cy="2638044"/>
          </a:xfrm>
          <a:prstGeom prst="rect">
            <a:avLst/>
          </a:prstGeom>
        </p:spPr>
      </p:pic>
      <p:sp>
        <p:nvSpPr>
          <p:cNvPr id="5" name="Text 2"/>
          <p:cNvSpPr txBox="1"/>
          <p:nvPr/>
        </p:nvSpPr>
        <p:spPr>
          <a:xfrm>
            <a:off x="3264408" y="4055364"/>
            <a:ext cx="2614270" cy="562356"/>
          </a:xfrm>
          <a:prstGeom prst="rect">
            <a:avLst/>
          </a:prstGeom>
          <a:noFill/>
          <a:ln/>
        </p:spPr>
        <p:txBody>
          <a:bodyPr wrap="square" lIns="0" tIns="0" rIns="0" bIns="0" rtlCol="0" anchor="t"/>
          <a:lstStyle/>
          <a:p>
            <a:pPr algn="ctr" indent="0" marL="0">
              <a:buNone/>
            </a:pPr>
            <a:r>
              <a:rPr lang="en-US" sz="1100" i="1" dirty="0">
                <a:solidFill>
                  <a:srgbClr val="5A6577"/>
                </a:solidFill>
              </a:rPr>
              <a:t>In two dimensions: 5i-12j has magnitude √(25+144)=13 and makes tan⁻¹(12/5)=67.4° with i, below 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vector and find its magnitude?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Worked example 1 in 3D: the floor diagonal from O to (2,3,0) has length √(2²+3²)=√13; the vertical edge is 6, so |OP⃗|²=13+36=49.">    </p:cNvPr>
          <p:cNvPicPr>
            <a:picLocks noChangeAspect="1"/>
          </p:cNvPicPr>
          <p:nvPr/>
        </p:nvPicPr>
        <p:blipFill>
          <a:blip r:embed="rId1"/>
          <a:stretch>
            <a:fillRect/>
          </a:stretch>
        </p:blipFill>
        <p:spPr>
          <a:xfrm>
            <a:off x="3273552" y="1371600"/>
            <a:ext cx="2596896" cy="2638044"/>
          </a:xfrm>
          <a:prstGeom prst="rect">
            <a:avLst/>
          </a:prstGeom>
        </p:spPr>
      </p:pic>
      <p:sp>
        <p:nvSpPr>
          <p:cNvPr id="5" name="Text 2"/>
          <p:cNvSpPr txBox="1"/>
          <p:nvPr/>
        </p:nvSpPr>
        <p:spPr>
          <a:xfrm>
            <a:off x="3273552" y="4055364"/>
            <a:ext cx="2596896"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in 3D: the floor diagonal from O to (2,3,0) has length √(2²+3²)=√13; the vertical edge is 6, so |OP⃗|²=13+36=49.</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vector and find its magnitude?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 P has coordinates (2,3,6) and O is the origin. (a) Find |OP⃗|. (b) Find a unit vector in the direction of OP⃗. (c) Find the vector of magnitude 21 in the same direction as OP⃗. (d) Given that |pi+4j-4k|=9, find the possible values of the constant 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|OP⃗|=√(2²+3²+6²)=√49= </a:t>
            </a:r>
            <a:r>
              <a:rPr lang="en-US" sz="1500" b="1" dirty="0">
                <a:solidFill>
                  <a:srgbClr val="1A1F2B"/>
                </a:solidFill>
                <a:latin typeface="Calibri" pitchFamily="34" charset="0"/>
                <a:ea typeface="Calibri" pitchFamily="34" charset="-122"/>
                <a:cs typeface="Calibri" pitchFamily="34" charset="-120"/>
              </a:rPr>
              <a:t>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Divide by the magnitude: </a:t>
            </a:r>
            <a:r>
              <a:rPr lang="en-US" sz="1500" b="1" dirty="0">
                <a:solidFill>
                  <a:srgbClr val="1A1F2B"/>
                </a:solidFill>
                <a:latin typeface="Calibri" pitchFamily="34" charset="0"/>
                <a:ea typeface="Calibri" pitchFamily="34" charset="-122"/>
                <a:cs typeface="Calibri" pitchFamily="34" charset="-120"/>
              </a:rPr>
              <a:t>(1/7)(2i+3j+6k)</a:t>
            </a:r>
            <a:r>
              <a:rPr lang="en-US" sz="1500" dirty="0">
                <a:solidFill>
                  <a:srgbClr val="1A1F2B"/>
                </a:solidFill>
                <a:latin typeface="Calibri" pitchFamily="34" charset="0"/>
                <a:ea typeface="Calibri" pitchFamily="34" charset="-122"/>
                <a:cs typeface="Calibri" pitchFamily="34" charset="-120"/>
              </a:rPr>
              <a:t> (check: (4+9+36)/49=1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21× the unit vector =3OP⃗= </a:t>
            </a:r>
            <a:r>
              <a:rPr lang="en-US" sz="1500" b="1" dirty="0">
                <a:solidFill>
                  <a:srgbClr val="1A1F2B"/>
                </a:solidFill>
                <a:latin typeface="Calibri" pitchFamily="34" charset="0"/>
                <a:ea typeface="Calibri" pitchFamily="34" charset="-122"/>
                <a:cs typeface="Calibri" pitchFamily="34" charset="-120"/>
              </a:rPr>
              <a:t>6i+9j+18k</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Square both sides: p²+16+16=81⇒p²=49⇒ </a:t>
            </a:r>
            <a:r>
              <a:rPr lang="en-US" sz="1500" b="1" dirty="0">
                <a:solidFill>
                  <a:srgbClr val="1A1F2B"/>
                </a:solidFill>
                <a:latin typeface="Calibri" pitchFamily="34" charset="0"/>
                <a:ea typeface="Calibri" pitchFamily="34" charset="-122"/>
                <a:cs typeface="Calibri" pitchFamily="34" charset="-120"/>
              </a:rPr>
              <a:t>p=7 or p=-7</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vector and find its magnitude?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Squaring a negative component as a negative: |3i-4j|=√(9-16) is wrong. Every component is squared, so the magnitude is √(9+16)=5. Use brackets on the calculator: (-4)².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position vectors give directions, distances and ratios?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position vector</a:t>
            </a:r>
            <a:r>
              <a:rPr lang="en-US" sz="1500" dirty="0">
                <a:solidFill>
                  <a:srgbClr val="1A1F2B"/>
                </a:solidFill>
                <a:latin typeface="Calibri" pitchFamily="34" charset="0"/>
                <a:ea typeface="Calibri" pitchFamily="34" charset="-122"/>
                <a:cs typeface="Calibri" pitchFamily="34" charset="-120"/>
              </a:rPr>
              <a:t> of a point A is OA⃗=a, the vector from the origin to A; its components are the coordinates of A. To go from A to B, go back to O and out to B: AB⃗=-a+b=b-a ("end minus start"). The distance between the points is AB=|b-a|=√((x₂-x₁)²+(y₂-y₁)²+(z₂-z₁)²); for example, (1,2,-2) to (4,6,10) is √(9+16+144)=13.</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Vectors are added and multiplied by scalars component by component. Parallel vectors are scalar multiples: 6i-3j and -2i+j are parallel (-3 times). Points A, B, C are </a:t>
            </a:r>
            <a:r>
              <a:rPr lang="en-US" sz="1500" b="1" dirty="0">
                <a:solidFill>
                  <a:srgbClr val="1A1F2B"/>
                </a:solidFill>
                <a:latin typeface="Calibri" pitchFamily="34" charset="0"/>
                <a:ea typeface="Calibri" pitchFamily="34" charset="-122"/>
                <a:cs typeface="Calibri" pitchFamily="34" charset="-120"/>
              </a:rPr>
              <a:t>collinear</a:t>
            </a:r>
            <a:r>
              <a:rPr lang="en-US" sz="1500" dirty="0">
                <a:solidFill>
                  <a:srgbClr val="1A1F2B"/>
                </a:solidFill>
                <a:latin typeface="Calibri" pitchFamily="34" charset="0"/>
                <a:ea typeface="Calibri" pitchFamily="34" charset="-122"/>
                <a:cs typeface="Calibri" pitchFamily="34" charset="-120"/>
              </a:rPr>
              <a:t> if AC⃗ is a multiple of AB⃗; the shared point A rules out two separate parallel lines. The point P on AB with AP:PB=λ:μ has OP⃗=a+λ/(λ+μ)(b-a); the midpoint is ½(a+b).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position vectors give directions, distances and ratios?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 / Show that</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Relative to a fixed origin O, the points A and B have position vectors i+4j and 7i+j respectively. (a) Find AB⃗ and the exact distance AB. (b) The point P lies on AB with AP:PB=2:1. Find the position vector of P. (c) The point C has position vector 9i. Show that A, B and C are collinear and find the ratio AB:BC. (d) Find the angle between AB⃗ and i.</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End minus start: AB⃗=(7i+j)-(i+4j)= </a:t>
            </a:r>
            <a:r>
              <a:rPr lang="en-US" sz="1500" b="1" dirty="0">
                <a:solidFill>
                  <a:srgbClr val="1A1F2B"/>
                </a:solidFill>
                <a:latin typeface="Calibri" pitchFamily="34" charset="0"/>
                <a:ea typeface="Calibri" pitchFamily="34" charset="-122"/>
                <a:cs typeface="Calibri" pitchFamily="34" charset="-120"/>
              </a:rPr>
              <a:t>6i-3j</a:t>
            </a:r>
            <a:r>
              <a:rPr lang="en-US" sz="1500" dirty="0">
                <a:solidFill>
                  <a:srgbClr val="1A1F2B"/>
                </a:solidFill>
                <a:latin typeface="Calibri" pitchFamily="34" charset="0"/>
                <a:ea typeface="Calibri" pitchFamily="34" charset="-122"/>
                <a:cs typeface="Calibri" pitchFamily="34" charset="-120"/>
              </a:rPr>
              <a:t>, and AB=√(36+9)=√45= </a:t>
            </a:r>
            <a:r>
              <a:rPr lang="en-US" sz="1500" b="1" dirty="0">
                <a:solidFill>
                  <a:srgbClr val="1A1F2B"/>
                </a:solidFill>
                <a:latin typeface="Calibri" pitchFamily="34" charset="0"/>
                <a:ea typeface="Calibri" pitchFamily="34" charset="-122"/>
                <a:cs typeface="Calibri" pitchFamily="34" charset="-120"/>
              </a:rPr>
              <a:t>3√5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Two thirds of the way from A: OP⃗=(i+4j)+⅔(6i-3j)= </a:t>
            </a:r>
            <a:r>
              <a:rPr lang="en-US" sz="1500" b="1" dirty="0">
                <a:solidFill>
                  <a:srgbClr val="1A1F2B"/>
                </a:solidFill>
                <a:latin typeface="Calibri" pitchFamily="34" charset="0"/>
                <a:ea typeface="Calibri" pitchFamily="34" charset="-122"/>
                <a:cs typeface="Calibri" pitchFamily="34" charset="-120"/>
              </a:rPr>
              <a:t>5i+2j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BC⃗=9i-(7i+j)=2i-j, and AB⃗=3(2i-j)=3BC⃗. AB⃗ and BC⃗ are parallel and share the point B, so A, B, C are collinear, with </a:t>
            </a:r>
            <a:r>
              <a:rPr lang="en-US" sz="1500" b="1" dirty="0">
                <a:solidFill>
                  <a:srgbClr val="1A1F2B"/>
                </a:solidFill>
                <a:latin typeface="Calibri" pitchFamily="34" charset="0"/>
                <a:ea typeface="Calibri" pitchFamily="34" charset="-122"/>
                <a:cs typeface="Calibri" pitchFamily="34" charset="-120"/>
              </a:rPr>
              <a:t>AB:BC=3:1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Right-angled triangle with sides 6 and 3: tan⁻¹(3/6)= </a:t>
            </a:r>
            <a:r>
              <a:rPr lang="en-US" sz="1500" b="1" dirty="0">
                <a:solidFill>
                  <a:srgbClr val="1A1F2B"/>
                </a:solidFill>
                <a:latin typeface="Calibri" pitchFamily="34" charset="0"/>
                <a:ea typeface="Calibri" pitchFamily="34" charset="-122"/>
                <a:cs typeface="Calibri" pitchFamily="34" charset="-120"/>
              </a:rPr>
              <a:t>26.6°</a:t>
            </a:r>
            <a:r>
              <a:rPr lang="en-US" sz="1500" dirty="0">
                <a:solidFill>
                  <a:srgbClr val="1A1F2B"/>
                </a:solidFill>
                <a:latin typeface="Calibri" pitchFamily="34" charset="0"/>
                <a:ea typeface="Calibri" pitchFamily="34" charset="-122"/>
                <a:cs typeface="Calibri" pitchFamily="34" charset="-120"/>
              </a:rPr>
              <a:t>, measured below 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position vectors give directions, distances and ratios?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going from A to B is -a then +b, so AB⃗=b-a. P is two thirds of the way along, and C lies on the same line further on, with AB=3BC.">    </p:cNvPr>
          <p:cNvPicPr>
            <a:picLocks noChangeAspect="1"/>
          </p:cNvPicPr>
          <p:nvPr/>
        </p:nvPicPr>
        <p:blipFill>
          <a:blip r:embed="rId1"/>
          <a:stretch>
            <a:fillRect/>
          </a:stretch>
        </p:blipFill>
        <p:spPr>
          <a:xfrm>
            <a:off x="4389120" y="1434694"/>
            <a:ext cx="4297680" cy="2512771"/>
          </a:xfrm>
          <a:prstGeom prst="rect">
            <a:avLst/>
          </a:prstGeom>
        </p:spPr>
      </p:pic>
      <p:sp>
        <p:nvSpPr>
          <p:cNvPr id="5" name="Text 2"/>
          <p:cNvSpPr txBox="1"/>
          <p:nvPr/>
        </p:nvSpPr>
        <p:spPr>
          <a:xfrm>
            <a:off x="4389120" y="399318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going from A to B is -a then +b, so AB⃗=b-a. P is two thirds of the way along, and C lies on the same line further on, with AB=3BC.</a:t>
            </a:r>
            <a:endParaRPr lang="en-US" sz="1100" dirty="0"/>
          </a:p>
        </p:txBody>
      </p:sp>
      <p:sp>
        <p:nvSpPr>
          <p:cNvPr id="6" name="Shape 3"/>
          <p:cNvSpPr/>
          <p:nvPr/>
        </p:nvSpPr>
        <p:spPr>
          <a:xfrm>
            <a:off x="457200" y="1371600"/>
            <a:ext cx="3611880"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collinearity, write the multiple explicitly (AB⃗=3BC⃗) and name the common point. "The vectors are parallel" on its own only shows that the lines are parallel.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vector equation of a line?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Start at a known point on the line (position vector a) and move any multiple of a direction vector d. Every point on the line has position vector</a:t>
            </a:r>
            <a:endParaRPr lang="en-US" sz="1500" dirty="0"/>
          </a:p>
        </p:txBody>
      </p:sp>
      <p:sp>
        <p:nvSpPr>
          <p:cNvPr id="5" name="Shape 3"/>
          <p:cNvSpPr/>
          <p:nvPr/>
        </p:nvSpPr>
        <p:spPr>
          <a:xfrm>
            <a:off x="457200" y="1951330"/>
            <a:ext cx="8229600" cy="1228039"/>
          </a:xfrm>
          <a:prstGeom prst="roundRect">
            <a:avLst>
              <a:gd name="adj" fmla="val 4468"/>
            </a:avLst>
          </a:prstGeom>
          <a:solidFill>
            <a:srgbClr val="EEF2FF"/>
          </a:solidFill>
          <a:ln w="9525">
            <a:solidFill>
              <a:srgbClr val="DDE2EA"/>
            </a:solidFill>
            <a:prstDash val="solid"/>
          </a:ln>
        </p:spPr>
      </p:sp>
      <p:sp>
        <p:nvSpPr>
          <p:cNvPr id="6" name="Text 4"/>
          <p:cNvSpPr txBox="1"/>
          <p:nvPr/>
        </p:nvSpPr>
        <p:spPr>
          <a:xfrm>
            <a:off x="603504" y="2042770"/>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r=a+td</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a: position vector of a point on the line; d: a direction vector; t: a scalar parameter (any real number). Through two points A and B: r=a+t(b-a). Not in the formulae booklet: learn it.</a:t>
            </a:r>
            <a:endParaRPr lang="en-US" sz="1700" dirty="0"/>
          </a:p>
        </p:txBody>
      </p:sp>
      <p:sp>
        <p:nvSpPr>
          <p:cNvPr id="7" name="Text 5"/>
          <p:cNvSpPr txBox="1"/>
          <p:nvPr/>
        </p:nvSpPr>
        <p:spPr>
          <a:xfrm>
            <a:off x="457200" y="3298241"/>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equation is not unique: any point on the line can replace a, and any non-zero multiple of d is still a direction vector. To test whether a point is on the line, set a+td equal to its position vector, find t from one component, then check that the same t works in the other two. Each value of t gives one point; if |d|=3, consecutive integer values of t are 3 units apart. Where the line crosses a coordinate plane, one component is zero: z=0 on the xy-plane.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vector equation of a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 Show that</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 and B have coordinates (4,1,5) and (3,3,3). The line l passes through A and B. (a) Find a vector equation of l. (b) Show that the point C(2,5,1) lies on l, and find the distance AC. (c) Determine whether the point D(5,-1,6) lies on l. (d) Find the coordinates of the point where l meets the xy-plane.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Direction =AB⃗=(3-4)i+(3-1)j+(3-5)k=-i+2j-2k. So </a:t>
            </a:r>
            <a:r>
              <a:rPr lang="en-US" sz="1500" b="1" dirty="0">
                <a:solidFill>
                  <a:srgbClr val="1A1F2B"/>
                </a:solidFill>
                <a:latin typeface="Calibri" pitchFamily="34" charset="0"/>
                <a:ea typeface="Calibri" pitchFamily="34" charset="-122"/>
                <a:cs typeface="Calibri" pitchFamily="34" charset="-120"/>
              </a:rPr>
              <a:t>r=(4i+j+5k)+t(-i+2j-2k)</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 4-t=2⇒t=2. y: 1+2(2)=5 ✓. z: 5-2(2)=1 ✓. So C lies on l. AC=|2d|=2×√(1+4+4)= </a:t>
            </a:r>
            <a:r>
              <a:rPr lang="en-US" sz="1500" b="1" dirty="0">
                <a:solidFill>
                  <a:srgbClr val="1A1F2B"/>
                </a:solidFill>
                <a:latin typeface="Calibri" pitchFamily="34" charset="0"/>
                <a:ea typeface="Calibri" pitchFamily="34" charset="-122"/>
                <a:cs typeface="Calibri" pitchFamily="34" charset="-120"/>
              </a:rPr>
              <a:t>6</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x: 4-t=5⇒t=-1. y: 1-2=-1 ✓. z: 5+2=7≠6. So </a:t>
            </a:r>
            <a:r>
              <a:rPr lang="en-US" sz="1500" b="1" dirty="0">
                <a:solidFill>
                  <a:srgbClr val="1A1F2B"/>
                </a:solidFill>
                <a:latin typeface="Calibri" pitchFamily="34" charset="0"/>
                <a:ea typeface="Calibri" pitchFamily="34" charset="-122"/>
                <a:cs typeface="Calibri" pitchFamily="34" charset="-120"/>
              </a:rPr>
              <a:t>D is not on l</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On the xy-plane z=0: 5-2t=0⇒t=(5/2), giving </a:t>
            </a:r>
            <a:r>
              <a:rPr lang="en-US" sz="1500" b="1" dirty="0">
                <a:solidFill>
                  <a:srgbClr val="1A1F2B"/>
                </a:solidFill>
                <a:latin typeface="Calibri" pitchFamily="34" charset="0"/>
                <a:ea typeface="Calibri" pitchFamily="34" charset="-122"/>
                <a:cs typeface="Calibri" pitchFamily="34" charset="-120"/>
              </a:rPr>
              <a:t>(1.5,6,0)</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vector equation of a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3: starting from A (t=0), each step of the direction vector d moves |d|=3 units along the line; the line reaches the xy-plane at t=(5/2). Dashed verticals drop each point to the xy-plane.">    </p:cNvPr>
          <p:cNvPicPr>
            <a:picLocks noChangeAspect="1"/>
          </p:cNvPicPr>
          <p:nvPr/>
        </p:nvPicPr>
        <p:blipFill>
          <a:blip r:embed="rId1"/>
          <a:stretch>
            <a:fillRect/>
          </a:stretch>
        </p:blipFill>
        <p:spPr>
          <a:xfrm>
            <a:off x="5569610" y="1371600"/>
            <a:ext cx="3117190" cy="2469794"/>
          </a:xfrm>
          <a:prstGeom prst="rect">
            <a:avLst/>
          </a:prstGeom>
        </p:spPr>
      </p:pic>
      <p:sp>
        <p:nvSpPr>
          <p:cNvPr id="5" name="Text 2"/>
          <p:cNvSpPr txBox="1"/>
          <p:nvPr/>
        </p:nvSpPr>
        <p:spPr>
          <a:xfrm>
            <a:off x="5569610" y="3887114"/>
            <a:ext cx="3117190"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starting from A (t=0), each step of the direction vector d moves |d|=3 units along the line; the line reaches the xy-plane at t=(5/2). Dashed verticals drop each point to the xy-plane.</a:t>
            </a:r>
            <a:endParaRPr lang="en-US" sz="1100" dirty="0"/>
          </a:p>
        </p:txBody>
      </p:sp>
      <p:sp>
        <p:nvSpPr>
          <p:cNvPr id="6" name="Shape 3"/>
          <p:cNvSpPr/>
          <p:nvPr/>
        </p:nvSpPr>
        <p:spPr>
          <a:xfrm>
            <a:off x="457200" y="1371600"/>
            <a:ext cx="4792370"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449976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position vector of B as the direction: r=a+tb is a line through A parallel to OB⃗, not the line AB. The direction is always a difference of two position vectors.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Are two lines parallel, intersecting or skew?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04895"/>
                <a:gridCol w="2363724"/>
                <a:gridCol w="236098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Result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Conclusion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 the direction vectors multiples of each other?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and a point of one line lies on the other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same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but no shared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parallel (distinct)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not parallel: equate components, solve two equations for λ and 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third equation is satisfied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intersecting: substitute λ (or μ) for the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third equation fails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skew: not parallel and never meet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84525"/>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 different parameters for the two lines (λ and μ): the lines meet when the same point is reached, not at the same parameter value. Skew lines exist only in three dimensions; in a plane, two non-parallel lines always meet. After finding a point of intersection, substitute μ into the second line as a check: both lines must give the same coordinates.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Are two lines parallel, intersecting or skew?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Show that</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lines l₁, l₂, l₃ and l₄ have equations l₁: r=(i+2j-k)+λ(2i-j+3k), l₂: r=(2i+6j+2k)+μ(i-2j+k), l₃: r=(j+2k)+s(4i-2j+6k), l₄: r=(3i+j)+v(i+j+k). (a) Show that l₁ and l₂ intersect, and find the coordinates of their point of intersection. (b) Show that l₁ and l₃ are parallel but are not the same line. (c) Show that l₂ and l₄ are skew.</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Equate components. i: 1+2λ=2+μ. j: 2-λ=6-2μ. k: -1+3λ=2+μ. From i: μ=2λ-1. Into j: 2-λ=6-4λ+2⇒3λ=6⇒λ=2, μ=3. Check k: -1+3(2)=5 and 2+3=5 ✓, so the lines intersect at </a:t>
            </a:r>
            <a:r>
              <a:rPr lang="en-US" sz="1500" b="1" dirty="0">
                <a:solidFill>
                  <a:srgbClr val="1A1F2B"/>
                </a:solidFill>
                <a:latin typeface="Calibri" pitchFamily="34" charset="0"/>
                <a:ea typeface="Calibri" pitchFamily="34" charset="-122"/>
                <a:cs typeface="Calibri" pitchFamily="34" charset="-120"/>
              </a:rPr>
              <a:t>(5,0,5)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4i-2j+6k=2(2i-j+3k), so l₃∥l₁. Is (0,1,2) on l₁? x: 1+2λ=0⇒λ=-½; then y=2+½=2.5≠1. So the lines are </a:t>
            </a:r>
            <a:r>
              <a:rPr lang="en-US" sz="1500" b="1" dirty="0">
                <a:solidFill>
                  <a:srgbClr val="1A1F2B"/>
                </a:solidFill>
                <a:latin typeface="Calibri" pitchFamily="34" charset="0"/>
                <a:ea typeface="Calibri" pitchFamily="34" charset="-122"/>
                <a:cs typeface="Calibri" pitchFamily="34" charset="-120"/>
              </a:rPr>
              <a:t>parallel but distinct</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Not parallel (i+j+k is not a multiple of i-2j+k). Equate components. i: 2+μ=3+v. j: 6-2μ=1+v. Subtracting: 3μ-4=2, so μ=2, v=1. k: 2+μ=4 but v=1; 4≠1, so the lines do not meet.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Are two lines parallel, intersecting or skew?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Show that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parallel and not meeting: </a:t>
            </a:r>
            <a:r>
              <a:rPr lang="en-US" sz="1500" b="1" dirty="0">
                <a:solidFill>
                  <a:srgbClr val="1A1F2B"/>
                </a:solidFill>
                <a:latin typeface="Calibri" pitchFamily="34" charset="0"/>
                <a:ea typeface="Calibri" pitchFamily="34" charset="-122"/>
                <a:cs typeface="Calibri" pitchFamily="34" charset="-120"/>
              </a:rPr>
              <a:t>skew</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Are two lines parallel, intersecting or skew?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4(a): the lines l₁ and l₂ meet at P(5,0,5), reached at λ=2 on one line and μ=3 on the other. The parameters differ; the point is the same.">    </p:cNvPr>
          <p:cNvPicPr>
            <a:picLocks noChangeAspect="1"/>
          </p:cNvPicPr>
          <p:nvPr/>
        </p:nvPicPr>
        <p:blipFill>
          <a:blip r:embed="rId1"/>
          <a:stretch>
            <a:fillRect/>
          </a:stretch>
        </p:blipFill>
        <p:spPr>
          <a:xfrm>
            <a:off x="5586984" y="1371600"/>
            <a:ext cx="3099816" cy="2638044"/>
          </a:xfrm>
          <a:prstGeom prst="rect">
            <a:avLst/>
          </a:prstGeom>
        </p:spPr>
      </p:pic>
      <p:sp>
        <p:nvSpPr>
          <p:cNvPr id="5" name="Text 2"/>
          <p:cNvSpPr txBox="1"/>
          <p:nvPr/>
        </p:nvSpPr>
        <p:spPr>
          <a:xfrm>
            <a:off x="5586984" y="4055364"/>
            <a:ext cx="3099816"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4(a): the lines l₁ and l₂ meet at P(5,0,5), reached at λ=2 on one line and μ=3 on the other. The parameters differ; the point is the same.</a:t>
            </a:r>
            <a:endParaRPr lang="en-US" sz="1100" dirty="0"/>
          </a:p>
        </p:txBody>
      </p:sp>
      <p:sp>
        <p:nvSpPr>
          <p:cNvPr id="6" name="Shape 3"/>
          <p:cNvSpPr/>
          <p:nvPr/>
        </p:nvSpPr>
        <p:spPr>
          <a:xfrm>
            <a:off x="457200" y="1371600"/>
            <a:ext cx="4809744"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4517136"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conclusion about skew lines needs both halves in writing: "the direction vectors are not parallel" and "the third equation is not satisfied, so the lines do not intersect". Either half alone is incomplete.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scalar product, and how does it give angles?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scalar (dot) product.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a·b=a₁b₁+a₂b₂+a₃b₃=|a||b|cos θ</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θ is the angle between a and b when both point away from (or both towards) the same point, 0°≤θ≤180°; cos θ=(a·b)/|a||b|. The result is a number (a scalar), not a vector. Not in the formulae booklet: learn it.</a:t>
            </a:r>
            <a:endParaRPr lang="en-US" sz="1400" dirty="0"/>
          </a:p>
        </p:txBody>
      </p:sp>
      <p:sp>
        <p:nvSpPr>
          <p:cNvPr id="6" name="Text 4"/>
          <p:cNvSpPr txBox="1"/>
          <p:nvPr/>
        </p:nvSpPr>
        <p:spPr>
          <a:xfrm>
            <a:off x="457200" y="2984602"/>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non-zero vectors, </a:t>
            </a:r>
            <a:r>
              <a:rPr lang="en-US" sz="1500" b="1" dirty="0">
                <a:solidFill>
                  <a:srgbClr val="1A1F2B"/>
                </a:solidFill>
                <a:latin typeface="Calibri" pitchFamily="34" charset="0"/>
                <a:ea typeface="Calibri" pitchFamily="34" charset="-122"/>
                <a:cs typeface="Calibri" pitchFamily="34" charset="-120"/>
              </a:rPr>
              <a:t>perpendicular</a:t>
            </a:r>
            <a:r>
              <a:rPr lang="en-US" sz="1500" dirty="0">
                <a:solidFill>
                  <a:srgbClr val="1A1F2B"/>
                </a:solidFill>
                <a:latin typeface="Calibri" pitchFamily="34" charset="0"/>
                <a:ea typeface="Calibri" pitchFamily="34" charset="-122"/>
                <a:cs typeface="Calibri" pitchFamily="34" charset="-120"/>
              </a:rPr>
              <a:t> means a·b=0 (cos 90°=0), the 3D version of m₁m₂=-1. Also a·a=|a|²; i·i=j·j=k·k=1 and i·j=j·k=k·i=0.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a:t>
            </a:r>
            <a:r>
              <a:rPr lang="en-US" sz="1500" b="1" dirty="0">
                <a:solidFill>
                  <a:srgbClr val="1A1F2B"/>
                </a:solidFill>
                <a:latin typeface="Calibri" pitchFamily="34" charset="0"/>
                <a:ea typeface="Calibri" pitchFamily="34" charset="-122"/>
                <a:cs typeface="Calibri" pitchFamily="34" charset="-120"/>
              </a:rPr>
              <a:t>angle between two lines</a:t>
            </a:r>
            <a:r>
              <a:rPr lang="en-US" sz="1500" dirty="0">
                <a:solidFill>
                  <a:srgbClr val="1A1F2B"/>
                </a:solidFill>
                <a:latin typeface="Calibri" pitchFamily="34" charset="0"/>
                <a:ea typeface="Calibri" pitchFamily="34" charset="-122"/>
                <a:cs typeface="Calibri" pitchFamily="34" charset="-120"/>
              </a:rPr>
              <a:t>, use their direction vectors only. If the scalar product is negative, θ is obtuse and the acute angle between the lines is 180°-θ. For the angle at a vertex of a triangle, ∠BAC, use AB⃗ and AC⃗, both starting at A; using BA⃗ with AC⃗ gives 180°-∠BAC.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scalar product, and how does it give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Finally, |b|cos θ is the length of the projection of b onto the direction of a, the idea behind the foot of a perpendicular in the next section.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scalar product, and how does it give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angle between the vectors 6i+2j and 2i+4j. (b) Find the value of the constant p for which pi+2j-k and 3i+pj+4k are perpendicular. (c) Find the acute angle between the lines l₁ and l₂ of worked example 4. (d) Find the acute angle between two lines with direction vectors i+2j-2k and 3i+4k.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12+8=20; √40×√20=√800=20√2. So cos θ=1/√2 and </a:t>
            </a:r>
            <a:r>
              <a:rPr lang="en-US" sz="1500" b="1" dirty="0">
                <a:solidFill>
                  <a:srgbClr val="1A1F2B"/>
                </a:solidFill>
                <a:latin typeface="Calibri" pitchFamily="34" charset="0"/>
                <a:ea typeface="Calibri" pitchFamily="34" charset="-122"/>
                <a:cs typeface="Calibri" pitchFamily="34" charset="-120"/>
              </a:rPr>
              <a:t>θ=45°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Perpendicular ⇔ scalar product zero: 3p+2p-4=0⇒ </a:t>
            </a:r>
            <a:r>
              <a:rPr lang="en-US" sz="1500" b="1" dirty="0">
                <a:solidFill>
                  <a:srgbClr val="1A1F2B"/>
                </a:solidFill>
                <a:latin typeface="Calibri" pitchFamily="34" charset="0"/>
                <a:ea typeface="Calibri" pitchFamily="34" charset="-122"/>
                <a:cs typeface="Calibri" pitchFamily="34" charset="-120"/>
              </a:rPr>
              <a:t>p=(4/5)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Use the directions 2i-j+3k and i-2j+k: 2+2+3=7; √14×√6=√84. cos θ=7/√84=0.7638, so </a:t>
            </a:r>
            <a:r>
              <a:rPr lang="en-US" sz="1500" b="1" dirty="0">
                <a:solidFill>
                  <a:srgbClr val="1A1F2B"/>
                </a:solidFill>
                <a:latin typeface="Calibri" pitchFamily="34" charset="0"/>
                <a:ea typeface="Calibri" pitchFamily="34" charset="-122"/>
                <a:cs typeface="Calibri" pitchFamily="34" charset="-120"/>
              </a:rPr>
              <a:t>θ=40.2°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3+0-8=-5; |i+2j-2k|=3, |3i+4k|=5. cos θ=-⅓⇒θ=109.5°. Acute angle between the lines =180°-109.5°= </a:t>
            </a:r>
            <a:r>
              <a:rPr lang="en-US" sz="1500" b="1" dirty="0">
                <a:solidFill>
                  <a:srgbClr val="1A1F2B"/>
                </a:solidFill>
                <a:latin typeface="Calibri" pitchFamily="34" charset="0"/>
                <a:ea typeface="Calibri" pitchFamily="34" charset="-122"/>
                <a:cs typeface="Calibri" pitchFamily="34" charset="-120"/>
              </a:rPr>
              <a:t>70.5°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scalar product, and how does it give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Worked example 5(a): a·b=20 and |a||b|=20√2, so θ=45°. The amber segment, |b|cos θ=√10≈3.16, is the projection of b on the line of a.">    </p:cNvPr>
          <p:cNvPicPr>
            <a:picLocks noChangeAspect="1"/>
          </p:cNvPicPr>
          <p:nvPr/>
        </p:nvPicPr>
        <p:blipFill>
          <a:blip r:embed="rId1"/>
          <a:stretch>
            <a:fillRect/>
          </a:stretch>
        </p:blipFill>
        <p:spPr>
          <a:xfrm>
            <a:off x="2782519" y="1371600"/>
            <a:ext cx="3578047" cy="2638044"/>
          </a:xfrm>
          <a:prstGeom prst="rect">
            <a:avLst/>
          </a:prstGeom>
        </p:spPr>
      </p:pic>
      <p:sp>
        <p:nvSpPr>
          <p:cNvPr id="5" name="Text 2"/>
          <p:cNvSpPr txBox="1"/>
          <p:nvPr/>
        </p:nvSpPr>
        <p:spPr>
          <a:xfrm>
            <a:off x="2782519" y="4055364"/>
            <a:ext cx="3578047"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5(a): a·b=20 and |a||b|=20√2, so θ=45°. The amber segment, |b|cos θ=√10≈3.16, is the projection of b on the line of 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scalar product, and how does it give 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Worked example 5(d), drawn in the plane of the two lines: the scalar product gives the obtuse angle 109.5°, but two crossing lines make a pair of angles adding to 180°, and the angle between the lines is the acute one, 70.5°.">    </p:cNvPr>
          <p:cNvPicPr>
            <a:picLocks noChangeAspect="1"/>
          </p:cNvPicPr>
          <p:nvPr/>
        </p:nvPicPr>
        <p:blipFill>
          <a:blip r:embed="rId1"/>
          <a:stretch>
            <a:fillRect/>
          </a:stretch>
        </p:blipFill>
        <p:spPr>
          <a:xfrm>
            <a:off x="5674766" y="1371600"/>
            <a:ext cx="3012034" cy="2300630"/>
          </a:xfrm>
          <a:prstGeom prst="rect">
            <a:avLst/>
          </a:prstGeom>
        </p:spPr>
      </p:pic>
      <p:sp>
        <p:nvSpPr>
          <p:cNvPr id="5" name="Text 2"/>
          <p:cNvSpPr txBox="1"/>
          <p:nvPr/>
        </p:nvSpPr>
        <p:spPr>
          <a:xfrm>
            <a:off x="5674766" y="3717950"/>
            <a:ext cx="3012034"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5(d), drawn in the plane of the two lines: the scalar product gives the obtuse angle 109.5°, but two crossing lines make a pair of angles adding to 180°, and the angle between the lines is the acute one, 70.5°.</a:t>
            </a:r>
            <a:endParaRPr lang="en-US" sz="1100" dirty="0"/>
          </a:p>
        </p:txBody>
      </p:sp>
      <p:sp>
        <p:nvSpPr>
          <p:cNvPr id="6" name="Shape 3"/>
          <p:cNvSpPr/>
          <p:nvPr/>
        </p:nvSpPr>
        <p:spPr>
          <a:xfrm>
            <a:off x="457200" y="1371600"/>
            <a:ext cx="4897526"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4604918"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position vectors of points on the lines (such as i+2j-k) instead of the direction vectors when finding the angle between two lines. The angle depends only on the directions.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foot of the perpendicular from a point to a line?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foot F is the point on the line nearest to P; there, PF⃗ is perpendicular to the line. Method: (1) write the general point of the line, F=a+td, in components; (2) form PF⃗=OF⃗-OP⃗ in terms of t; (3) solve PF⃗·d=0 for t; (4) substitute back for F. The shortest distance from P to the line is |PF⃗|. The image (reflection) of P in the line is P′, with F as the midpoint of PP′: OP′⃗=2OF⃗-OP⃗.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find the foot of the perpendicular from a point to a line?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l has equation r=(2i+j-k)+t(i+2j+2k). The point P has coordinates (0,9,1). (a) Find the coordinates of the foot of the perpendicular from P to l. (b) Find the shortest distance from P to l. (c) Find the coordinates of the image of P in the line 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General point F=(2+t,1+2t,-1+2t), so PF⃗=(2+t)i+(-8+2t)j+(-2+2t)k. Perpendicular to i+2j+2k: (2+t)+2(-8+2t)+2(-2+2t)=9t-18=0⇒t=2, so </a:t>
            </a:r>
            <a:r>
              <a:rPr lang="en-US" sz="1500" b="1" dirty="0">
                <a:solidFill>
                  <a:srgbClr val="1A1F2B"/>
                </a:solidFill>
                <a:latin typeface="Calibri" pitchFamily="34" charset="0"/>
                <a:ea typeface="Calibri" pitchFamily="34" charset="-122"/>
                <a:cs typeface="Calibri" pitchFamily="34" charset="-120"/>
              </a:rPr>
              <a:t>F(4,5,3)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PF⃗=4i-4j+2k, so |PF⃗|=√(16+16+4)= </a:t>
            </a:r>
            <a:r>
              <a:rPr lang="en-US" sz="1500" b="1" dirty="0">
                <a:solidFill>
                  <a:srgbClr val="1A1F2B"/>
                </a:solidFill>
                <a:latin typeface="Calibri" pitchFamily="34" charset="0"/>
                <a:ea typeface="Calibri" pitchFamily="34" charset="-122"/>
                <a:cs typeface="Calibri" pitchFamily="34" charset="-120"/>
              </a:rPr>
              <a:t>6</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 is the midpoint of PP′: OP′⃗=2(4,5,3)-(0,9,1), so </a:t>
            </a:r>
            <a:r>
              <a:rPr lang="en-US" sz="1500" b="1" dirty="0">
                <a:solidFill>
                  <a:srgbClr val="1A1F2B"/>
                </a:solidFill>
                <a:latin typeface="Calibri" pitchFamily="34" charset="0"/>
                <a:ea typeface="Calibri" pitchFamily="34" charset="-122"/>
                <a:cs typeface="Calibri" pitchFamily="34" charset="-120"/>
              </a:rPr>
              <a:t>P′(8,1,5)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Pythagoras: the point (2,1,-1) on l is √72 from P and 2×3=6 from F along the line; 6²+6²=72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find the foot of the perpendicular from a point to a line?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Worked example 6, drawn in the plane containing P and l: solving PF⃗·d=0 gives the foot F(4,5,3); the perpendicular has length 6, and the image P′ is the same distance beyond the line.">    </p:cNvPr>
          <p:cNvPicPr>
            <a:picLocks noChangeAspect="1"/>
          </p:cNvPicPr>
          <p:nvPr/>
        </p:nvPicPr>
        <p:blipFill>
          <a:blip r:embed="rId1"/>
          <a:stretch>
            <a:fillRect/>
          </a:stretch>
        </p:blipFill>
        <p:spPr>
          <a:xfrm>
            <a:off x="6458407" y="1371600"/>
            <a:ext cx="2228393" cy="2300630"/>
          </a:xfrm>
          <a:prstGeom prst="rect">
            <a:avLst/>
          </a:prstGeom>
        </p:spPr>
      </p:pic>
      <p:sp>
        <p:nvSpPr>
          <p:cNvPr id="5" name="Text 2"/>
          <p:cNvSpPr txBox="1"/>
          <p:nvPr/>
        </p:nvSpPr>
        <p:spPr>
          <a:xfrm>
            <a:off x="6383884"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drawn in the plane containing P and l: solving PF⃗·d=0 gives the foot F(4,5,3); the perpendicular has length 6, and the image P′ is the same distance beyond the line.</a:t>
            </a:r>
            <a:endParaRPr lang="en-US" sz="1100" dirty="0"/>
          </a:p>
        </p:txBody>
      </p:sp>
      <p:sp>
        <p:nvSpPr>
          <p:cNvPr id="6" name="Shape 3"/>
          <p:cNvSpPr/>
          <p:nvPr/>
        </p:nvSpPr>
        <p:spPr>
          <a:xfrm>
            <a:off x="457200" y="1371600"/>
            <a:ext cx="5681167"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5388559"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Set PF⃗·d=0 with the direction vector of the line, never with the position vector a. Write PF⃗ in full, in terms of t, before taking the scalar product; a sign slip in that subtraction carries through to every later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of a triangle with vectors?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Find two sides from the same vertex, AB⃗ and AC⃗, and the angle θ=∠BAC from the scalar product. Then area =½|AB⃗||AC⃗|sin θ; for an exact answer, get sin θ from cos θ with sin²θ=1-cos²θ. Alternatively, area =½× base × perpendicular height, with the height from the foot of the perpendicular from C to the line AB. A parallelogram with adjacent sides AB and AC has twice the area of the triangle; its fourth vertex is D with OD⃗=b+c-a.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of a triangle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Show that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 B and C have coordinates (1,0,2), (3,4,6) and (4,1,4). (a) Show that triangle ABC is isosceles. (b) Find the size of angle BAC, in degrees to 1 decimal place. (c) Find a vector equation of the line AB, and the coordinates of the foot F of the perpendicular from C to AB. (d) Find the exact area of triangle ABC. (e) The point D is such that ABDC is a parallelogram. Find the coordinates of D and the area of the parallelogram,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AB⃗=2i+4j+4k, AC⃗=3i+j+2k, BC⃗=i-3j-2k. AB=√36=6, AC=√14, BC=√(1+9+4)=√14. So AC=BC: isosceles.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AB⃗·AC⃗=6+4+8=18, so cos θ=18/6√14=3/√14 and </a:t>
            </a:r>
            <a:r>
              <a:rPr lang="en-US" sz="1500" b="1" dirty="0">
                <a:solidFill>
                  <a:srgbClr val="1A1F2B"/>
                </a:solidFill>
                <a:latin typeface="Calibri" pitchFamily="34" charset="0"/>
                <a:ea typeface="Calibri" pitchFamily="34" charset="-122"/>
                <a:cs typeface="Calibri" pitchFamily="34" charset="-120"/>
              </a:rPr>
              <a:t>θ=36.7°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Use the direction ½AB⃗=i+2j+2k: </a:t>
            </a:r>
            <a:r>
              <a:rPr lang="en-US" sz="1500" b="1" dirty="0">
                <a:solidFill>
                  <a:srgbClr val="1A1F2B"/>
                </a:solidFill>
                <a:latin typeface="Calibri" pitchFamily="34" charset="0"/>
                <a:ea typeface="Calibri" pitchFamily="34" charset="-122"/>
                <a:cs typeface="Calibri" pitchFamily="34" charset="-120"/>
              </a:rPr>
              <a:t>r=(i+2k)+t(i+2j+2k)</a:t>
            </a:r>
            <a:r>
              <a:rPr lang="en-US" sz="1500" dirty="0">
                <a:solidFill>
                  <a:srgbClr val="1A1F2B"/>
                </a:solidFill>
                <a:latin typeface="Calibri" pitchFamily="34" charset="0"/>
                <a:ea typeface="Calibri" pitchFamily="34" charset="-122"/>
                <a:cs typeface="Calibri" pitchFamily="34" charset="-120"/>
              </a:rPr>
              <a:t>. Then CF⃗=(t-3)i+(2t-1)j+(2t-2)k, and (t-3)+2(2t-1)+2(2t-2)=9t-9=0⇒t=1: </a:t>
            </a:r>
            <a:r>
              <a:rPr lang="en-US" sz="1500" b="1" dirty="0">
                <a:solidFill>
                  <a:srgbClr val="1A1F2B"/>
                </a:solidFill>
                <a:latin typeface="Calibri" pitchFamily="34" charset="0"/>
                <a:ea typeface="Calibri" pitchFamily="34" charset="-122"/>
                <a:cs typeface="Calibri" pitchFamily="34" charset="-120"/>
              </a:rPr>
              <a:t>F(2,2,4)</a:t>
            </a:r>
            <a:r>
              <a:rPr lang="en-US" sz="1500" dirty="0">
                <a:solidFill>
                  <a:srgbClr val="1A1F2B"/>
                </a:solidFill>
                <a:latin typeface="Calibri" pitchFamily="34" charset="0"/>
                <a:ea typeface="Calibri" pitchFamily="34" charset="-122"/>
                <a:cs typeface="Calibri" pitchFamily="34" charset="-120"/>
              </a:rPr>
              <a:t>, the midpoint of AB.</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of a triangle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Show that / Find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Height CF=|-2i+j|=√5, so area =½×6×√5= </a:t>
            </a:r>
            <a:r>
              <a:rPr lang="en-US" sz="1500" b="1" dirty="0">
                <a:solidFill>
                  <a:srgbClr val="1A1F2B"/>
                </a:solidFill>
                <a:latin typeface="Calibri" pitchFamily="34" charset="0"/>
                <a:ea typeface="Calibri" pitchFamily="34" charset="-122"/>
                <a:cs typeface="Calibri" pitchFamily="34" charset="-120"/>
              </a:rPr>
              <a:t>3√5</a:t>
            </a:r>
            <a:r>
              <a:rPr lang="en-US" sz="1500" dirty="0">
                <a:solidFill>
                  <a:srgbClr val="1A1F2B"/>
                </a:solidFill>
                <a:latin typeface="Calibri" pitchFamily="34" charset="0"/>
                <a:ea typeface="Calibri" pitchFamily="34" charset="-122"/>
                <a:cs typeface="Calibri" pitchFamily="34" charset="-120"/>
              </a:rPr>
              <a:t>. Check: sin θ=√(1-(9/14))=√(5/14), and ½×6×√14×√(5/14)=3√5 ✓.</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AB and AC are adjacent sides, so BD⃗=AC⃗: OD⃗=(3,4,6)+(3,1,2), giving </a:t>
            </a:r>
            <a:r>
              <a:rPr lang="en-US" sz="1500" b="1" dirty="0">
                <a:solidFill>
                  <a:srgbClr val="1A1F2B"/>
                </a:solidFill>
                <a:latin typeface="Calibri" pitchFamily="34" charset="0"/>
                <a:ea typeface="Calibri" pitchFamily="34" charset="-122"/>
                <a:cs typeface="Calibri" pitchFamily="34" charset="-120"/>
              </a:rPr>
              <a:t>D(6,5,8)</a:t>
            </a:r>
            <a:r>
              <a:rPr lang="en-US" sz="1500" dirty="0">
                <a:solidFill>
                  <a:srgbClr val="1A1F2B"/>
                </a:solidFill>
                <a:latin typeface="Calibri" pitchFamily="34" charset="0"/>
                <a:ea typeface="Calibri" pitchFamily="34" charset="-122"/>
                <a:cs typeface="Calibri" pitchFamily="34" charset="-120"/>
              </a:rPr>
              <a:t>; area =2×3√5=6√5= </a:t>
            </a:r>
            <a:r>
              <a:rPr lang="en-US" sz="1500" b="1" dirty="0">
                <a:solidFill>
                  <a:srgbClr val="1A1F2B"/>
                </a:solidFill>
                <a:latin typeface="Calibri" pitchFamily="34" charset="0"/>
                <a:ea typeface="Calibri" pitchFamily="34" charset="-122"/>
                <a:cs typeface="Calibri" pitchFamily="34" charset="-120"/>
              </a:rPr>
              <a:t>13.4</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area of a triangle with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Worked example 7, the true shape of the triangle: the foot of the perpendicular from C is the midpoint F of AB (the triangle is isosceles), so the area is ½×6×√5=3√5. The dashed parallelogram ABDC has twice this area.">    </p:cNvPr>
          <p:cNvPicPr>
            <a:picLocks noChangeAspect="1"/>
          </p:cNvPicPr>
          <p:nvPr/>
        </p:nvPicPr>
        <p:blipFill>
          <a:blip r:embed="rId1"/>
          <a:stretch>
            <a:fillRect/>
          </a:stretch>
        </p:blipFill>
        <p:spPr>
          <a:xfrm>
            <a:off x="4389120" y="1651406"/>
            <a:ext cx="4297680" cy="1909267"/>
          </a:xfrm>
          <a:prstGeom prst="rect">
            <a:avLst/>
          </a:prstGeom>
        </p:spPr>
      </p:pic>
      <p:sp>
        <p:nvSpPr>
          <p:cNvPr id="5" name="Text 2"/>
          <p:cNvSpPr txBox="1"/>
          <p:nvPr/>
        </p:nvSpPr>
        <p:spPr>
          <a:xfrm>
            <a:off x="4389120" y="3606394"/>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true shape of the triangle: the foot of the perpendicular from C is the midpoint F of AB (the triangle is isosceles), so the area is ½×6×√5=3√5. The dashed parallelogram ABDC has twice this area.</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½|AB⃗||AC⃗|cos θ for the area, or the angle between BA⃗ and AC⃗. The area formula uses sine, and the two vectors must both start at the vertex whose angle you want.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the general point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any question about a point on a line (intersection, foot of a perpendicular, a point at a given distance), start by writing the general point in components, such as (2+t,1+2t,-1+2t). Everything else is substitution.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three equations, two unknowns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two lines are tested, two of the component equations find λ and μ; the third decides the answer. Always show the third substitution with both values, even when the question says the lines meet.</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exact or rounded?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"Exact" means surds such as 3√5 and fractions such as (4/5). Angles are usually asked for in degrees to 1 decimal place; keep the full calculator value of cos θ until the last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P4.8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simplify the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direction vector can be divided by a common factor: 2i+4j+4k can be replaced by i+2j+2k. Smaller numbers mean fewer slips, and the angle and the line are unchanged.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check with a second method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Vector answers are easy to check: substitute an intersection point into both lines, confirm PF⃗·d=0 with your final F, or compare an area found with sin θ against ½× base × height.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00707"/>
                <a:gridCol w="3114446"/>
                <a:gridCol w="311444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A to B you go back along a and out along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AB⃗=b-a: end minus start.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lines that do not meet must be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three dimensions, non-parallel lines can pass each other at different heights.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Lines that are not parallel and do not meet are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lines meet if λ=μ at some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parameters belong to different lines and need not be equal.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Lines meet if some pair of values gives the same point in all three components.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scalar product of two vectors is a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Multiplying matching components and adding gives a single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 is a scalar; it is zero exactly when non-zero vectors are perpendicular.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angle between two lines can be obtuse.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crossing lines make two angles that add to 180°; the convention is the smaller 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cos θ&lt;0, the angle between the lines is 180°-θ.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vector equation of a line is unique.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point on the line and any multiple of the direction describe the same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equivalence: parallel directions and a shared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straight lines and trigonometry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distance formula and midpoint extend to three dimensions with a z term; m₁m₂=-1 becomes a·b=0; and the cosine rule gives the same angles as the scalar product when all three sides are known.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Displacement, velocity and force are vectors in i and j; position = initial position + time × velocity, r=r₀+tv, is exactly the vector equation of a line with time as the parameter. Work done by a constant force is a scalar product, and closest-approach problems use the same perpendicular condition as the foot of a perpendicular.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Resolving forces, work =F·s and the components of velocity in projectile motion all use the vector ideas on this page.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36292"/>
                <a:gridCol w="4331513"/>
                <a:gridCol w="156179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|xi+yj+zk|=√(x²+y²+z²)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magnitude of a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unit vector in the direction of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AB⃗=b-a; AB=|b-a|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 and distance between two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OP⃗=a+λ/(λ+μ)(b-a)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point dividing AB in the ratio λ:μ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 equation of a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a·b=a₁b₁+a₂b₂+a₃b₃=|a||b|cos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 between vectors or lines; a·b=0 for perpendicular vectors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=½|AB⃗||AC⃗|sin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of a triangle from two sides and the included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6824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magnitude of 2i-3j+6k.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Show that i+2j+3k and 4i-5j+2k are perpendicular.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Does the point (5,1,9) lie on the line r=(i-j+3k)+t(2i+j+3k)?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lines with direction vectors 2i-4j+6k and -i+2j-3k are parallel.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distance between the points (2,4,7) and (5,0,7).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√(4+9+36)=√49=7.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Scalar product: 4-10+6=0, and neither vector is zero, so they are perpendicular.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x: 1+2t=5 gives t=2; then y=-1+2=1 ✓ and z=3+6=9 ✓. Yes, at t=2.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2i-4j+6k=-2(-i+2j-3k): one direction is a scalar multiple of the other. (They could still be the same line; test a point.)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difference is 3i-4j+0k, so the distance is √(9+16+0)=5.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a storage locker modelled as a cuboid OABCDEFG. Relative to the origin O, the edges OA, OC and OD lie along the positive x-, y- and z-axes, and the vertices E, F and G are directly above A, B and C. The dimensions, in metres, are shown in Figure 1.</a:t>
            </a:r>
            <a:endParaRPr lang="en-US" sz="1200" dirty="0"/>
          </a:p>
          <a:p>
            <a:pPr indent="0" marL="0">
              <a:spcAft>
                <a:spcPts val="600"/>
              </a:spcAft>
              <a:buNone/>
            </a:pPr>
            <a:r>
              <a:rPr lang="en-US" sz="1200" dirty="0">
                <a:solidFill>
                  <a:srgbClr val="1A1F2B"/>
                </a:solidFill>
              </a:rPr>
              <a:t>(a) Write down the position vectors of B and F.  [2]</a:t>
            </a:r>
            <a:endParaRPr lang="en-US" sz="1200" dirty="0"/>
          </a:p>
          <a:p>
            <a:pPr indent="0" marL="0">
              <a:spcAft>
                <a:spcPts val="600"/>
              </a:spcAft>
              <a:buNone/>
            </a:pPr>
            <a:r>
              <a:rPr lang="en-US" sz="1200" dirty="0">
                <a:solidFill>
                  <a:srgbClr val="1A1F2B"/>
                </a:solidFill>
              </a:rPr>
              <a:t>(b) Find the length of the diagonal OF.  [2]</a:t>
            </a:r>
            <a:endParaRPr lang="en-US" sz="1200" dirty="0"/>
          </a:p>
          <a:p>
            <a:pPr indent="0" marL="0">
              <a:spcAft>
                <a:spcPts val="600"/>
              </a:spcAft>
              <a:buNone/>
            </a:pPr>
            <a:r>
              <a:rPr lang="en-US" sz="1200" dirty="0">
                <a:solidFill>
                  <a:srgbClr val="1A1F2B"/>
                </a:solidFill>
              </a:rPr>
              <a:t>(c) Find the acute angle between the diagonals OF and AG, giving your answer in degrees to 1 decimal place.  [3]</a:t>
            </a:r>
            <a:endParaRPr lang="en-US" sz="1200" dirty="0"/>
          </a:p>
        </p:txBody>
      </p:sp>
      <p:pic>
        <p:nvPicPr>
          <p:cNvPr id="5" name="Image 0" descr="Figure for question 1">    </p:cNvPr>
          <p:cNvPicPr>
            <a:picLocks noChangeAspect="1"/>
          </p:cNvPicPr>
          <p:nvPr/>
        </p:nvPicPr>
        <p:blipFill>
          <a:blip r:embed="rId1"/>
          <a:stretch>
            <a:fillRect/>
          </a:stretch>
        </p:blipFill>
        <p:spPr>
          <a:xfrm>
            <a:off x="5606886" y="1325880"/>
            <a:ext cx="3079914" cy="32004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vectors a and b are given by a = 4i − 2j + 4k and b = i + 3j − k.</a:t>
            </a:r>
            <a:endParaRPr lang="en-US" sz="1600" dirty="0"/>
          </a:p>
          <a:p>
            <a:pPr indent="0" marL="0">
              <a:spcAft>
                <a:spcPts val="600"/>
              </a:spcAft>
              <a:buNone/>
            </a:pPr>
            <a:r>
              <a:rPr lang="en-US" sz="1600" dirty="0">
                <a:solidFill>
                  <a:srgbClr val="1A1F2B"/>
                </a:solidFill>
              </a:rPr>
              <a:t>(a) Find |a|.  [2]</a:t>
            </a:r>
            <a:endParaRPr lang="en-US" sz="1600" dirty="0"/>
          </a:p>
          <a:p>
            <a:pPr indent="0" marL="0">
              <a:spcAft>
                <a:spcPts val="600"/>
              </a:spcAft>
              <a:buNone/>
            </a:pPr>
            <a:r>
              <a:rPr lang="en-US" sz="1600" dirty="0">
                <a:solidFill>
                  <a:srgbClr val="1A1F2B"/>
                </a:solidFill>
              </a:rPr>
              <a:t>(b) Find the unit vector in the direction of a.  [1]</a:t>
            </a:r>
            <a:endParaRPr lang="en-US" sz="1600" dirty="0"/>
          </a:p>
          <a:p>
            <a:pPr indent="0" marL="0">
              <a:spcAft>
                <a:spcPts val="600"/>
              </a:spcAft>
              <a:buNone/>
            </a:pPr>
            <a:r>
              <a:rPr lang="en-US" sz="1600" dirty="0">
                <a:solidFill>
                  <a:srgbClr val="1A1F2B"/>
                </a:solidFill>
              </a:rPr>
              <a:t>(c) Find 2a − 3b and show that |2a − 3b| = 3√35.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OB = 4i + 4j</a:t>
            </a:r>
            <a:endParaRPr lang="en-US" sz="1600" dirty="0"/>
          </a:p>
          <a:p>
            <a:pPr marL="342900" indent="-342900">
              <a:spcAft>
                <a:spcPts val="400"/>
              </a:spcAft>
              <a:buSzPct val="100000"/>
              <a:buChar char="•"/>
            </a:pPr>
            <a:r>
              <a:rPr lang="en-US" sz="1600" dirty="0">
                <a:solidFill>
                  <a:srgbClr val="1A1F2B"/>
                </a:solidFill>
              </a:rPr>
              <a:t>OF = 4i + 4j + 7k</a:t>
            </a:r>
            <a:endParaRPr lang="en-US" sz="1600" dirty="0"/>
          </a:p>
          <a:p>
            <a:pPr marL="342900" indent="-342900">
              <a:spcAft>
                <a:spcPts val="400"/>
              </a:spcAft>
              <a:buSzPct val="100000"/>
              <a:buChar char="•"/>
            </a:pPr>
            <a:r>
              <a:rPr lang="en-US" sz="1600" dirty="0">
                <a:solidFill>
                  <a:srgbClr val="1A1F2B"/>
                </a:solidFill>
              </a:rPr>
              <a:t>√(4² + 4² + 7²) = √81</a:t>
            </a:r>
            <a:endParaRPr lang="en-US" sz="1600" dirty="0"/>
          </a:p>
          <a:p>
            <a:pPr marL="342900" indent="-342900">
              <a:spcAft>
                <a:spcPts val="400"/>
              </a:spcAft>
              <a:buSzPct val="100000"/>
              <a:buChar char="•"/>
            </a:pPr>
            <a:r>
              <a:rPr lang="en-US" sz="1600" dirty="0">
                <a:solidFill>
                  <a:srgbClr val="1A1F2B"/>
                </a:solidFill>
              </a:rPr>
              <a:t>= 9 m</a:t>
            </a:r>
            <a:endParaRPr lang="en-US" sz="1600" dirty="0"/>
          </a:p>
          <a:p>
            <a:pPr marL="342900" indent="-342900">
              <a:spcAft>
                <a:spcPts val="400"/>
              </a:spcAft>
              <a:buSzPct val="100000"/>
              <a:buChar char="•"/>
            </a:pPr>
            <a:r>
              <a:rPr lang="en-US" sz="1600" dirty="0">
                <a:solidFill>
                  <a:srgbClr val="1A1F2B"/>
                </a:solidFill>
              </a:rPr>
              <a:t>AG = −4i + 4j + 7k</a:t>
            </a:r>
            <a:endParaRPr lang="en-US" sz="1600" dirty="0"/>
          </a:p>
          <a:p>
            <a:pPr marL="342900" indent="-342900">
              <a:spcAft>
                <a:spcPts val="400"/>
              </a:spcAft>
              <a:buSzPct val="100000"/>
              <a:buChar char="•"/>
            </a:pPr>
            <a:r>
              <a:rPr lang="en-US" sz="1600" dirty="0">
                <a:solidFill>
                  <a:srgbClr val="1A1F2B"/>
                </a:solidFill>
              </a:rPr>
              <a:t>OF·AG = −16 + 16 + 49 = 49 and cos θ = 49/(9 × 9)</a:t>
            </a:r>
            <a:endParaRPr lang="en-US" sz="1600" dirty="0"/>
          </a:p>
          <a:p>
            <a:pPr marL="342900" indent="-342900">
              <a:spcAft>
                <a:spcPts val="400"/>
              </a:spcAft>
              <a:buSzPct val="100000"/>
              <a:buChar char="•"/>
            </a:pPr>
            <a:r>
              <a:rPr lang="en-US" sz="1600" dirty="0">
                <a:solidFill>
                  <a:srgbClr val="1A1F2B"/>
                </a:solidFill>
              </a:rPr>
              <a:t>θ = 52.8°</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√(4² + (−2)² + 4²)</a:t>
            </a:r>
            <a:endParaRPr lang="en-US" sz="1600" dirty="0"/>
          </a:p>
          <a:p>
            <a:pPr marL="342900" indent="-342900">
              <a:spcAft>
                <a:spcPts val="400"/>
              </a:spcAft>
              <a:buSzPct val="100000"/>
              <a:buChar char="•"/>
            </a:pPr>
            <a:r>
              <a:rPr lang="en-US" sz="1600" dirty="0">
                <a:solidFill>
                  <a:srgbClr val="1A1F2B"/>
                </a:solidFill>
              </a:rPr>
              <a:t>= 6</a:t>
            </a:r>
            <a:endParaRPr lang="en-US" sz="1600" dirty="0"/>
          </a:p>
          <a:p>
            <a:pPr marL="342900" indent="-342900">
              <a:spcAft>
                <a:spcPts val="400"/>
              </a:spcAft>
              <a:buSzPct val="100000"/>
              <a:buChar char="•"/>
            </a:pPr>
            <a:r>
              <a:rPr lang="en-US" sz="1600" dirty="0">
                <a:solidFill>
                  <a:srgbClr val="1A1F2B"/>
                </a:solidFill>
              </a:rPr>
              <a:t>⅙(4i − 2j + 4k) = ⅔i − ⅓j + ⅔k (ft their |a|)</a:t>
            </a:r>
            <a:endParaRPr lang="en-US" sz="1600" dirty="0"/>
          </a:p>
          <a:p>
            <a:pPr marL="342900" indent="-342900">
              <a:spcAft>
                <a:spcPts val="400"/>
              </a:spcAft>
              <a:buSzPct val="100000"/>
              <a:buChar char="•"/>
            </a:pPr>
            <a:r>
              <a:rPr lang="en-US" sz="1600" dirty="0">
                <a:solidFill>
                  <a:srgbClr val="1A1F2B"/>
                </a:solidFill>
              </a:rPr>
              <a:t>2a − 3b = 5i − 13j + 11k</a:t>
            </a:r>
            <a:endParaRPr lang="en-US" sz="1600" dirty="0"/>
          </a:p>
          <a:p>
            <a:pPr marL="342900" indent="-342900">
              <a:spcAft>
                <a:spcPts val="400"/>
              </a:spcAft>
              <a:buSzPct val="100000"/>
              <a:buChar char="•"/>
            </a:pPr>
            <a:r>
              <a:rPr lang="en-US" sz="1600" dirty="0">
                <a:solidFill>
                  <a:srgbClr val="1A1F2B"/>
                </a:solidFill>
              </a:rPr>
              <a:t>√(25 + 169 + 121) = √315</a:t>
            </a:r>
            <a:endParaRPr lang="en-US" sz="1600" dirty="0"/>
          </a:p>
          <a:p>
            <a:pPr marL="342900" indent="-342900">
              <a:spcAft>
                <a:spcPts val="400"/>
              </a:spcAft>
              <a:buSzPct val="100000"/>
              <a:buChar char="•"/>
            </a:pPr>
            <a:r>
              <a:rPr lang="en-US" sz="1600" dirty="0">
                <a:solidFill>
                  <a:srgbClr val="1A1F2B"/>
                </a:solidFill>
              </a:rPr>
              <a:t>√315 = √(9 × 35) = 3√35 (given answer, no errors seen)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P4.8 Vectors in two and three dimensions · Edexcel IAL Maths</dc:title>
  <dc:subject>PptxGenJS Presentation</dc:subject>
  <dc:creator>Evan Kotronis · ExaminerPrep</dc:creator>
  <cp:lastModifiedBy>Evan Kotronis · ExaminerPrep</cp:lastModifiedBy>
  <cp:revision>1</cp:revision>
  <dcterms:created xsi:type="dcterms:W3CDTF">2026-10-26T15:11:57Z</dcterms:created>
  <dcterms:modified xsi:type="dcterms:W3CDTF">2026-10-26T15:11:57Z</dcterms:modified>
</cp:coreProperties>
</file>