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fa45049-e47d-7939-5d90-b9fc7c2e4186}">
          <p14:sldIdLst>
            <p14:sldId id="256"/>
            <p14:sldId id="257"/>
            <p14:sldId id="258"/>
          </p14:sldIdLst>
        </p14:section>
        <p14:section name="Theory" id="{b7d154bf-a583-71ec-d293-400d70fed2a2}">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Lst>
        </p14:section>
        <p14:section name="Practice" id="{14256786-a0eb-188d-94ea-771a2dad8417}">
          <p14:sldIdLst>
            <p14:sldId id="293"/>
            <p14:sldId id="294"/>
            <p14:sldId id="295"/>
          </p14:sldIdLst>
        </p14:section>
        <p14:section name="Answers" id="{d1c7bc48-e589-3a4b-6461-854d0a099e10}">
          <p14:sldIdLst>
            <p14:sldId id="296"/>
            <p14:sldId id="297"/>
            <p14:sldId id="298"/>
            <p14:sldId id="29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P4.6 Volumes of revolution. Notes for this topic: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the key points of this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π∫y² dx come from?.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π∫y² dx come from?.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π∫y² dx come from?.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π∫y² dx come from?: Worked example 1.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does V = π∫y² dx come from?.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Worked example 2.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Worked example 3.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Worked example 4.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integration methods might y² need?.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region lies between two graphs?.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region lies between two graphs?: Worked example 5.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region lies between two graphs?: Worked example 5.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region lies between two graphs?.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region lies between two graphs?.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volume from parametric equations?.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volume from parametric equations?: Worked example 6.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volume from parametric equations?.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volumes of revolution used to model real objects?.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volumes of revolution used to model real objects?: Worked example 7.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volumes of revolution used to model real objects?: Worked example 7.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volumes of revolution used to model real objects?.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composite solid?.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composite solid?: Worked example 8.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a composite solid?.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P4.6.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P4.6.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https://examinerprep.com/notes/edexcel-ial-maths/volumes-of-revolution/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https://examinerprep.com/ial-maths-p4-6-volumes-of-revolution-questions#IALM-P4-6-FB-02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https://examinerprep.com/ial-maths-p4-6-volumes-of-revolution-questions#IALM-P4-6-FB-10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https://examinerprep.com/ial-maths-p4-6-volumes-of-revolution-questions#IALM-P4-6-FB-02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https://examinerprep.com/ial-maths-p4-6-volumes-of-revolution-questions#IALM-P4-6-FB-10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3.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slideLayout" Target="../slideLayouts/slideLayout3.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examinerprep.com/notes/edexcel-ial-maths/volumes-of-revolution/" TargetMode="External"/><Relationship Id="rId2" Type="http://schemas.openxmlformats.org/officeDocument/2006/relationships/hyperlink" Target="https://examinerprep.com/ial-maths-p4-6-volumes-of-revolu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P4.6 Volumes of revolution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Where the formula V=π∫y² dx comes from, and how it reproduces the cone and sphere formulae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volume formed when a region is rotated through 2π radians (360°) about the x-axis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Evaluating the integral with trigonometric identities, integration by parts, partial fractions and substitution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Regions between a curve and a line, or between two curves (outer solid minus inner solid)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Composite solids built from a curved piece and a cone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Curves given parametrically: V=π∫y²dx/dt dt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volumes of revolution to model real objects, with units and comments on the model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Shape 2"/>
          <p:cNvSpPr/>
          <p:nvPr/>
        </p:nvSpPr>
        <p:spPr>
          <a:xfrm>
            <a:off x="457200" y="1371600"/>
            <a:ext cx="3977640" cy="993953"/>
          </a:xfrm>
          <a:prstGeom prst="roundRect">
            <a:avLst>
              <a:gd name="adj" fmla="val 7360"/>
            </a:avLst>
          </a:prstGeom>
          <a:solidFill>
            <a:srgbClr val="F3F5F9"/>
          </a:solidFill>
          <a:ln w="12700">
            <a:solidFill>
              <a:srgbClr val="DDE2EA"/>
            </a:solidFill>
            <a:prstDash val="solid"/>
          </a:ln>
        </p:spPr>
      </p:sp>
      <p:sp>
        <p:nvSpPr>
          <p:cNvPr id="5" name="Shape 3"/>
          <p:cNvSpPr/>
          <p:nvPr/>
        </p:nvSpPr>
        <p:spPr>
          <a:xfrm>
            <a:off x="594360" y="1508760"/>
            <a:ext cx="384048" cy="384048"/>
          </a:xfrm>
          <a:prstGeom prst="ellipse">
            <a:avLst/>
          </a:prstGeom>
          <a:solidFill>
            <a:srgbClr val="C9A227"/>
          </a:solidFill>
          <a:ln w="12700">
            <a:solidFill>
              <a:srgbClr val="C9A227"/>
            </a:solidFill>
            <a:prstDash val="solid"/>
          </a:ln>
        </p:spPr>
      </p:sp>
      <p:sp>
        <p:nvSpPr>
          <p:cNvPr id="6" name="Text 4"/>
          <p:cNvSpPr txBox="1"/>
          <p:nvPr/>
        </p:nvSpPr>
        <p:spPr>
          <a:xfrm>
            <a:off x="59436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1</a:t>
            </a:r>
            <a:endParaRPr lang="en-US" sz="1400" dirty="0"/>
          </a:p>
        </p:txBody>
      </p:sp>
      <p:sp>
        <p:nvSpPr>
          <p:cNvPr id="7" name="Text 5"/>
          <p:cNvSpPr txBox="1"/>
          <p:nvPr/>
        </p:nvSpPr>
        <p:spPr>
          <a:xfrm>
            <a:off x="109728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Rotating the region under y=f(x) from x=a to x=b through 360° about the x-axis gives a solid of volume V=π∫ₐᵇ y² dx: square first, then integrate.</a:t>
            </a:r>
            <a:endParaRPr lang="en-US" sz="1400" dirty="0"/>
          </a:p>
        </p:txBody>
      </p:sp>
      <p:sp>
        <p:nvSpPr>
          <p:cNvPr id="8" name="Shape 6"/>
          <p:cNvSpPr/>
          <p:nvPr/>
        </p:nvSpPr>
        <p:spPr>
          <a:xfrm>
            <a:off x="457200" y="2475281"/>
            <a:ext cx="3977640" cy="993953"/>
          </a:xfrm>
          <a:prstGeom prst="roundRect">
            <a:avLst>
              <a:gd name="adj" fmla="val 7360"/>
            </a:avLst>
          </a:prstGeom>
          <a:solidFill>
            <a:srgbClr val="F3F5F9"/>
          </a:solidFill>
          <a:ln w="12700">
            <a:solidFill>
              <a:srgbClr val="DDE2EA"/>
            </a:solidFill>
            <a:prstDash val="solid"/>
          </a:ln>
        </p:spPr>
      </p:sp>
      <p:sp>
        <p:nvSpPr>
          <p:cNvPr id="9" name="Shape 7"/>
          <p:cNvSpPr/>
          <p:nvPr/>
        </p:nvSpPr>
        <p:spPr>
          <a:xfrm>
            <a:off x="594360" y="2612441"/>
            <a:ext cx="384048" cy="384048"/>
          </a:xfrm>
          <a:prstGeom prst="ellipse">
            <a:avLst/>
          </a:prstGeom>
          <a:solidFill>
            <a:srgbClr val="C9A227"/>
          </a:solidFill>
          <a:ln w="12700">
            <a:solidFill>
              <a:srgbClr val="C9A227"/>
            </a:solidFill>
            <a:prstDash val="solid"/>
          </a:ln>
        </p:spPr>
      </p:sp>
      <p:sp>
        <p:nvSpPr>
          <p:cNvPr id="10" name="Text 8"/>
          <p:cNvSpPr txBox="1"/>
          <p:nvPr/>
        </p:nvSpPr>
        <p:spPr>
          <a:xfrm>
            <a:off x="59436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2</a:t>
            </a:r>
            <a:endParaRPr lang="en-US" sz="1400" dirty="0"/>
          </a:p>
        </p:txBody>
      </p:sp>
      <p:sp>
        <p:nvSpPr>
          <p:cNvPr id="11" name="Text 9"/>
          <p:cNvSpPr txBox="1"/>
          <p:nvPr/>
        </p:nvSpPr>
        <p:spPr>
          <a:xfrm>
            <a:off x="109728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Make y² integrable: expand brackets, use sin²x=½(1-cos 2x) or sec²x=1+tan²x, split into partial fractions, or integrate by parts.</a:t>
            </a:r>
            <a:endParaRPr lang="en-US" sz="1400" dirty="0"/>
          </a:p>
        </p:txBody>
      </p:sp>
      <p:sp>
        <p:nvSpPr>
          <p:cNvPr id="12" name="Shape 10"/>
          <p:cNvSpPr/>
          <p:nvPr/>
        </p:nvSpPr>
        <p:spPr>
          <a:xfrm>
            <a:off x="457200" y="3578047"/>
            <a:ext cx="3977640" cy="993953"/>
          </a:xfrm>
          <a:prstGeom prst="roundRect">
            <a:avLst>
              <a:gd name="adj" fmla="val 7360"/>
            </a:avLst>
          </a:prstGeom>
          <a:solidFill>
            <a:srgbClr val="F3F5F9"/>
          </a:solidFill>
          <a:ln w="12700">
            <a:solidFill>
              <a:srgbClr val="DDE2EA"/>
            </a:solidFill>
            <a:prstDash val="solid"/>
          </a:ln>
        </p:spPr>
      </p:sp>
      <p:sp>
        <p:nvSpPr>
          <p:cNvPr id="13" name="Shape 11"/>
          <p:cNvSpPr/>
          <p:nvPr/>
        </p:nvSpPr>
        <p:spPr>
          <a:xfrm>
            <a:off x="594360" y="3715207"/>
            <a:ext cx="384048" cy="384048"/>
          </a:xfrm>
          <a:prstGeom prst="ellipse">
            <a:avLst/>
          </a:prstGeom>
          <a:solidFill>
            <a:srgbClr val="C9A227"/>
          </a:solidFill>
          <a:ln w="12700">
            <a:solidFill>
              <a:srgbClr val="C9A227"/>
            </a:solidFill>
            <a:prstDash val="solid"/>
          </a:ln>
        </p:spPr>
      </p:sp>
      <p:sp>
        <p:nvSpPr>
          <p:cNvPr id="14" name="Text 12"/>
          <p:cNvSpPr txBox="1"/>
          <p:nvPr/>
        </p:nvSpPr>
        <p:spPr>
          <a:xfrm>
            <a:off x="594360" y="3715207"/>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3</a:t>
            </a:r>
            <a:endParaRPr lang="en-US" sz="1400" dirty="0"/>
          </a:p>
        </p:txBody>
      </p:sp>
      <p:sp>
        <p:nvSpPr>
          <p:cNvPr id="15" name="Text 13"/>
          <p:cNvSpPr txBox="1"/>
          <p:nvPr/>
        </p:nvSpPr>
        <p:spPr>
          <a:xfrm>
            <a:off x="1097280" y="3632911"/>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Between two graphs: outer solid minus inner solid, V=π∫ₐᵇ(yₒᵤₜₑᵣ²-yᵢₙₙₑᵣ²)dx. Never square the difference.</a:t>
            </a:r>
            <a:endParaRPr lang="en-US" sz="1400" dirty="0"/>
          </a:p>
        </p:txBody>
      </p:sp>
      <p:sp>
        <p:nvSpPr>
          <p:cNvPr id="16" name="Shape 14"/>
          <p:cNvSpPr/>
          <p:nvPr/>
        </p:nvSpPr>
        <p:spPr>
          <a:xfrm>
            <a:off x="4709160" y="1371600"/>
            <a:ext cx="3977640" cy="993953"/>
          </a:xfrm>
          <a:prstGeom prst="roundRect">
            <a:avLst>
              <a:gd name="adj" fmla="val 7360"/>
            </a:avLst>
          </a:prstGeom>
          <a:solidFill>
            <a:srgbClr val="F3F5F9"/>
          </a:solidFill>
          <a:ln w="12700">
            <a:solidFill>
              <a:srgbClr val="DDE2EA"/>
            </a:solidFill>
            <a:prstDash val="solid"/>
          </a:ln>
        </p:spPr>
      </p:sp>
      <p:sp>
        <p:nvSpPr>
          <p:cNvPr id="17" name="Shape 15"/>
          <p:cNvSpPr/>
          <p:nvPr/>
        </p:nvSpPr>
        <p:spPr>
          <a:xfrm>
            <a:off x="4846320" y="1508760"/>
            <a:ext cx="384048" cy="384048"/>
          </a:xfrm>
          <a:prstGeom prst="ellipse">
            <a:avLst/>
          </a:prstGeom>
          <a:solidFill>
            <a:srgbClr val="C9A227"/>
          </a:solidFill>
          <a:ln w="12700">
            <a:solidFill>
              <a:srgbClr val="C9A227"/>
            </a:solidFill>
            <a:prstDash val="solid"/>
          </a:ln>
        </p:spPr>
      </p:sp>
      <p:sp>
        <p:nvSpPr>
          <p:cNvPr id="18" name="Text 16"/>
          <p:cNvSpPr txBox="1"/>
          <p:nvPr/>
        </p:nvSpPr>
        <p:spPr>
          <a:xfrm>
            <a:off x="4846320" y="1508760"/>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4</a:t>
            </a:r>
            <a:endParaRPr lang="en-US" sz="1400" dirty="0"/>
          </a:p>
        </p:txBody>
      </p:sp>
      <p:sp>
        <p:nvSpPr>
          <p:cNvPr id="19" name="Text 17"/>
          <p:cNvSpPr txBox="1"/>
          <p:nvPr/>
        </p:nvSpPr>
        <p:spPr>
          <a:xfrm>
            <a:off x="5349240" y="1426464"/>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Parametric curves: V=π∫_(t₁)^(t₂)y²dx/dt dt, with the limits changed to values of t.</a:t>
            </a:r>
            <a:endParaRPr lang="en-US" sz="1400" dirty="0"/>
          </a:p>
        </p:txBody>
      </p:sp>
      <p:sp>
        <p:nvSpPr>
          <p:cNvPr id="20" name="Shape 18"/>
          <p:cNvSpPr/>
          <p:nvPr/>
        </p:nvSpPr>
        <p:spPr>
          <a:xfrm>
            <a:off x="4709160" y="2475281"/>
            <a:ext cx="3977640" cy="993953"/>
          </a:xfrm>
          <a:prstGeom prst="roundRect">
            <a:avLst>
              <a:gd name="adj" fmla="val 7360"/>
            </a:avLst>
          </a:prstGeom>
          <a:solidFill>
            <a:srgbClr val="F3F5F9"/>
          </a:solidFill>
          <a:ln w="12700">
            <a:solidFill>
              <a:srgbClr val="DDE2EA"/>
            </a:solidFill>
            <a:prstDash val="solid"/>
          </a:ln>
        </p:spPr>
      </p:sp>
      <p:sp>
        <p:nvSpPr>
          <p:cNvPr id="21" name="Shape 19"/>
          <p:cNvSpPr/>
          <p:nvPr/>
        </p:nvSpPr>
        <p:spPr>
          <a:xfrm>
            <a:off x="4846320" y="2612441"/>
            <a:ext cx="384048" cy="384048"/>
          </a:xfrm>
          <a:prstGeom prst="ellipse">
            <a:avLst/>
          </a:prstGeom>
          <a:solidFill>
            <a:srgbClr val="C9A227"/>
          </a:solidFill>
          <a:ln w="12700">
            <a:solidFill>
              <a:srgbClr val="C9A227"/>
            </a:solidFill>
            <a:prstDash val="solid"/>
          </a:ln>
        </p:spPr>
      </p:sp>
      <p:sp>
        <p:nvSpPr>
          <p:cNvPr id="22" name="Text 20"/>
          <p:cNvSpPr txBox="1"/>
          <p:nvPr/>
        </p:nvSpPr>
        <p:spPr>
          <a:xfrm>
            <a:off x="4846320" y="2612441"/>
            <a:ext cx="384048" cy="384048"/>
          </a:xfrm>
          <a:prstGeom prst="rect">
            <a:avLst/>
          </a:prstGeom>
          <a:noFill/>
          <a:ln/>
        </p:spPr>
        <p:txBody>
          <a:bodyPr wrap="square" lIns="0" tIns="0" rIns="0" bIns="0" rtlCol="0" anchor="ctr"/>
          <a:lstStyle/>
          <a:p>
            <a:pPr algn="ctr" indent="0" marL="0">
              <a:buNone/>
            </a:pPr>
            <a:r>
              <a:rPr lang="en-US" sz="1400" b="1" dirty="0">
                <a:solidFill>
                  <a:srgbClr val="13233F"/>
                </a:solidFill>
              </a:rPr>
              <a:t>5</a:t>
            </a:r>
            <a:endParaRPr lang="en-US" sz="1400" dirty="0"/>
          </a:p>
        </p:txBody>
      </p:sp>
      <p:sp>
        <p:nvSpPr>
          <p:cNvPr id="23" name="Text 21"/>
          <p:cNvSpPr txBox="1"/>
          <p:nvPr/>
        </p:nvSpPr>
        <p:spPr>
          <a:xfrm>
            <a:off x="5349240" y="2530145"/>
            <a:ext cx="3200400" cy="884225"/>
          </a:xfrm>
          <a:prstGeom prst="rect">
            <a:avLst/>
          </a:prstGeom>
          <a:noFill/>
          <a:ln/>
        </p:spPr>
        <p:txBody>
          <a:bodyPr wrap="square" lIns="0" tIns="0" rIns="0" bIns="0" rtlCol="0" anchor="ctr"/>
          <a:lstStyle/>
          <a:p>
            <a:pPr indent="0" marL="0">
              <a:buNone/>
            </a:pPr>
            <a:r>
              <a:rPr lang="en-US" sz="1400" dirty="0">
                <a:solidFill>
                  <a:srgbClr val="1A1F2B"/>
                </a:solidFill>
                <a:latin typeface="Calibri" pitchFamily="34" charset="0"/>
                <a:ea typeface="Calibri" pitchFamily="34" charset="-122"/>
                <a:cs typeface="Calibri" pitchFamily="34" charset="-120"/>
              </a:rPr>
              <a:t>Exact answers keep π (and e, ln, surds); decimals only when asked. Volumes are never negative, even for parts of the curve below the axis.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does V = π∫y² dx come from?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Volume of revolution.</a:t>
            </a:r>
            <a:r>
              <a:rPr lang="en-US" sz="1400" dirty="0">
                <a:solidFill>
                  <a:srgbClr val="1A1F2B"/>
                </a:solidFill>
                <a:latin typeface="Calibri" pitchFamily="34" charset="0"/>
                <a:ea typeface="Calibri" pitchFamily="34" charset="-122"/>
                <a:cs typeface="Calibri" pitchFamily="34" charset="-120"/>
              </a:rPr>
              <a:t> The volume of the solid swept out when a plane region is rotated through 2π radians about a straight line; in this unit the line is always the x-axis.</a:t>
            </a:r>
            <a:endParaRPr lang="en-US" sz="1400" dirty="0"/>
          </a:p>
        </p:txBody>
      </p:sp>
      <p:sp>
        <p:nvSpPr>
          <p:cNvPr id="6" name="Text 4"/>
          <p:cNvSpPr txBox="1"/>
          <p:nvPr/>
        </p:nvSpPr>
        <p:spPr>
          <a:xfrm>
            <a:off x="457200" y="2104034"/>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Cut the solid into thin slices perpendicular to the x-axis. The slice at x is (almost) a disc of radius y and thickness δx, so its volume is about πy² δx. Adding the discs and letting δx→0 turns the sum into an integral, exactly as the sum of thin rectangles became ∫y dx for an area. The radius is the distance from the axis to the curve, so it is y (or |y|); squaring removes any sign.</a:t>
            </a:r>
            <a:endParaRPr lang="en-US" sz="1500" dirty="0"/>
          </a:p>
        </p:txBody>
      </p:sp>
      <p:sp>
        <p:nvSpPr>
          <p:cNvPr id="7" name="Shape 5"/>
          <p:cNvSpPr/>
          <p:nvPr/>
        </p:nvSpPr>
        <p:spPr>
          <a:xfrm>
            <a:off x="457200" y="3144622"/>
            <a:ext cx="8229600" cy="966521"/>
          </a:xfrm>
          <a:prstGeom prst="roundRect">
            <a:avLst>
              <a:gd name="adj" fmla="val 5676"/>
            </a:avLst>
          </a:prstGeom>
          <a:solidFill>
            <a:srgbClr val="EEF2FF"/>
          </a:solidFill>
          <a:ln w="9525">
            <a:solidFill>
              <a:srgbClr val="DDE2EA"/>
            </a:solidFill>
            <a:prstDash val="solid"/>
          </a:ln>
        </p:spPr>
      </p:sp>
      <p:sp>
        <p:nvSpPr>
          <p:cNvPr id="8" name="Text 6"/>
          <p:cNvSpPr txBox="1"/>
          <p:nvPr/>
        </p:nvSpPr>
        <p:spPr>
          <a:xfrm>
            <a:off x="603504" y="3236062"/>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V=π∫ₐᵇ y² dx</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y=f(x) is the curve; a, b are the x-limits of the region; the rotation is a full turn (2π radians). Not in the formulae booklet: learn it.</a:t>
            </a:r>
            <a:endParaRPr lang="en-US" sz="1700" dirty="0"/>
          </a:p>
        </p:txBody>
      </p:sp>
      <p:sp>
        <p:nvSpPr>
          <p:cNvPr id="9" name="Text 7"/>
          <p:cNvSpPr txBox="1"/>
          <p:nvPr/>
        </p:nvSpPr>
        <p:spPr>
          <a:xfrm>
            <a:off x="457200" y="423001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Two checks you can do yourself.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does V = π∫y² dx come from?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Rotating the triangle under y=rx/h (here r=2, h=4) about the x-axis sweeps out a cone; the disc formula gives ⅓πr²h, the familiar result.">    </p:cNvPr>
          <p:cNvPicPr>
            <a:picLocks noChangeAspect="1"/>
          </p:cNvPicPr>
          <p:nvPr/>
        </p:nvPicPr>
        <p:blipFill>
          <a:blip r:embed="rId1"/>
          <a:stretch>
            <a:fillRect/>
          </a:stretch>
        </p:blipFill>
        <p:spPr>
          <a:xfrm>
            <a:off x="5842102" y="1371600"/>
            <a:ext cx="2844698" cy="2638044"/>
          </a:xfrm>
          <a:prstGeom prst="rect">
            <a:avLst/>
          </a:prstGeom>
        </p:spPr>
      </p:pic>
      <p:sp>
        <p:nvSpPr>
          <p:cNvPr id="5" name="Text 2"/>
          <p:cNvSpPr txBox="1"/>
          <p:nvPr/>
        </p:nvSpPr>
        <p:spPr>
          <a:xfrm>
            <a:off x="5842102" y="4055364"/>
            <a:ext cx="2844698" cy="562356"/>
          </a:xfrm>
          <a:prstGeom prst="rect">
            <a:avLst/>
          </a:prstGeom>
          <a:noFill/>
          <a:ln/>
        </p:spPr>
        <p:txBody>
          <a:bodyPr wrap="square" lIns="0" tIns="0" rIns="0" bIns="0" rtlCol="0" anchor="t"/>
          <a:lstStyle/>
          <a:p>
            <a:pPr algn="ctr" indent="0" marL="0">
              <a:buNone/>
            </a:pPr>
            <a:r>
              <a:rPr lang="en-US" sz="1100" i="1" dirty="0">
                <a:solidFill>
                  <a:srgbClr val="5A6577"/>
                </a:solidFill>
              </a:rPr>
              <a:t>Rotating the triangle under y=rx/h (here r=2, h=4) about the x-axis sweeps out a cone; the disc formula gives ⅓πr²h, the familiar result.</a:t>
            </a:r>
            <a:endParaRPr lang="en-US" sz="1100" dirty="0"/>
          </a:p>
        </p:txBody>
      </p:sp>
      <p:sp>
        <p:nvSpPr>
          <p:cNvPr id="6" name="Text 3"/>
          <p:cNvSpPr txBox="1"/>
          <p:nvPr/>
        </p:nvSpPr>
        <p:spPr>
          <a:xfrm>
            <a:off x="457200" y="1371600"/>
            <a:ext cx="5064862"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Rotating the line y=rx/h for 0≤x≤h gives a cone: π∫₀ʰr²x²/h² dx=πr²/h²·h³/3=⅓πr²h. Rotating the semicircle y=√(r²-x²) for -r≤x≤r gives a sphere: π∫₋ᵣʳ(r²-x²) dx=π(2r³-⅔r³)=(4/3)πr³.</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does V = π∫y² dx come from?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Rotating the semicircular region (r=2) about the x-axis gives a sphere; π∫₋ᵣʳ(r²-x²) dx=(4/3)πr³. The dashed ellipse is the largest disc, at x=0.">    </p:cNvPr>
          <p:cNvPicPr>
            <a:picLocks noChangeAspect="1"/>
          </p:cNvPicPr>
          <p:nvPr/>
        </p:nvPicPr>
        <p:blipFill>
          <a:blip r:embed="rId1"/>
          <a:stretch>
            <a:fillRect/>
          </a:stretch>
        </p:blipFill>
        <p:spPr>
          <a:xfrm>
            <a:off x="2935224" y="1371600"/>
            <a:ext cx="3273552" cy="2638044"/>
          </a:xfrm>
          <a:prstGeom prst="rect">
            <a:avLst/>
          </a:prstGeom>
        </p:spPr>
      </p:pic>
      <p:sp>
        <p:nvSpPr>
          <p:cNvPr id="5" name="Text 2"/>
          <p:cNvSpPr txBox="1"/>
          <p:nvPr/>
        </p:nvSpPr>
        <p:spPr>
          <a:xfrm>
            <a:off x="2935224" y="4055364"/>
            <a:ext cx="3273552" cy="562356"/>
          </a:xfrm>
          <a:prstGeom prst="rect">
            <a:avLst/>
          </a:prstGeom>
          <a:noFill/>
          <a:ln/>
        </p:spPr>
        <p:txBody>
          <a:bodyPr wrap="square" lIns="0" tIns="0" rIns="0" bIns="0" rtlCol="0" anchor="t"/>
          <a:lstStyle/>
          <a:p>
            <a:pPr algn="ctr" indent="0" marL="0">
              <a:buNone/>
            </a:pPr>
            <a:r>
              <a:rPr lang="en-US" sz="1100" i="1" dirty="0">
                <a:solidFill>
                  <a:srgbClr val="5A6577"/>
                </a:solidFill>
              </a:rPr>
              <a:t>Rotating the semicircular region (r=2) about the x-axis gives a sphere; π∫₋ᵣʳ(r²-x²) dx=(4/3)πr³. The dashed ellipse is the largest disc, at x=0.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does V = π∫y² dx come from?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region R is bounded by the curve y=x+1/x, the x-axis and the lines x=1 and x=2. Find the exact volume of the solid formed when R is rotated through 360° about the x-axis.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Square and expand: y²=(x+1/x)²=x²+2+x⁻².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V=π∫₁²(x²+2+x⁻²)dx=π[x³/3+2x-1/x]₁².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Limits: π[((8/3)+4-½)-(⅓+2-1)]=π((37/6)-(4/3))= </a:t>
            </a:r>
            <a:r>
              <a:rPr lang="en-US" sz="1500" b="1" dirty="0">
                <a:solidFill>
                  <a:srgbClr val="1A1F2B"/>
                </a:solidFill>
                <a:latin typeface="Calibri" pitchFamily="34" charset="0"/>
                <a:ea typeface="Calibri" pitchFamily="34" charset="-122"/>
                <a:cs typeface="Calibri" pitchFamily="34" charset="-120"/>
              </a:rPr>
              <a:t>29π/6 (≈15.2)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Squaring a sum gives a middle term: (x+1/x)² is not x²+1/x². Here the cross term is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does V = π∫y² dx come from?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Worked example 1: the region under y=x+1/x from x=1 to 2 and the solid it sweeps out. The disc at x=1.5 has radius y≈2.17 and thickness δx; adding discs from radius 2 at x=1 to radius 2.5 at x=2 gives 29π/6≈15.2.">    </p:cNvPr>
          <p:cNvPicPr>
            <a:picLocks noChangeAspect="1"/>
          </p:cNvPicPr>
          <p:nvPr/>
        </p:nvPicPr>
        <p:blipFill>
          <a:blip r:embed="rId1"/>
          <a:stretch>
            <a:fillRect/>
          </a:stretch>
        </p:blipFill>
        <p:spPr>
          <a:xfrm>
            <a:off x="5119726" y="1371600"/>
            <a:ext cx="3567074" cy="2469794"/>
          </a:xfrm>
          <a:prstGeom prst="rect">
            <a:avLst/>
          </a:prstGeom>
        </p:spPr>
      </p:pic>
      <p:sp>
        <p:nvSpPr>
          <p:cNvPr id="5" name="Text 2"/>
          <p:cNvSpPr txBox="1"/>
          <p:nvPr/>
        </p:nvSpPr>
        <p:spPr>
          <a:xfrm>
            <a:off x="5119726" y="3887114"/>
            <a:ext cx="3567074" cy="73060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the region under y=x+1/x from x=1 to 2 and the solid it sweeps out. The disc at x=1.5 has radius y≈2.17 and thickness δx; adding discs from radius 2 at x=1 to radius 2.5 at x=2 gives 29π/6≈15.2.</a:t>
            </a:r>
            <a:endParaRPr lang="en-US" sz="1100" dirty="0"/>
          </a:p>
        </p:txBody>
      </p:sp>
      <p:sp>
        <p:nvSpPr>
          <p:cNvPr id="6" name="Shape 3"/>
          <p:cNvSpPr/>
          <p:nvPr/>
        </p:nvSpPr>
        <p:spPr>
          <a:xfrm>
            <a:off x="457200" y="1371600"/>
            <a:ext cx="4342486"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4049878"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π(∫y dx)², integrating first and squaring the answer. The squaring happens to y inside the integral, before anything is integrated.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integration methods might y² need?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Squaring y usually changes the kind of integral you face: a root disappears, a sum gains a cross term, a trigonometric function becomes a square that needs an identity. Recognise the form of y² and choose the method.</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2181758"/>
          <a:ext cx="8229600" cy="914400"/>
        </p:xfrm>
        <a:graphic>
          <a:graphicData uri="http://schemas.openxmlformats.org/drawingml/2006/table">
            <a:tbl>
              <a:tblPr/>
              <a:tblGrid>
                <a:gridCol w="2881274"/>
                <a:gridCol w="3326587"/>
                <a:gridCol w="20217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 of y²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Method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Example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powers, roots, a squared bracket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 then integrate term by 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(x+1/x)²=x²+2+x⁻²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 cos², tan², sin xcos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double-angle identities or sec²=1+tan²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tan²x=sec²x-1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product such as xe²ˣ or xcos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integration by parts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∫xe²ˣ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rational 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partial fractions, giving logarithms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4/((x+1)(x+3))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f′(x)×g(f(x))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substitution (or recognition)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sin²xcos x with u=sin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Show that</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region bounded by y=sin x+cos x, the coordinate axes and the line x=π/2 is rotated through 2π radians about the x-axis. Show that the volume of the solid is π/2(π+2).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Square and simplify with sin²x+cos²x=1 and 2sin xcos x=sin 2x: y²=sin²x+2sin xcos x+cos²x=1+sin 2x.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V=π∫₀^(π/2)(1+sin 2x) dx=π[x-½cos 2x]₀^(π/2).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Limits, with cos π=-1 and cos 0=1: π[(π/2+½)-(0-½)]=π(π/2+1)= </a:t>
            </a:r>
            <a:r>
              <a:rPr lang="en-US" sz="1500" b="1" dirty="0">
                <a:solidFill>
                  <a:srgbClr val="1A1F2B"/>
                </a:solidFill>
                <a:latin typeface="Calibri" pitchFamily="34" charset="0"/>
                <a:ea typeface="Calibri" pitchFamily="34" charset="-122"/>
                <a:cs typeface="Calibri" pitchFamily="34" charset="-120"/>
              </a:rPr>
              <a:t>π/2(π+2)</a:t>
            </a:r>
            <a:r>
              <a:rPr lang="en-US" sz="1500" dirty="0">
                <a:solidFill>
                  <a:srgbClr val="1A1F2B"/>
                </a:solidFill>
                <a:latin typeface="Calibri" pitchFamily="34" charset="0"/>
                <a:ea typeface="Calibri" pitchFamily="34" charset="-122"/>
                <a:cs typeface="Calibri" pitchFamily="34" charset="-120"/>
              </a:rPr>
              <a:t> as required.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2: the curve rises from 1 to √2 at x=π/4 and falls back to 1, so the solid is barrel-shaped. Its volume π/2(π+2)≈8.08 is clearly more than the cylinder of radius 1 and length π/2 (volume π²/2≈4.93).">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curve rises from 1 to √2 at x=π/4 and falls back to 1, so the solid is barrel-shaped. Its volume π/2(π+2)≈8.08 is clearly more than the cylinder of radius 1 and length π/2 (volume π²/2≈4.93).</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Medium · Find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y=√x eˣ, x≥0. The region bounded by C, the x-axis and the line x=1 is rotated through 360° about the x-axis. Find the exact volume of the solid.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Square; the root disappears: y²=xe²ˣ, so V=π∫₀¹xe²ˣ dx.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By parts with u=x, dv/dx=e²ˣ, v=½e²ˣ: ∫xe²ˣ dx=½xe²ˣ-∫½e²ˣ dx=½xe²ˣ-¼e²ˣ.</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Limits: π[(½e²-¼e²)-(0-¼)]= </a:t>
            </a:r>
            <a:r>
              <a:rPr lang="en-US" sz="1500" b="1" dirty="0">
                <a:solidFill>
                  <a:srgbClr val="1A1F2B"/>
                </a:solidFill>
                <a:latin typeface="Calibri" pitchFamily="34" charset="0"/>
                <a:ea typeface="Calibri" pitchFamily="34" charset="-122"/>
                <a:cs typeface="Calibri" pitchFamily="34" charset="-120"/>
              </a:rPr>
              <a:t>π/4(e²+1)≈6.59</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lower limit matters: at x=0 the bracket is -¼, not 0, because e⁰=1.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3: the region under y=√x eˣ from 0 to 1 and its mirror image, outlining a solid shaped like a horn whose end disc has radius e. Volume π/4(e²+1)≈6.59.">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region under y=√x eˣ from 0 to 1 and its mirror image, outlining a solid shaped like a horn whose end disc has radius e. Volume π/4(e²+1)≈6.59.</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4 · Hard · Show that</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region bounded by y=2/(√((x+1)(x+3))), the axes and the line x=1 is rotated through 360° about the x-axis. Show that the volume of the solid is πln k, stating the value of k.</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Square and split: y²=4/((x+1)(x+3))=A/(x+1)+B/(x+3); 4=A(x+3)+B(x+1)⇒A=2, B=-2.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Integrate: V=π∫₀¹(2/(x+1)-2/(x+3))dx=π[2ln(x+1)-2ln(x+3)]₀¹.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Limits, then the laws of logarithms: π[(2ln 2-2ln 4)-(0-2ln 3)]=2πln(2×3)/4=2πln(3/2)=πln(9/4), so </a:t>
            </a:r>
            <a:r>
              <a:rPr lang="en-US" sz="1500" b="1" dirty="0">
                <a:solidFill>
                  <a:srgbClr val="1A1F2B"/>
                </a:solidFill>
                <a:latin typeface="Calibri" pitchFamily="34" charset="0"/>
                <a:ea typeface="Calibri" pitchFamily="34" charset="-122"/>
                <a:cs typeface="Calibri" pitchFamily="34" charset="-120"/>
              </a:rPr>
              <a:t>k=(9/4)</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form "πln k" forces the coefficient 2 inside the logarithm: 2ln(3/2)=ln(9/4). As a decimal, V≈2.55.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integration methods might y² need?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Worked example 4: the radius falls from 2/√3≈1.15 to 1/√2≈0.71, so the solid tapers. Its volume is πln(9/4)≈2.55.">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the radius falls from 2/√3≈1.15 to 1/√2≈0.71, so the solid tapers. Its volume is πln(9/4)≈2.55.</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y² on its own line, fully simplified, before the integral sign appears. Most of the difficulty in this topic is the algebra of y²; once it is in a recognisable form, the integration is routine.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if the region lies between two graphs?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Rotating a region between an upper graph y₁ and a lower graph y₂ (both above the x-axis) gives a solid with a hole along the axis. Each slice is a </a:t>
            </a:r>
            <a:r>
              <a:rPr lang="en-US" sz="1500" b="1" dirty="0">
                <a:solidFill>
                  <a:srgbClr val="1A1F2B"/>
                </a:solidFill>
                <a:latin typeface="Calibri" pitchFamily="34" charset="0"/>
                <a:ea typeface="Calibri" pitchFamily="34" charset="-122"/>
                <a:cs typeface="Calibri" pitchFamily="34" charset="-120"/>
              </a:rPr>
              <a:t>washer</a:t>
            </a:r>
            <a:r>
              <a:rPr lang="en-US" sz="1500" dirty="0">
                <a:solidFill>
                  <a:srgbClr val="1A1F2B"/>
                </a:solidFill>
                <a:latin typeface="Calibri" pitchFamily="34" charset="0"/>
                <a:ea typeface="Calibri" pitchFamily="34" charset="-122"/>
                <a:cs typeface="Calibri" pitchFamily="34" charset="-120"/>
              </a:rPr>
              <a:t>: a disc of radius y₁ with a disc of radius y₂ removed. So the volume is (outer solid) − (inner solid): π∫y₁² dx-π∫y₂² dx.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π∫(y₁-y₂)² dx is wrong: it would be the volume of a solid whose radius is the gap between the graphs, which is a different solid. The washer picture below shows the difference in one slice.</a:t>
            </a:r>
            <a:endParaRPr lang="en-US" sz="1500" dirty="0"/>
          </a:p>
        </p:txBody>
      </p:sp>
      <p:sp>
        <p:nvSpPr>
          <p:cNvPr id="5" name="Shape 3"/>
          <p:cNvSpPr/>
          <p:nvPr/>
        </p:nvSpPr>
        <p:spPr>
          <a:xfrm>
            <a:off x="457200" y="2732227"/>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2823667"/>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V=π∫ₐᵇ(yₒᵤₜₑᵣ²-yᵢₙₙₑᵣ²)dx</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yₒᵤₜₑᵣ≥yᵢₙₙₑᵣ≥0 on a≤x≤b; a, b are usually where the graphs meet. Not in the formulae booklet: derive it from the disc formula.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region lies between two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5 · Hard · Find</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line y=7-x meets the curve y=6/x, x&gt;0, at the points A and B. The finite region R between them is rotated through 360° about the x-axis. (a) Find the coordinates of A and B. (b) Find the exact volume of the solid generated.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7-x=6/x⇒x²-7x+6=0⇒(x-1)(x-6)=0, so </a:t>
            </a:r>
            <a:r>
              <a:rPr lang="en-US" sz="1500" b="1" dirty="0">
                <a:solidFill>
                  <a:srgbClr val="1A1F2B"/>
                </a:solidFill>
                <a:latin typeface="Calibri" pitchFamily="34" charset="0"/>
                <a:ea typeface="Calibri" pitchFamily="34" charset="-122"/>
                <a:cs typeface="Calibri" pitchFamily="34" charset="-120"/>
              </a:rPr>
              <a:t>A(1,6), B(6,1)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Decide which is outer: at x=3 the line gives 4, the curve gives 2. So the outer radius is 7-x and the inner radius 6/x.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Outer solid: π∫₁⁶(7-x)² dx=π[-⅓(7-x)³]₁⁶=π(-⅓+72)=215π/3.</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Inner solid: π∫₁⁶36/x² dx=π[-36/x]₁⁶=π(-6+36)=30π.</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Subtract: V=215π/3-30π= </a:t>
            </a:r>
            <a:r>
              <a:rPr lang="en-US" sz="1500" b="1" dirty="0">
                <a:solidFill>
                  <a:srgbClr val="1A1F2B"/>
                </a:solidFill>
                <a:latin typeface="Calibri" pitchFamily="34" charset="0"/>
                <a:ea typeface="Calibri" pitchFamily="34" charset="-122"/>
                <a:cs typeface="Calibri" pitchFamily="34" charset="-120"/>
              </a:rPr>
              <a:t>125π/3≈131</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region lies between two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 · Worked example 5 · Hard · Find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outer solid is a frustum of a cone, so 215π/3 can be checked: the line meets the x-axis at x=7, giving cones of radius 6 (height 6) and radius 1 (height 1): ⅓π(216-1)=215π/3.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region lies between two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Worked example 5: rotating the shaded region between y=7-x and y=6/x gives a solid with a hollow core. The slice at x=3 is a washer with outer radius 4 and inner radius 2.">    </p:cNvPr>
          <p:cNvPicPr>
            <a:picLocks noChangeAspect="1"/>
          </p:cNvPicPr>
          <p:nvPr/>
        </p:nvPicPr>
        <p:blipFill>
          <a:blip r:embed="rId1"/>
          <a:stretch>
            <a:fillRect/>
          </a:stretch>
        </p:blipFill>
        <p:spPr>
          <a:xfrm>
            <a:off x="2856586" y="1371600"/>
            <a:ext cx="3429914" cy="2638044"/>
          </a:xfrm>
          <a:prstGeom prst="rect">
            <a:avLst/>
          </a:prstGeom>
        </p:spPr>
      </p:pic>
      <p:sp>
        <p:nvSpPr>
          <p:cNvPr id="5" name="Text 2"/>
          <p:cNvSpPr txBox="1"/>
          <p:nvPr/>
        </p:nvSpPr>
        <p:spPr>
          <a:xfrm>
            <a:off x="2856586" y="4055364"/>
            <a:ext cx="342991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rotating the shaded region between y=7-x and y=6/x gives a solid with a hollow core. The slice at x=3 is a washer with outer radius 4 and inner radius 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if the region lies between two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One slice at x=3. The true cross-section is the shaded ring of area 12π; squaring the gap gives a small disc of area 4π, a different shape entirely.">    </p:cNvPr>
          <p:cNvPicPr>
            <a:picLocks noChangeAspect="1"/>
          </p:cNvPicPr>
          <p:nvPr/>
        </p:nvPicPr>
        <p:blipFill>
          <a:blip r:embed="rId1"/>
          <a:stretch>
            <a:fillRect/>
          </a:stretch>
        </p:blipFill>
        <p:spPr>
          <a:xfrm>
            <a:off x="4389120" y="1510589"/>
            <a:ext cx="4297680" cy="2529230"/>
          </a:xfrm>
          <a:prstGeom prst="rect">
            <a:avLst/>
          </a:prstGeom>
        </p:spPr>
      </p:pic>
      <p:sp>
        <p:nvSpPr>
          <p:cNvPr id="5" name="Text 2"/>
          <p:cNvSpPr txBox="1"/>
          <p:nvPr/>
        </p:nvSpPr>
        <p:spPr>
          <a:xfrm>
            <a:off x="4389120" y="408553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One slice at x=3. The true cross-section is the shaded ring of area 12π; squaring the gap gives a small disc of area 4π, a different shape entirely.</a:t>
            </a:r>
            <a:endParaRPr lang="en-US" sz="1100" dirty="0"/>
          </a:p>
        </p:txBody>
      </p:sp>
      <p:sp>
        <p:nvSpPr>
          <p:cNvPr id="6" name="Shape 3"/>
          <p:cNvSpPr/>
          <p:nvPr/>
        </p:nvSpPr>
        <p:spPr>
          <a:xfrm>
            <a:off x="457200" y="1371600"/>
            <a:ext cx="3611880" cy="1066190"/>
          </a:xfrm>
          <a:prstGeom prst="roundRect">
            <a:avLst>
              <a:gd name="adj" fmla="val 5146"/>
            </a:avLst>
          </a:prstGeom>
          <a:solidFill>
            <a:srgbClr val="FEF2F2"/>
          </a:solidFill>
          <a:ln w="9525">
            <a:solidFill>
              <a:srgbClr val="DDE2EA"/>
            </a:solidFill>
            <a:prstDash val="solid"/>
          </a:ln>
        </p:spPr>
      </p:sp>
      <p:sp>
        <p:nvSpPr>
          <p:cNvPr id="7" name="Text 4"/>
          <p:cNvSpPr txBox="1"/>
          <p:nvPr/>
        </p:nvSpPr>
        <p:spPr>
          <a:xfrm>
            <a:off x="603504" y="1463040"/>
            <a:ext cx="331927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π∫(y₁-y₂)² dx. For worked example 5 it gives 35.1 instead of 131. Square each radius separately, then subtract.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volume from parametric equations?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x=f(t) and y=g(t), change the variable in π∫y² dx: replace dx by dx/dt dt. The limits must become values of t: solve f(t)=a and f(t)=b (or use the t-values given). If x decreases as t increases, keep the t-limits in the order that matches x=a to x=b; the negative dx/dt then makes the answer come out positive.</a:t>
            </a:r>
            <a:endParaRPr lang="en-US" sz="1500" dirty="0"/>
          </a:p>
        </p:txBody>
      </p:sp>
      <p:sp>
        <p:nvSpPr>
          <p:cNvPr id="5" name="Shape 3"/>
          <p:cNvSpPr/>
          <p:nvPr/>
        </p:nvSpPr>
        <p:spPr>
          <a:xfrm>
            <a:off x="457200" y="2412187"/>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2503627"/>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V=π∫_(t₁)^(t₂)y² dx/dt dt</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t₁, t₂ are the parameter values at x=a and x=b. Not in the formulae booklet: derive it; it is the disc formula with dx=dx/dt dt.</a:t>
            </a:r>
            <a:endParaRPr lang="en-US" sz="1700" dirty="0"/>
          </a:p>
        </p:txBody>
      </p:sp>
      <p:sp>
        <p:nvSpPr>
          <p:cNvPr id="7" name="Text 5"/>
          <p:cNvSpPr txBox="1"/>
          <p:nvPr/>
        </p:nvSpPr>
        <p:spPr>
          <a:xfrm>
            <a:off x="457200" y="349758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Quick check: the ellipse x=acos t, y=bsin t rotated about the x-axis gives (4/3)πab², which is a sphere when a=b.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volume from parametric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6 · Hard · Show that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parametric equations x=sin t, y=sin 2t, 0≤t≤π/2. The region bounded by C and the x-axis is rotated through 2π radians about the x-axis. (a) Show that the volume is 4π∫₀^(π/2)sin²tcos³t dt. (b) Use the substitution u=sin t to find the exact volume.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x=0 at t=0 and x=1 at t=π/2; dx/dt=cos t. With sin 2t=2sin tcos t: V=π∫₀^(π/2)(2sin tcos t)²cos t dt=4π∫₀^(π/2)sin²tcos³t dt as required.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u=sin t, du=cos t dt, cos²t=1-u²; limits u=0 to 1. 4π∫₀¹u²(1-u²) du=4π[u³/3-u⁵/5]₀¹=4π·(2/15)= </a:t>
            </a:r>
            <a:r>
              <a:rPr lang="en-US" sz="1500" b="1" dirty="0">
                <a:solidFill>
                  <a:srgbClr val="1A1F2B"/>
                </a:solidFill>
                <a:latin typeface="Calibri" pitchFamily="34" charset="0"/>
                <a:ea typeface="Calibri" pitchFamily="34" charset="-122"/>
                <a:cs typeface="Calibri" pitchFamily="34" charset="-120"/>
              </a:rPr>
              <a:t>8π/15≈1.68</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in Cartesian form: y²=4x²(1-x²), and π∫₀¹4x²(1-x²) dx=8π/15 as well.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volume from parametric equations?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Worked example 6: as t increases from 0 to π/2, x increases from 0 to 1, so the t-limits run in that order. The highest point (1/√2,1) is at t=π/4. The solid has volume 8π/15≈1.68.">    </p:cNvPr>
          <p:cNvPicPr>
            <a:picLocks noChangeAspect="1"/>
          </p:cNvPicPr>
          <p:nvPr/>
        </p:nvPicPr>
        <p:blipFill>
          <a:blip r:embed="rId1"/>
          <a:stretch>
            <a:fillRect/>
          </a:stretch>
        </p:blipFill>
        <p:spPr>
          <a:xfrm>
            <a:off x="4651553" y="1371600"/>
            <a:ext cx="4035247" cy="2638044"/>
          </a:xfrm>
          <a:prstGeom prst="rect">
            <a:avLst/>
          </a:prstGeom>
        </p:spPr>
      </p:pic>
      <p:sp>
        <p:nvSpPr>
          <p:cNvPr id="5" name="Text 2"/>
          <p:cNvSpPr txBox="1"/>
          <p:nvPr/>
        </p:nvSpPr>
        <p:spPr>
          <a:xfrm>
            <a:off x="4651553" y="4055364"/>
            <a:ext cx="4035247"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as t increases from 0 to π/2, x increases from 0 to 1, so the t-limits run in that order. The highest point (1/√2,1) is at t=π/4. The solid has volume 8π/15≈1.68.</a:t>
            </a:r>
            <a:endParaRPr lang="en-US" sz="1100" dirty="0"/>
          </a:p>
        </p:txBody>
      </p:sp>
      <p:sp>
        <p:nvSpPr>
          <p:cNvPr id="6" name="Shape 3"/>
          <p:cNvSpPr/>
          <p:nvPr/>
        </p:nvSpPr>
        <p:spPr>
          <a:xfrm>
            <a:off x="457200" y="1371600"/>
            <a:ext cx="3874313"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581705"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Keeping the x-limits after changing to t, or leaving out dx/dt. Every part of the integral must be in terms of t: the integrand, the "dt" and both limits.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volumes of revolution used to model real objects?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Many objects (bowls, vases, bottles, lampshades, buoys) have a circular cross-section, so their shape can be described by a profile curve rotated about the axis of symmetry. Put that axis along the x-axis. Keep the units: lengths in cm give volumes in cm³ (1 litre = 1000 cm³), and mass = density × volume. "Filled to a depth d" means integrate from the base to x=d, so a volume condition often leads to an equation for d. Be ready to criticise the model: real walls have thickness, bases are flat or have a foot, the profile is only an approximation, and the material may not be uniform.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volumes of revolution used to model real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Hard · Show that / Find</a:t>
            </a:r>
            <a:endParaRPr lang="en-US" sz="1200" dirty="0"/>
          </a:p>
        </p:txBody>
      </p:sp>
      <p:sp>
        <p:nvSpPr>
          <p:cNvPr id="4" name="Text 2"/>
          <p:cNvSpPr txBox="1"/>
          <p:nvPr/>
        </p:nvSpPr>
        <p:spPr>
          <a:xfrm>
            <a:off x="457200" y="1371600"/>
            <a:ext cx="8229600" cy="27889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inside of a vase is modelled by rotating the curve y=6-2cos(πx/15), 0≤x≤30, through 360° about the x-axis, where x cm is the distance along the axis from the base. (a) Show that y²=38-24cos(πx/15)+2cos(2πx/15). (b) Find the capacity of the vase in litres, to 3 significant figures. (c) Show that the vase is exactly half full when the water is 15 cm deep, and give one limitation of the model.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With θ=πx/15 and cos²θ=½(1+cos 2θ): y²=36-24cos θ+4cos²θ=36-24cos θ+2+2cos 2θ=38-24cos(πx/15)+2cos(2πx/15).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V=π[38x-360/πsin(πx/15)+15/πsin(2πx/15)]₀³⁰. Since sin 2π=sin 4π=0, only the first term survives: V=1140π cm³ ≈3581 cm³ = </a:t>
            </a:r>
            <a:r>
              <a:rPr lang="en-US" sz="1500" b="1" dirty="0">
                <a:solidFill>
                  <a:srgbClr val="1A1F2B"/>
                </a:solidFill>
                <a:latin typeface="Calibri" pitchFamily="34" charset="0"/>
                <a:ea typeface="Calibri" pitchFamily="34" charset="-122"/>
                <a:cs typeface="Calibri" pitchFamily="34" charset="-120"/>
              </a:rPr>
              <a:t>3.58 litres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volumes of revolution used to model real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7 · Hard · Show that / Find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same integral from 0 to 15, with sin π=sin 2π=0, gives π(38×15)=570π=½×1140π, so the vase is half full at a depth of 15 cm. This also follows from symmetry: the profile is symmetrical about x=15.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Limitations: the model ignores the thickness of the glass in the walls and the base, assumes the profile is exactly a cosine curve, and assumes the base is a perfectly flat disc of radius 4 cm. Any one, stated in context, is enough.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volumes of revolution used to model real objects?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Worked example 7: the vase on its side, axis along the x-axis. The radius is 4 cm at the base, 8 cm at the widest point and 4 cm at the opening. Water to a depth of 15 cm (shaded) fills exactly half of the 1140π≈3581 cm³.">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vase on its side, axis along the x-axis. The radius is 4 cm at the base, 8 cm at the widest point and 4 cm at the opening. Water to a depth of 15 cm (shaded) fills exactly half of the 1140π≈3581 cm³.</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a composite solid?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the region is bounded by a curve, a line and the x-axis, split it at the meeting point and find each piece separately. Straight-line pieces give cones (⅓πr²h) or frustums, which you can find without integrating, and doing it both ways gives an independent check.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a composite solid?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8 · Hard · Show that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y=3√x and the line y=10-x meet at the point P. The region R is bounded by the curve, the line and the x-axis. (a) Show that P has coordinates (4,6). (b) R is rotated through 2π radians about the x-axis. Find the exact volume of the solid. (c) The solid models a fishing float, with 1 unit representing 1 cm, made of foam of density 0.08 g cm⁻³. Find the mass of the float.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Put u=√x in 3√x=10-x: u²+3u-10=0⇒(u-2)(u+5)=0⇒u=2 (as u≥0), so x=4, y=6: P(4,6).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Split at x=4. Curve part: π∫₀⁴9x dx=π[(9/2)x²]₀⁴=72π. Line part: the line meets the x-axis at x=10, so this is a cone of radius 6 and height 6: ⅓π×6²×6=72π (or π∫₄¹⁰(10-x)² dx=72π). Add: </a:t>
            </a:r>
            <a:r>
              <a:rPr lang="en-US" sz="1500" b="1" dirty="0">
                <a:solidFill>
                  <a:srgbClr val="1A1F2B"/>
                </a:solidFill>
                <a:latin typeface="Calibri" pitchFamily="34" charset="0"/>
                <a:ea typeface="Calibri" pitchFamily="34" charset="-122"/>
                <a:cs typeface="Calibri" pitchFamily="34" charset="-120"/>
              </a:rPr>
              <a:t>V=144π</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Mass = density × volume =0.08×144π=36.19…≈ </a:t>
            </a:r>
            <a:r>
              <a:rPr lang="en-US" sz="1500" b="1" dirty="0">
                <a:solidFill>
                  <a:srgbClr val="1A1F2B"/>
                </a:solidFill>
                <a:latin typeface="Calibri" pitchFamily="34" charset="0"/>
                <a:ea typeface="Calibri" pitchFamily="34" charset="-122"/>
                <a:cs typeface="Calibri" pitchFamily="34" charset="-120"/>
              </a:rPr>
              <a:t>36.2 g</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pieces happen to have the same volume, but you cannot assume that; always work out each part.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a composite solid?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Worked example 8: the region splits at P(4,6) into the part under y=3√x and a triangle under the line. Rotated, they become a paraboloid (72π) and a cone of radius 6 and height 6 (72π), joined along the circle of radius 6 at x=4.">    </p:cNvPr>
          <p:cNvPicPr>
            <a:picLocks noChangeAspect="1"/>
          </p:cNvPicPr>
          <p:nvPr/>
        </p:nvPicPr>
        <p:blipFill>
          <a:blip r:embed="rId1"/>
          <a:stretch>
            <a:fillRect/>
          </a:stretch>
        </p:blipFill>
        <p:spPr>
          <a:xfrm>
            <a:off x="5695798" y="1371600"/>
            <a:ext cx="2991002" cy="2300630"/>
          </a:xfrm>
          <a:prstGeom prst="rect">
            <a:avLst/>
          </a:prstGeom>
        </p:spPr>
      </p:pic>
      <p:sp>
        <p:nvSpPr>
          <p:cNvPr id="5" name="Text 2"/>
          <p:cNvSpPr txBox="1"/>
          <p:nvPr/>
        </p:nvSpPr>
        <p:spPr>
          <a:xfrm>
            <a:off x="5695798" y="3717950"/>
            <a:ext cx="2991002" cy="899770"/>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the region splits at P(4,6) into the part under y=3√x and a triangle under the line. Rotated, they become a paraboloid (72π) and a cone of radius 6 and height 6 (72π), joined along the circle of radius 6 at x=4.</a:t>
            </a:r>
            <a:endParaRPr lang="en-US" sz="1100" dirty="0"/>
          </a:p>
        </p:txBody>
      </p:sp>
      <p:sp>
        <p:nvSpPr>
          <p:cNvPr id="6" name="Shape 3"/>
          <p:cNvSpPr/>
          <p:nvPr/>
        </p:nvSpPr>
        <p:spPr>
          <a:xfrm>
            <a:off x="457200" y="1371600"/>
            <a:ext cx="4918558" cy="1066190"/>
          </a:xfrm>
          <a:prstGeom prst="roundRect">
            <a:avLst>
              <a:gd name="adj" fmla="val 5146"/>
            </a:avLst>
          </a:prstGeom>
          <a:solidFill>
            <a:srgbClr val="FFFBEB"/>
          </a:solidFill>
          <a:ln w="9525">
            <a:solidFill>
              <a:srgbClr val="DDE2EA"/>
            </a:solidFill>
            <a:prstDash val="solid"/>
          </a:ln>
        </p:spPr>
      </p:sp>
      <p:sp>
        <p:nvSpPr>
          <p:cNvPr id="7" name="Text 4"/>
          <p:cNvSpPr txBox="1"/>
          <p:nvPr/>
        </p:nvSpPr>
        <p:spPr>
          <a:xfrm>
            <a:off x="603504" y="1463040"/>
            <a:ext cx="4625950"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integrating a straight-line piece, ask whether it is a cone or a frustum. ⅓πr²h is quicker and gives an independent check on your integral.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P4.6</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formula with π outside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Start every answer with V=π∫…dx and carry the π to the end. Dropping π part-way is an easy way to lose the final answer.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"exact" means keep π, e and ln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Answers such as 125π/3, π/4(e²+1) or πln(9/4) are exact. Give a decimal only when the question asks for one, and then to the accuracy stated.</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sketch the region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quick sketch shows the limits, whether one graph is outside the other, and whether part of the solid is a cone. Find the meeting points algebraically and mark them.</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P4.6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show-that parts need every step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the answer is given, the working is the whole point: show y², the identity or partial fractions used, the integrated expression and the substituted limits.</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parametric limits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Find the t-values at the ends of the region before you write the integral, and write them on the integral sign. A quick table of (t,x,y) values also confirms that y≥0 over the region.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39289"/>
                <a:gridCol w="3121762"/>
                <a:gridCol w="256946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V=π(∫y dx)².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disc has volume πy² δx; the square belongs to each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Square y first, then integrate.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(a+b)²=a²+b² when squaring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cross term 2ab is missing.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Expand fully: (a+b)²=a²+2ab+b².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Between two graphs, V=π∫(y₁-y₂)²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is a solid of radius equal to the gap, not the hollow solid.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π∫(y₁²-y₂²) dx: outer minus inner.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region below the x-axis gives a negative volume.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y²≥0, so π∫y² dx is never negative.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splitting at the roots is needed for volumes.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the parametric formula, the limits stay as x-values.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the change of variable the integral is in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 the limits to t-values.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rounded decimal counts as an exact answer.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loses exactness.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 π (and e, ln, surds) unless a decimal is asked for.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Areas (P2) and P4.2 Parametric equations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slicing idea: thin rectangles for area, thin discs for volume. Parametric volumes use the same change of variable as the parametric area ∫ydx/dt dt.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P3.7 and P4.5 Integration techniques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Trigonometric identities, integration by parts, partial fractions and substitution are what turn π∫y² dx into a number; this topic is where they are combined. The cone and sphere formulae from P1 mensuration come out of the disc formula.</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Density and modelling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Mass = density × volume links a solid of revolution to a real object, the same density calculation used in Mechanics and in IAL Physics Unit 1 (materials).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71216"/>
                <a:gridCol w="3658514"/>
                <a:gridCol w="16998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V=π∫ₐᵇy²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volume of revolution about the x-axis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V=π∫ₐᵇ(yₒᵤₜₑᵣ²-yᵢₙₙₑᵣ²)dx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region between two graphs (outer minus inner)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V=π∫_(t₁)^(t₂)y²dx/dt dt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curve given parametrically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cos²x=½(1+cos 2x), sin²x=½(1-cos 2x)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integrating squared trigonometric terms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∫udv/dx dx=uv-∫vdu/dx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products such as xe²ˣ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cone ⅓πr²h, sphere (4/3)πr³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straight-line pieces of composite solids; checks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region under y=2x for 0≤x≤3 is rotated about the x-axis. Find the volume, and check it with a standard formula.</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Why is π∫(y₁-y₂)² dx not the volume of the solid between two graphs?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Find the exact volume when the region under y=e⁻ˣ for 0≤x≤ln 2 is rotated about the x-axis.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curve has x=t³. A region runs from x=1 to x=8. What are the limits of the parametric integral, and what replaces dx?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The curve y=x²-4 is below the x-axis for -2&lt;x&lt;2. Is the volume of the solid formed by rotating the region between the curve and the axis negative?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147949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π∫₀³4x² dx=π[(4/3)x³]₀³=36π. It is a cone of radius 6 and height 3: ⅓π×36×3=36π.</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Each slice is a washer with area πy₁²-πy₂², not a disc of radius y₁-y₂. With radii 4 and 2: 12π against 4π.</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π∫₀^(ln 2)e⁻²ˣ dx=π[-½e⁻²ˣ]₀^(ln 2)=π(-⅛+½)=3π/8.</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t=1 to t=2, and dx becomes 3t² dt.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No. π∫₋₂²(x²-4)² dx=512π/15. Squaring makes every disc positive, so no splitting is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part of the curve C with equation y = 1/√(2x + 1), x ≥ 0. The shaded region R is bounded by C, the coordinate axes and the line x = 4. The region R is rotated through 360° about the x-axis to form the solid S.</a:t>
            </a:r>
            <a:endParaRPr lang="en-US" sz="1200" dirty="0"/>
          </a:p>
          <a:p>
            <a:pPr indent="0" marL="0">
              <a:spcAft>
                <a:spcPts val="600"/>
              </a:spcAft>
              <a:buNone/>
            </a:pPr>
            <a:r>
              <a:rPr lang="en-US" sz="1200" dirty="0">
                <a:solidFill>
                  <a:srgbClr val="1A1F2B"/>
                </a:solidFill>
              </a:rPr>
              <a:t>(a) Show that the volume of S is π ln 3.  [4]</a:t>
            </a:r>
            <a:endParaRPr lang="en-US" sz="1200" dirty="0"/>
          </a:p>
          <a:p>
            <a:pPr indent="0" marL="0">
              <a:spcAft>
                <a:spcPts val="600"/>
              </a:spcAft>
              <a:buNone/>
            </a:pPr>
            <a:r>
              <a:rPr lang="en-US" sz="1200" dirty="0">
                <a:solidFill>
                  <a:srgbClr val="1A1F2B"/>
                </a:solidFill>
              </a:rPr>
              <a:t>(b) The plane x = 1, shown dashed in Figure 1, cuts S into two pieces. Show that the two pieces have equal volumes.  [2]</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933303"/>
            <a:ext cx="3474720" cy="198555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9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fishing float is a solid of revolution. Figure 1 shows its profile on a centimetre grid, with the x-axis along its axis of symmetry. The radius y cm of the float was measured at x = 0, 4, 8, 12, 16 and 20. The measurements lie on grid points, shown as dots in Figure 1.</a:t>
            </a:r>
            <a:endParaRPr lang="en-US" sz="1200" dirty="0"/>
          </a:p>
          <a:p>
            <a:pPr indent="0" marL="0">
              <a:spcAft>
                <a:spcPts val="600"/>
              </a:spcAft>
              <a:buNone/>
            </a:pPr>
            <a:r>
              <a:rPr lang="en-US" sz="1200" dirty="0">
                <a:solidFill>
                  <a:srgbClr val="1A1F2B"/>
                </a:solidFill>
              </a:rPr>
              <a:t>(a) Use the trapezium rule with all six measurements to estimate the volume of the float. Give your answer to 3 significant figures.  [4]</a:t>
            </a:r>
            <a:endParaRPr lang="en-US" sz="1200" dirty="0"/>
          </a:p>
          <a:p>
            <a:pPr indent="0" marL="0">
              <a:spcAft>
                <a:spcPts val="600"/>
              </a:spcAft>
              <a:buNone/>
            </a:pPr>
            <a:r>
              <a:rPr lang="en-US" sz="1200" dirty="0">
                <a:solidFill>
                  <a:srgbClr val="1A1F2B"/>
                </a:solidFill>
              </a:rPr>
              <a:t>(b) A designer models the profile by the curve with equation y² = cx(20 − x), 0 ≤ x ≤ 20, shown dashed in Figure 1. The constant c is chosen so that the greatest radius of the model is 6 cm. Find c.  [2]</a:t>
            </a:r>
            <a:endParaRPr lang="en-US" sz="1200" dirty="0"/>
          </a:p>
          <a:p>
            <a:pPr indent="0" marL="0">
              <a:spcAft>
                <a:spcPts val="600"/>
              </a:spcAft>
              <a:buNone/>
            </a:pPr>
            <a:r>
              <a:rPr lang="en-US" sz="1200" dirty="0">
                <a:solidFill>
                  <a:srgbClr val="1A1F2B"/>
                </a:solidFill>
              </a:rPr>
              <a:t>(c) Find the volume of the model, giving your answer as an exact multiple of π.  [3]</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05203"/>
            <a:ext cx="3474720" cy="224175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 = π∫₀⁴ 1/(2x + 1) dx</a:t>
            </a:r>
            <a:endParaRPr lang="en-US" sz="1600" dirty="0"/>
          </a:p>
          <a:p>
            <a:pPr marL="342900" indent="-342900">
              <a:spcAft>
                <a:spcPts val="400"/>
              </a:spcAft>
              <a:buSzPct val="100000"/>
              <a:buChar char="•"/>
            </a:pPr>
            <a:r>
              <a:rPr lang="en-US" sz="1600" dirty="0">
                <a:solidFill>
                  <a:srgbClr val="1A1F2B"/>
                </a:solidFill>
              </a:rPr>
              <a:t>π[½ ln(2x + 1)]</a:t>
            </a:r>
            <a:endParaRPr lang="en-US" sz="1600" dirty="0"/>
          </a:p>
          <a:p>
            <a:pPr marL="342900" indent="-342900">
              <a:spcAft>
                <a:spcPts val="400"/>
              </a:spcAft>
              <a:buSzPct val="100000"/>
              <a:buChar char="•"/>
            </a:pPr>
            <a:r>
              <a:rPr lang="en-US" sz="1600" dirty="0">
                <a:solidFill>
                  <a:srgbClr val="1A1F2B"/>
                </a:solidFill>
              </a:rPr>
              <a:t>π(½ ln 9 − ½ ln 1)</a:t>
            </a:r>
            <a:endParaRPr lang="en-US" sz="1600" dirty="0"/>
          </a:p>
          <a:p>
            <a:pPr marL="342900" indent="-342900">
              <a:spcAft>
                <a:spcPts val="400"/>
              </a:spcAft>
              <a:buSzPct val="100000"/>
              <a:buChar char="•"/>
            </a:pPr>
            <a:r>
              <a:rPr lang="en-US" sz="1600" dirty="0">
                <a:solidFill>
                  <a:srgbClr val="1A1F2B"/>
                </a:solidFill>
              </a:rPr>
              <a:t>½ ln 9 = ln 3 and ln 1 = 0, so V = π ln 3 cso</a:t>
            </a:r>
            <a:endParaRPr lang="en-US" sz="1600" dirty="0"/>
          </a:p>
          <a:p>
            <a:pPr marL="342900" indent="-342900">
              <a:spcAft>
                <a:spcPts val="400"/>
              </a:spcAft>
              <a:buSzPct val="100000"/>
              <a:buChar char="•"/>
            </a:pPr>
            <a:r>
              <a:rPr lang="en-US" sz="1600" dirty="0">
                <a:solidFill>
                  <a:srgbClr val="1A1F2B"/>
                </a:solidFill>
              </a:rPr>
              <a:t>π∫₀¹ 1/(2x + 1) dx = ½π ln 3</a:t>
            </a:r>
            <a:endParaRPr lang="en-US" sz="1600" dirty="0"/>
          </a:p>
          <a:p>
            <a:pPr marL="342900" indent="-342900">
              <a:spcAft>
                <a:spcPts val="400"/>
              </a:spcAft>
              <a:buSzPct val="100000"/>
              <a:buChar char="•"/>
            </a:pPr>
            <a:r>
              <a:rPr lang="en-US" sz="1600" dirty="0">
                <a:solidFill>
                  <a:srgbClr val="1A1F2B"/>
                </a:solidFill>
              </a:rPr>
              <a:t>this is half of π ln 3, so the other piece also has volume ½π ln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values of y²: 0, 25, 36, 36, 25, 0</a:t>
            </a:r>
            <a:endParaRPr lang="en-US" sz="1600" dirty="0"/>
          </a:p>
          <a:p>
            <a:pPr marL="342900" indent="-342900">
              <a:spcAft>
                <a:spcPts val="400"/>
              </a:spcAft>
              <a:buSzPct val="100000"/>
              <a:buChar char="•"/>
            </a:pPr>
            <a:r>
              <a:rPr lang="en-US" sz="1600" dirty="0">
                <a:solidFill>
                  <a:srgbClr val="1A1F2B"/>
                </a:solidFill>
              </a:rPr>
              <a:t>V ≈ π∫₀²⁰ y² dx with strip width 4</a:t>
            </a:r>
            <a:endParaRPr lang="en-US" sz="1600" dirty="0"/>
          </a:p>
          <a:p>
            <a:pPr marL="342900" indent="-342900">
              <a:spcAft>
                <a:spcPts val="400"/>
              </a:spcAft>
              <a:buSzPct val="100000"/>
              <a:buChar char="•"/>
            </a:pPr>
            <a:r>
              <a:rPr lang="en-US" sz="1600" dirty="0">
                <a:solidFill>
                  <a:srgbClr val="1A1F2B"/>
                </a:solidFill>
              </a:rPr>
              <a:t>π × ½ × 4 × [0 + 0 + 2(25 + 36 + 36 + 25)] = 488π</a:t>
            </a:r>
            <a:endParaRPr lang="en-US" sz="1600" dirty="0"/>
          </a:p>
          <a:p>
            <a:pPr marL="342900" indent="-342900">
              <a:spcAft>
                <a:spcPts val="400"/>
              </a:spcAft>
              <a:buSzPct val="100000"/>
              <a:buChar char="•"/>
            </a:pPr>
            <a:r>
              <a:rPr lang="en-US" sz="1600" dirty="0">
                <a:solidFill>
                  <a:srgbClr val="1A1F2B"/>
                </a:solidFill>
              </a:rPr>
              <a:t>1530 cm³</a:t>
            </a:r>
            <a:endParaRPr lang="en-US" sz="1600" dirty="0"/>
          </a:p>
          <a:p>
            <a:pPr marL="342900" indent="-342900">
              <a:spcAft>
                <a:spcPts val="400"/>
              </a:spcAft>
              <a:buSzPct val="100000"/>
              <a:buChar char="•"/>
            </a:pPr>
            <a:r>
              <a:rPr lang="en-US" sz="1600" dirty="0">
                <a:solidFill>
                  <a:srgbClr val="1A1F2B"/>
                </a:solidFill>
              </a:rPr>
              <a:t>y is greatest where x(20 − x) is greatest, at x = 10</a:t>
            </a:r>
            <a:endParaRPr lang="en-US" sz="1600" dirty="0"/>
          </a:p>
          <a:p>
            <a:pPr marL="342900" indent="-342900">
              <a:spcAft>
                <a:spcPts val="400"/>
              </a:spcAft>
              <a:buSzPct val="100000"/>
              <a:buChar char="•"/>
            </a:pPr>
            <a:r>
              <a:rPr lang="en-US" sz="1600" dirty="0">
                <a:solidFill>
                  <a:srgbClr val="1A1F2B"/>
                </a:solidFill>
              </a:rPr>
              <a:t>100c = 36, c = 0.36</a:t>
            </a:r>
            <a:endParaRPr lang="en-US" sz="1600" dirty="0"/>
          </a:p>
          <a:p>
            <a:pPr marL="342900" indent="-342900">
              <a:spcAft>
                <a:spcPts val="400"/>
              </a:spcAft>
              <a:buSzPct val="100000"/>
              <a:buChar char="•"/>
            </a:pPr>
            <a:r>
              <a:rPr lang="en-US" sz="1600" dirty="0">
                <a:solidFill>
                  <a:srgbClr val="1A1F2B"/>
                </a:solidFill>
              </a:rPr>
              <a:t>V = π∫₀²⁰ 0.36(20x − x²) dx</a:t>
            </a:r>
            <a:endParaRPr lang="en-US" sz="1600" dirty="0"/>
          </a:p>
          <a:p>
            <a:pPr marL="342900" indent="-342900">
              <a:spcAft>
                <a:spcPts val="400"/>
              </a:spcAft>
              <a:buSzPct val="100000"/>
              <a:buChar char="•"/>
            </a:pPr>
            <a:r>
              <a:rPr lang="en-US" sz="1600" dirty="0">
                <a:solidFill>
                  <a:srgbClr val="1A1F2B"/>
                </a:solidFill>
              </a:rPr>
              <a:t>0.36π[10x² − x³/3]₀²⁰</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P4.6 Volumes of revolution · Edexcel IAL Maths</dc:title>
  <dc:subject>PptxGenJS Presentation</dc:subject>
  <dc:creator>Evan Kotronis · ExaminerPrep</dc:creator>
  <cp:lastModifiedBy>Evan Kotronis · ExaminerPrep</cp:lastModifiedBy>
  <cp:revision>1</cp:revision>
  <dcterms:created xsi:type="dcterms:W3CDTF">2026-10-26T15:11:59Z</dcterms:created>
  <dcterms:modified xsi:type="dcterms:W3CDTF">2026-10-26T15:11:59Z</dcterms:modified>
</cp:coreProperties>
</file>