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Lst>
  <p:notesMasterIdLst>
    <p:notesMasterId r:id="rId6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87364110-9c7b-0ba2-b0d4-089c87fd43e7}">
          <p14:sldIdLst>
            <p14:sldId id="256"/>
            <p14:sldId id="257"/>
            <p14:sldId id="258"/>
            <p14:sldId id="259"/>
          </p14:sldIdLst>
        </p14:section>
        <p14:section name="Theory" id="{9a275b9e-1289-01ad-271b-5d20e3020d5e}">
          <p14:sldIdLst>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Lst>
        </p14:section>
        <p14:section name="Practice" id="{9e636f31-d192-379f-c55b-fb702afdd2de}">
          <p14:sldIdLst>
            <p14:sldId id="301"/>
            <p14:sldId id="302"/>
            <p14:sldId id="303"/>
            <p14:sldId id="304"/>
            <p14:sldId id="305"/>
            <p14:sldId id="306"/>
          </p14:sldIdLst>
        </p14:section>
        <p14:section name="Answers" id="{be90e96d-a462-c620-3dc9-08b758cb8c86}">
          <p14:sldIdLst>
            <p14:sldId id="307"/>
            <p14:sldId id="308"/>
            <p14:sldId id="309"/>
            <p14:sldId id="310"/>
            <p14:sldId id="311"/>
            <p14:sldId id="312"/>
            <p14:sldId id="31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notesMaster" Target="notesMasters/notesMaster1.xml"/><Relationship Id="rId61" Type="http://schemas.openxmlformats.org/officeDocument/2006/relationships/presProps" Target="presProps.xml"/><Relationship Id="rId62" Type="http://schemas.openxmlformats.org/officeDocument/2006/relationships/viewProps" Target="viewProps.xml"/><Relationship Id="rId63" Type="http://schemas.openxmlformats.org/officeDocument/2006/relationships/theme" Target="theme/theme1.xml"/><Relationship Id="rId6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4.7 Atomic structure and particle accelerators. Notes for this topic: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nucleon number and proton number tell you?.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nucleon number and proton number tell you?: Worked example 1.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alpha-particle scattering reveal the nucleus?.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alpha-particle scattering reveal the nucleus?.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alpha-particle scattering reveal the nucleus?.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alpha-particle scattering reveal the nucleus?.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alpha-particle scattering reveal the nucleus?.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alpha-particle scattering reveal the nucleus?: Worked example 2.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alpha-particle scattering reveal the nucleus?.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alpha-particle scattering reveal the nucleus?.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electrons released and accelerated?.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electrons released and accelerated?.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electrons released and accelerated?.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magnetic field bend the path of a charged particle?.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magnetic field bend the path of a charged particle?.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magnetic field bend the path of a charged particle?: Worked example 3.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linear accelerators and cyclotrons work?.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linear accelerators and cyclotrons work?.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linear accelerators and cyclotrons work?: Worked example 4.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linear accelerators and cyclotrons work?.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linear accelerators and cyclotrons work?.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linear accelerators and cyclotrons work?: Worked example 5.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linear accelerators and cyclotrons work?: Worked example 5.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linear accelerators and cyclotrons work?.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detectors reveal particles, and how do you read their tracks?.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detectors reveal particles, and how do you read their tracks?.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detectors reveal particles, and how do you read their tracks?.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detectors reveal particles, and how do you read their tracks?: Worked example 6.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detectors reveal particles, and how do you read their tracks?: Worked example 6.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detectors reveal particles, and how do you read their tracks?.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are high energies needed to probe inside a nucleon?.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are high energies needed to probe inside a nucleon?.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are high energies needed to probe inside a nucleon?: Worked example 7.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are high energies needed to probe inside a nucleon?: Worked example 7.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4.7.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4.7.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https://examinerprep.com/notes/edexcel-ial-physics/atomic-structure-and-particle-accelerators/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https://examinerprep.com/ial-physics-4-7-atomic-structure-and-particle-accelerators-questions#IALP-U4-7-A-03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https://examinerprep.com/ial-physics-4-7-atomic-structure-and-particle-accelerators-questions#IALP-U4-7-A-06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https://examinerprep.com/ial-physics-4-7-atomic-structure-and-particle-accelerators-questions#IALP-U4-7-A-08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https://examinerprep.com/ial-physics-4-7-atomic-structure-and-particle-accelerators-questions#IALP-U4-7-B-03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https://examinerprep.com/ial-physics-4-7-atomic-structure-and-particle-accelerators-questions#IALP-U4-7-B-07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https://examinerprep.com/ial-physics-4-7-atomic-structure-and-particle-accelerators-questions#IALP-U4-7-A-03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https://examinerprep.com/ial-physics-4-7-atomic-structure-and-particle-accelerators-questions#IALP-U4-7-A-06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https://examinerprep.com/ial-physics-4-7-atomic-structure-and-particle-accelerators-questions#IALP-U4-7-A-08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https://examinerprep.com/ial-physics-4-7-atomic-structure-and-particle-accelerators-questions#IALP-U4-7-B-03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https://examinerprep.com/ial-physics-4-7-atomic-structure-and-particle-accelerators-questions#IALP-U4-7-B-07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3.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slideLayout" Target="../slideLayouts/slideLayout3.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hyperlink" Target="https://examinerprep.com/notes/edexcel-ial-physics/atomic-structure-and-particle-accelerators/" TargetMode="External"/><Relationship Id="rId2" Type="http://schemas.openxmlformats.org/officeDocument/2006/relationships/hyperlink" Target="https://examinerprep.com/ial-physics-4-7-atomic-structure-and-particle-accelerator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4.7 Atomic structure and particle accelerators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Nucleon number A and proton number Z; nuclide notation and isotopes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Large-angle alpha-particle scattering as evidence for a small, massive, positive nucleus, and how models of the atom changed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Thermionic emission and accelerating electrons through a p.d.: eV = ½ mv²</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roles of electric and magnetic fields in linear accelerators, cyclotrons and detectors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Deriving and using r = p/BQ</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Conservation of charge, energy and momentum in interactions; reading particle tracks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Why high energies are needed to investigate the structure of nucleons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1437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Alpha-particle scattering showed that an atom is mostly empty space with its positive charge and almost all its mass in a tiny nucleus, and accelerators use electric fields to speed charged particles up and magnetic fields to steer them.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ᴬ_ZX: A = nucleon number (protons + neutrons), Z = proton number; neutrons N = A - Z.</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A heated filament releases electrons (</a:t>
            </a:r>
            <a:r>
              <a:rPr lang="en-US" sz="1500" b="1" dirty="0">
                <a:solidFill>
                  <a:srgbClr val="1A1F2B"/>
                </a:solidFill>
                <a:latin typeface="Calibri" pitchFamily="34" charset="0"/>
                <a:ea typeface="Calibri" pitchFamily="34" charset="-122"/>
                <a:cs typeface="Calibri" pitchFamily="34" charset="-120"/>
              </a:rPr>
              <a:t>thermionic emission</a:t>
            </a:r>
            <a:r>
              <a:rPr lang="en-US" sz="1500" dirty="0">
                <a:solidFill>
                  <a:srgbClr val="1A1F2B"/>
                </a:solidFill>
                <a:latin typeface="Calibri" pitchFamily="34" charset="0"/>
                <a:ea typeface="Calibri" pitchFamily="34" charset="-122"/>
                <a:cs typeface="Calibri" pitchFamily="34" charset="-120"/>
              </a:rPr>
              <a:t>); a p.d. V gives each one kinetic energy eV = ½ mv².</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a:t>
            </a:r>
            <a:r>
              <a:rPr lang="en-US" sz="1500" b="1" dirty="0">
                <a:solidFill>
                  <a:srgbClr val="1A1F2B"/>
                </a:solidFill>
                <a:latin typeface="Calibri" pitchFamily="34" charset="0"/>
                <a:ea typeface="Calibri" pitchFamily="34" charset="-122"/>
                <a:cs typeface="Calibri" pitchFamily="34" charset="-120"/>
              </a:rPr>
              <a:t>Electric fields accelerate</a:t>
            </a:r>
            <a:r>
              <a:rPr lang="en-US" sz="1500" dirty="0">
                <a:solidFill>
                  <a:srgbClr val="1A1F2B"/>
                </a:solidFill>
                <a:latin typeface="Calibri" pitchFamily="34" charset="0"/>
                <a:ea typeface="Calibri" pitchFamily="34" charset="-122"/>
                <a:cs typeface="Calibri" pitchFamily="34" charset="-120"/>
              </a:rPr>
              <a:t> charged particles (they do work); </a:t>
            </a:r>
            <a:r>
              <a:rPr lang="en-US" sz="1500" b="1" dirty="0">
                <a:solidFill>
                  <a:srgbClr val="1A1F2B"/>
                </a:solidFill>
                <a:latin typeface="Calibri" pitchFamily="34" charset="0"/>
                <a:ea typeface="Calibri" pitchFamily="34" charset="-122"/>
                <a:cs typeface="Calibri" pitchFamily="34" charset="-120"/>
              </a:rPr>
              <a:t>magnetic fields bend</a:t>
            </a:r>
            <a:r>
              <a:rPr lang="en-US" sz="1500" dirty="0">
                <a:solidFill>
                  <a:srgbClr val="1A1F2B"/>
                </a:solidFill>
                <a:latin typeface="Calibri" pitchFamily="34" charset="0"/>
                <a:ea typeface="Calibri" pitchFamily="34" charset="-122"/>
                <a:cs typeface="Calibri" pitchFamily="34" charset="-120"/>
              </a:rPr>
              <a:t> their paths (force perpendicular to velocity, no work done).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In a uniform magnetic field a charged particle moves in a circle of radius r = p/BQ: bigger momentum, bigger circle.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Charge, energy and momentum are conserved in every interaction; neutral particles leave no track.</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7. To see detail of size d, a probe needs a de Broglie wavelength λ= h/p no bigger than 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 nucleon (≈ 10⁻¹⁵ m) that means energies of about 1 GeV.</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nucleon number and proton number tell you?</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proton number</a:t>
            </a:r>
            <a:r>
              <a:rPr lang="en-US" sz="1400" dirty="0">
                <a:solidFill>
                  <a:srgbClr val="1A1F2B"/>
                </a:solidFill>
                <a:latin typeface="Calibri" pitchFamily="34" charset="0"/>
                <a:ea typeface="Calibri" pitchFamily="34" charset="-122"/>
                <a:cs typeface="Calibri" pitchFamily="34" charset="-120"/>
              </a:rPr>
              <a:t> Z is the number of protons in the nucleus. The </a:t>
            </a:r>
            <a:r>
              <a:rPr lang="en-US" sz="1400" b="1" dirty="0">
                <a:solidFill>
                  <a:srgbClr val="1A1F2B"/>
                </a:solidFill>
                <a:latin typeface="Calibri" pitchFamily="34" charset="0"/>
                <a:ea typeface="Calibri" pitchFamily="34" charset="-122"/>
                <a:cs typeface="Calibri" pitchFamily="34" charset="-120"/>
              </a:rPr>
              <a:t>nucleon number</a:t>
            </a:r>
            <a:r>
              <a:rPr lang="en-US" sz="1400" dirty="0">
                <a:solidFill>
                  <a:srgbClr val="1A1F2B"/>
                </a:solidFill>
                <a:latin typeface="Calibri" pitchFamily="34" charset="0"/>
                <a:ea typeface="Calibri" pitchFamily="34" charset="-122"/>
                <a:cs typeface="Calibri" pitchFamily="34" charset="-120"/>
              </a:rPr>
              <a:t> A is the total number of protons and neutrons in the nucleus.</a:t>
            </a:r>
            <a:endParaRPr lang="en-US" sz="1400" dirty="0"/>
          </a:p>
        </p:txBody>
      </p:sp>
      <p:sp>
        <p:nvSpPr>
          <p:cNvPr id="6" name="Text 4"/>
          <p:cNvSpPr txBox="1"/>
          <p:nvPr/>
        </p:nvSpPr>
        <p:spPr>
          <a:xfrm>
            <a:off x="457200" y="2104034"/>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nuclide is written ᴬ_ZX, for example ²⁷₁₃Al: 13 protons and 27 − 13 = 14 neutrons. The number of neutrons is N = A - Z, and in a neutral atom the number of electrons equals Z.</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Z fixes the element and its chemistry. </a:t>
            </a:r>
            <a:r>
              <a:rPr lang="en-US" sz="1500" b="1" dirty="0">
                <a:solidFill>
                  <a:srgbClr val="1A1F2B"/>
                </a:solidFill>
                <a:latin typeface="Calibri" pitchFamily="34" charset="0"/>
                <a:ea typeface="Calibri" pitchFamily="34" charset="-122"/>
                <a:cs typeface="Calibri" pitchFamily="34" charset="-120"/>
              </a:rPr>
              <a:t>Isotopes</a:t>
            </a:r>
            <a:r>
              <a:rPr lang="en-US" sz="1500" dirty="0">
                <a:solidFill>
                  <a:srgbClr val="1A1F2B"/>
                </a:solidFill>
                <a:latin typeface="Calibri" pitchFamily="34" charset="0"/>
                <a:ea typeface="Calibri" pitchFamily="34" charset="-122"/>
                <a:cs typeface="Calibri" pitchFamily="34" charset="-120"/>
              </a:rPr>
              <a:t> of an element have the same Z but different numbers of neutrons, so different A. The charge on a nucleus is +Ze, with e = 1.60×10⁻¹⁹ C. Protons and neutrons have almost the same mass (1.67 × 10⁻²⁷ kg), about 1800 times the mass of an electron, so A is a measure of the mass of the atom.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nucleon number and proton number tell you?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State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nucleus of a radioactive isotope of strontium is written ⁹⁰₃₈Sr. (a) State the number of protons and neutrons in the nucleus. (b) Calculate the charge on the nucleus. (c) A stable isotope of strontium has two fewer neutrons. Write its symbol.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Z = 38 and N = A - Z: </a:t>
            </a:r>
            <a:r>
              <a:rPr lang="en-US" sz="1500" b="1" dirty="0">
                <a:solidFill>
                  <a:srgbClr val="1A1F2B"/>
                </a:solidFill>
                <a:latin typeface="Calibri" pitchFamily="34" charset="0"/>
                <a:ea typeface="Calibri" pitchFamily="34" charset="-122"/>
                <a:cs typeface="Calibri" pitchFamily="34" charset="-120"/>
              </a:rPr>
              <a:t>38 protons, 90 − 38 = 52 neutrons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Only the protons are charged: Q = 38 ×1.60×10⁻¹⁹ = </a:t>
            </a:r>
            <a:r>
              <a:rPr lang="en-US" sz="1500" b="1" dirty="0">
                <a:solidFill>
                  <a:srgbClr val="1A1F2B"/>
                </a:solidFill>
                <a:latin typeface="Calibri" pitchFamily="34" charset="0"/>
                <a:ea typeface="Calibri" pitchFamily="34" charset="-122"/>
                <a:cs typeface="Calibri" pitchFamily="34" charset="-120"/>
              </a:rPr>
              <a:t>6.08 × 10⁻¹⁸ C</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Same element, so same Z; two fewer neutrons lowers A by 2: </a:t>
            </a:r>
            <a:r>
              <a:rPr lang="en-US" sz="1500" b="1" dirty="0">
                <a:solidFill>
                  <a:srgbClr val="1A1F2B"/>
                </a:solidFill>
                <a:latin typeface="Calibri" pitchFamily="34" charset="0"/>
                <a:ea typeface="Calibri" pitchFamily="34" charset="-122"/>
                <a:cs typeface="Calibri" pitchFamily="34" charset="-120"/>
              </a:rPr>
              <a:t>⁸⁸₃₈Sr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did alpha-particle scattering reveal the nucleus?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Alpha-scattering apparatus seen from above. The detector is moved round the foil to count the alpha particles scattered through each angle θ.">    </p:cNvPr>
          <p:cNvPicPr>
            <a:picLocks noChangeAspect="1"/>
          </p:cNvPicPr>
          <p:nvPr/>
        </p:nvPicPr>
        <p:blipFill>
          <a:blip r:embed="rId1"/>
          <a:stretch>
            <a:fillRect/>
          </a:stretch>
        </p:blipFill>
        <p:spPr>
          <a:xfrm>
            <a:off x="4860950" y="1371600"/>
            <a:ext cx="3825850" cy="2638044"/>
          </a:xfrm>
          <a:prstGeom prst="rect">
            <a:avLst/>
          </a:prstGeom>
        </p:spPr>
      </p:pic>
      <p:sp>
        <p:nvSpPr>
          <p:cNvPr id="5" name="Text 2"/>
          <p:cNvSpPr txBox="1"/>
          <p:nvPr/>
        </p:nvSpPr>
        <p:spPr>
          <a:xfrm>
            <a:off x="4860950" y="4055364"/>
            <a:ext cx="3825850" cy="562356"/>
          </a:xfrm>
          <a:prstGeom prst="rect">
            <a:avLst/>
          </a:prstGeom>
          <a:noFill/>
          <a:ln/>
        </p:spPr>
        <p:txBody>
          <a:bodyPr wrap="square" lIns="0" tIns="0" rIns="0" bIns="0" rtlCol="0" anchor="t"/>
          <a:lstStyle/>
          <a:p>
            <a:pPr algn="ctr" indent="0" marL="0">
              <a:buNone/>
            </a:pPr>
            <a:r>
              <a:rPr lang="en-US" sz="1100" i="1" dirty="0">
                <a:solidFill>
                  <a:srgbClr val="5A6577"/>
                </a:solidFill>
              </a:rPr>
              <a:t>Alpha-scattering apparatus seen from above. The detector is moved round the foil to count the alpha particles scattered through each angle θ.</a:t>
            </a:r>
            <a:endParaRPr lang="en-US" sz="1100" dirty="0"/>
          </a:p>
        </p:txBody>
      </p:sp>
      <p:sp>
        <p:nvSpPr>
          <p:cNvPr id="6" name="Text 3"/>
          <p:cNvSpPr txBox="1"/>
          <p:nvPr/>
        </p:nvSpPr>
        <p:spPr>
          <a:xfrm>
            <a:off x="457200" y="1371600"/>
            <a:ext cx="4083710" cy="21479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narrow beam of alpha particles (helium nuclei, charge +2e), all with the same energy, is aimed at a very thin sheet of gold foil, only a few hundred atoms thick. The apparatus is in a </a:t>
            </a:r>
            <a:r>
              <a:rPr lang="en-US" sz="1500" b="1" dirty="0">
                <a:solidFill>
                  <a:srgbClr val="1A1F2B"/>
                </a:solidFill>
                <a:latin typeface="Calibri" pitchFamily="34" charset="0"/>
                <a:ea typeface="Calibri" pitchFamily="34" charset="-122"/>
                <a:cs typeface="Calibri" pitchFamily="34" charset="-120"/>
              </a:rPr>
              <a:t>vacuum</a:t>
            </a:r>
            <a:r>
              <a:rPr lang="en-US" sz="1500" dirty="0">
                <a:solidFill>
                  <a:srgbClr val="1A1F2B"/>
                </a:solidFill>
                <a:latin typeface="Calibri" pitchFamily="34" charset="0"/>
                <a:ea typeface="Calibri" pitchFamily="34" charset="-122"/>
                <a:cs typeface="Calibri" pitchFamily="34" charset="-120"/>
              </a:rPr>
              <a:t>, so the alpha particles are not stopped or scattered by air. A detector, originally a zinc sulfide screen that gives a tiny flash for each alpha particle, watched through a microscope, is moved round the foil to count the alpha particles arriving at each angle.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did alpha-particle scattering reveal the nucleus?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4114800"/>
                <a:gridCol w="41148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Observation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Conclusion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Almost all alpha particles pass straight through, or are deflected by only a few degrees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Most of the atom is </a:t>
                      </a:r>
                      <a:r>
                        <a:rPr lang="en-US" sz="1200" b="1" dirty="0">
                          <a:solidFill>
                            <a:srgbClr val="1A1F2B"/>
                          </a:solidFill>
                          <a:latin typeface="Calibri" pitchFamily="34" charset="0"/>
                          <a:ea typeface="Calibri" pitchFamily="34" charset="-122"/>
                          <a:cs typeface="Calibri" pitchFamily="34" charset="-120"/>
                        </a:rPr>
                        <a:t>empty space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small fraction are deflected through large angles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There is a concentrated </a:t>
                      </a:r>
                      <a:r>
                        <a:rPr lang="en-US" sz="1200" b="1" dirty="0">
                          <a:solidFill>
                            <a:srgbClr val="1A1F2B"/>
                          </a:solidFill>
                          <a:latin typeface="Calibri" pitchFamily="34" charset="0"/>
                          <a:ea typeface="Calibri" pitchFamily="34" charset="-122"/>
                          <a:cs typeface="Calibri" pitchFamily="34" charset="-120"/>
                        </a:rPr>
                        <a:t>charge</a:t>
                      </a:r>
                      <a:r>
                        <a:rPr lang="en-US" sz="1200" dirty="0">
                          <a:solidFill>
                            <a:srgbClr val="1A1F2B"/>
                          </a:solidFill>
                          <a:latin typeface="Calibri" pitchFamily="34" charset="0"/>
                          <a:ea typeface="Calibri" pitchFamily="34" charset="-122"/>
                          <a:cs typeface="Calibri" pitchFamily="34" charset="-120"/>
                        </a:rPr>
                        <a:t> in the atom; it must be </a:t>
                      </a:r>
                      <a:r>
                        <a:rPr lang="en-US" sz="1200" b="1" dirty="0">
                          <a:solidFill>
                            <a:srgbClr val="1A1F2B"/>
                          </a:solidFill>
                          <a:latin typeface="Calibri" pitchFamily="34" charset="0"/>
                          <a:ea typeface="Calibri" pitchFamily="34" charset="-122"/>
                          <a:cs typeface="Calibri" pitchFamily="34" charset="-120"/>
                        </a:rPr>
                        <a:t>positive</a:t>
                      </a:r>
                      <a:r>
                        <a:rPr lang="en-US" sz="1200" dirty="0">
                          <a:solidFill>
                            <a:srgbClr val="1A1F2B"/>
                          </a:solidFill>
                          <a:latin typeface="Calibri" pitchFamily="34" charset="0"/>
                          <a:ea typeface="Calibri" pitchFamily="34" charset="-122"/>
                          <a:cs typeface="Calibri" pitchFamily="34" charset="-120"/>
                        </a:rPr>
                        <a:t> to repel the positive alpha particles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very small number (of the order of 1 in 10⁴) are deflected by more than 90°, some almost straight back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positive charge and almost all the </a:t>
                      </a:r>
                      <a:r>
                        <a:rPr lang="en-US" sz="1200" b="1" dirty="0">
                          <a:solidFill>
                            <a:srgbClr val="1A1F2B"/>
                          </a:solidFill>
                          <a:latin typeface="Calibri" pitchFamily="34" charset="0"/>
                          <a:ea typeface="Calibri" pitchFamily="34" charset="-122"/>
                          <a:cs typeface="Calibri" pitchFamily="34" charset="-120"/>
                        </a:rPr>
                        <a:t>mass</a:t>
                      </a:r>
                      <a:r>
                        <a:rPr lang="en-US" sz="1200" dirty="0">
                          <a:solidFill>
                            <a:srgbClr val="1A1F2B"/>
                          </a:solidFill>
                          <a:latin typeface="Calibri" pitchFamily="34" charset="0"/>
                          <a:ea typeface="Calibri" pitchFamily="34" charset="-122"/>
                          <a:cs typeface="Calibri" pitchFamily="34" charset="-120"/>
                        </a:rPr>
                        <a:t> are in a </a:t>
                      </a:r>
                      <a:r>
                        <a:rPr lang="en-US" sz="1200" b="1" dirty="0">
                          <a:solidFill>
                            <a:srgbClr val="1A1F2B"/>
                          </a:solidFill>
                          <a:latin typeface="Calibri" pitchFamily="34" charset="0"/>
                          <a:ea typeface="Calibri" pitchFamily="34" charset="-122"/>
                          <a:cs typeface="Calibri" pitchFamily="34" charset="-120"/>
                        </a:rPr>
                        <a:t>tiny</a:t>
                      </a:r>
                      <a:r>
                        <a:rPr lang="en-US" sz="1200" dirty="0">
                          <a:solidFill>
                            <a:srgbClr val="1A1F2B"/>
                          </a:solidFill>
                          <a:latin typeface="Calibri" pitchFamily="34" charset="0"/>
                          <a:ea typeface="Calibri" pitchFamily="34" charset="-122"/>
                          <a:cs typeface="Calibri" pitchFamily="34" charset="-120"/>
                        </a:rPr>
                        <a:t> nucleus: only a very close approach to a massive charge can reverse an alpha particle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did alpha-particle scattering reveal the nucleus?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Paths of identical alpha particles past one nucleus, computed from the Coulomb repulsion. The closer the original line of a path is to the nucleus, the larger the deflection; only near-misses are turned through more than 90°.">    </p:cNvPr>
          <p:cNvPicPr>
            <a:picLocks noChangeAspect="1"/>
          </p:cNvPicPr>
          <p:nvPr/>
        </p:nvPicPr>
        <p:blipFill>
          <a:blip r:embed="rId1"/>
          <a:stretch>
            <a:fillRect/>
          </a:stretch>
        </p:blipFill>
        <p:spPr>
          <a:xfrm>
            <a:off x="2720340" y="1371600"/>
            <a:ext cx="3704234" cy="2469794"/>
          </a:xfrm>
          <a:prstGeom prst="rect">
            <a:avLst/>
          </a:prstGeom>
        </p:spPr>
      </p:pic>
      <p:sp>
        <p:nvSpPr>
          <p:cNvPr id="5" name="Text 2"/>
          <p:cNvSpPr txBox="1"/>
          <p:nvPr/>
        </p:nvSpPr>
        <p:spPr>
          <a:xfrm>
            <a:off x="2720340" y="3887114"/>
            <a:ext cx="3704234" cy="730606"/>
          </a:xfrm>
          <a:prstGeom prst="rect">
            <a:avLst/>
          </a:prstGeom>
          <a:noFill/>
          <a:ln/>
        </p:spPr>
        <p:txBody>
          <a:bodyPr wrap="square" lIns="0" tIns="0" rIns="0" bIns="0" rtlCol="0" anchor="t"/>
          <a:lstStyle/>
          <a:p>
            <a:pPr algn="ctr" indent="0" marL="0">
              <a:buNone/>
            </a:pPr>
            <a:r>
              <a:rPr lang="en-US" sz="1100" i="1" dirty="0">
                <a:solidFill>
                  <a:srgbClr val="5A6577"/>
                </a:solidFill>
              </a:rPr>
              <a:t>Paths of identical alpha particles past one nucleus, computed from the Coulomb repulsion. The closer the original line of a path is to the nucleus, the larger the deflection; only near-misses are turned through more than 90°.</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did alpha-particle scattering reveal the nucleus?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How the number of alpha particles reaching a detector falls with angle (the pattern predicted for a point-like nucleus, compared with 10°, on a logarithmic scale). At 90° the count is about 1/4300 of the count at 10°; at 180° it is about 1/17 000.">    </p:cNvPr>
          <p:cNvPicPr>
            <a:picLocks noChangeAspect="1"/>
          </p:cNvPicPr>
          <p:nvPr/>
        </p:nvPicPr>
        <p:blipFill>
          <a:blip r:embed="rId1"/>
          <a:stretch>
            <a:fillRect/>
          </a:stretch>
        </p:blipFill>
        <p:spPr>
          <a:xfrm>
            <a:off x="4389120" y="1408176"/>
            <a:ext cx="4297680" cy="2396642"/>
          </a:xfrm>
          <a:prstGeom prst="rect">
            <a:avLst/>
          </a:prstGeom>
        </p:spPr>
      </p:pic>
      <p:sp>
        <p:nvSpPr>
          <p:cNvPr id="5" name="Text 2"/>
          <p:cNvSpPr txBox="1"/>
          <p:nvPr/>
        </p:nvSpPr>
        <p:spPr>
          <a:xfrm>
            <a:off x="4389120" y="3850538"/>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How the number of alpha particles reaching a detector falls with angle (the pattern predicted for a point-like nucleus, compared with 10°, on a logarithmic scale). At 90° the count is about 1/4300 of the count at 10°; at 180° it is about 1/17 000.</a:t>
            </a:r>
            <a:endParaRPr lang="en-US" sz="1100" dirty="0"/>
          </a:p>
        </p:txBody>
      </p:sp>
      <p:sp>
        <p:nvSpPr>
          <p:cNvPr id="6" name="Text 3"/>
          <p:cNvSpPr txBox="1"/>
          <p:nvPr/>
        </p:nvSpPr>
        <p:spPr>
          <a:xfrm>
            <a:off x="457200" y="1371600"/>
            <a:ext cx="3611880" cy="24670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Electrons cannot cause the large deflections: an alpha particle is about 7300 times as massive as an electron and pushes electrons aside, as a bowling ball would a table-tennis ball.</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head-on</a:t>
            </a:r>
            <a:r>
              <a:rPr lang="en-US" sz="1500" dirty="0">
                <a:solidFill>
                  <a:srgbClr val="1A1F2B"/>
                </a:solidFill>
                <a:latin typeface="Calibri" pitchFamily="34" charset="0"/>
                <a:ea typeface="Calibri" pitchFamily="34" charset="-122"/>
                <a:cs typeface="Calibri" pitchFamily="34" charset="-120"/>
              </a:rPr>
              <a:t> alpha particle slows down, stops for an instant and returns along its path. At the distance of closest approach all of its kinetic energy has become electric potential energy.</a:t>
            </a:r>
            <a:endParaRPr lang="en-US" sz="1500" dirty="0"/>
          </a:p>
        </p:txBody>
      </p:sp>
      <p:sp>
        <p:nvSpPr>
          <p:cNvPr id="7" name="Shape 4"/>
          <p:cNvSpPr/>
          <p:nvPr/>
        </p:nvSpPr>
        <p:spPr>
          <a:xfrm>
            <a:off x="457200" y="3884371"/>
            <a:ext cx="3611880" cy="397764"/>
          </a:xfrm>
          <a:prstGeom prst="roundRect">
            <a:avLst>
              <a:gd name="adj" fmla="val 13793"/>
            </a:avLst>
          </a:prstGeom>
          <a:solidFill>
            <a:srgbClr val="EEF2FF"/>
          </a:solidFill>
          <a:ln w="9525">
            <a:solidFill>
              <a:srgbClr val="DDE2EA"/>
            </a:solidFill>
            <a:prstDash val="solid"/>
          </a:ln>
        </p:spPr>
      </p:sp>
      <p:sp>
        <p:nvSpPr>
          <p:cNvPr id="8" name="Text 5"/>
          <p:cNvSpPr txBox="1"/>
          <p:nvPr/>
        </p:nvSpPr>
        <p:spPr>
          <a:xfrm>
            <a:off x="603504" y="3975811"/>
            <a:ext cx="331927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Distance of closest approach (head-on)</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did alpha-particle scattering reveal the nucleus?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Electric potential energy of an alpha particle near a silver nucleus (Z = 47). A 4.8 MeV alpha particle moving head-on stops where the curve reaches 4.8 MeV, about 28 × 10⁻¹⁵ m from the centre.">    </p:cNvPr>
          <p:cNvPicPr>
            <a:picLocks noChangeAspect="1"/>
          </p:cNvPicPr>
          <p:nvPr/>
        </p:nvPicPr>
        <p:blipFill>
          <a:blip r:embed="rId1"/>
          <a:stretch>
            <a:fillRect/>
          </a:stretch>
        </p:blipFill>
        <p:spPr>
          <a:xfrm>
            <a:off x="4389120" y="1492301"/>
            <a:ext cx="4297680" cy="2396642"/>
          </a:xfrm>
          <a:prstGeom prst="rect">
            <a:avLst/>
          </a:prstGeom>
        </p:spPr>
      </p:pic>
      <p:sp>
        <p:nvSpPr>
          <p:cNvPr id="5" name="Text 2"/>
          <p:cNvSpPr txBox="1"/>
          <p:nvPr/>
        </p:nvSpPr>
        <p:spPr>
          <a:xfrm>
            <a:off x="4389120" y="3934663"/>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Electric potential energy of an alpha particle near a silver nucleus (Z = 47). A 4.8 MeV alpha particle moving head-on stops where the curve reaches 4.8 MeV, about 28 × 10⁻¹⁵ m from the centre.</a:t>
            </a:r>
            <a:endParaRPr lang="en-US" sz="1100" dirty="0"/>
          </a:p>
        </p:txBody>
      </p:sp>
      <p:sp>
        <p:nvSpPr>
          <p:cNvPr id="6" name="Shape 3"/>
          <p:cNvSpPr/>
          <p:nvPr/>
        </p:nvSpPr>
        <p:spPr>
          <a:xfrm>
            <a:off x="457200" y="1371600"/>
            <a:ext cx="3611880" cy="3061411"/>
          </a:xfrm>
          <a:prstGeom prst="roundRect">
            <a:avLst>
              <a:gd name="adj" fmla="val 1792"/>
            </a:avLst>
          </a:prstGeom>
          <a:solidFill>
            <a:srgbClr val="EEF2FF"/>
          </a:solidFill>
          <a:ln w="9525">
            <a:solidFill>
              <a:srgbClr val="DDE2EA"/>
            </a:solidFill>
            <a:prstDash val="solid"/>
          </a:ln>
        </p:spPr>
      </p:sp>
      <p:sp>
        <p:nvSpPr>
          <p:cNvPr id="7" name="Text 4"/>
          <p:cNvSpPr txBox="1"/>
          <p:nvPr/>
        </p:nvSpPr>
        <p:spPr>
          <a:xfrm>
            <a:off x="603504" y="1463040"/>
            <a:ext cx="3319272" cy="2915107"/>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Eₖ = (Q₁ Q₂)/(4πε₀ r) Eₖ initial kinetic energy of the alpha particle (J), Q₁ = 2e, Q₂ = Ze (C), r closest approach (m). Not in the formulae list: derive it from conservation of energy and V = Q/4πε₀ r, which is in the formulae list. The nucleus is far more massive than the alpha particle, so its recoil is ignored. The result is an</a:t>
            </a:r>
            <a:endParaRPr lang="en-US" sz="1700" dirty="0"/>
          </a:p>
          <a:p>
            <a:pPr indent="0" marL="0">
              <a:spcBef>
                <a:spcPts val="400"/>
              </a:spcBef>
              <a:buNone/>
            </a:pPr>
            <a:r>
              <a:rPr lang="en-US" sz="1400" b="1" dirty="0">
                <a:solidFill>
                  <a:srgbClr val="1A1F2B"/>
                </a:solidFill>
                <a:latin typeface="Calibri" pitchFamily="34" charset="0"/>
                <a:ea typeface="Calibri" pitchFamily="34" charset="-122"/>
                <a:cs typeface="Calibri" pitchFamily="34" charset="-120"/>
              </a:rPr>
              <a:t>upper limit</a:t>
            </a:r>
            <a:r>
              <a:rPr lang="en-US" sz="1400" dirty="0">
                <a:solidFill>
                  <a:srgbClr val="1A1F2B"/>
                </a:solidFill>
                <a:latin typeface="Calibri" pitchFamily="34" charset="0"/>
                <a:ea typeface="Calibri" pitchFamily="34" charset="-122"/>
                <a:cs typeface="Calibri" pitchFamily="34" charset="-120"/>
              </a:rPr>
              <a:t> for the radius of the nucleus.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did alpha-particle scattering reveal the nucleus?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Calculate</a:t>
            </a:r>
            <a:endParaRPr lang="en-US" sz="1200" dirty="0"/>
          </a:p>
        </p:txBody>
      </p:sp>
      <p:sp>
        <p:nvSpPr>
          <p:cNvPr id="4" name="Text 2"/>
          <p:cNvSpPr txBox="1"/>
          <p:nvPr/>
        </p:nvSpPr>
        <p:spPr>
          <a:xfrm>
            <a:off x="457200" y="1371600"/>
            <a:ext cx="8229600" cy="16358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An alpha particle with kinetic energy 4.8 MeV travels directly towards a silver nucleus (Z = 47). Calculate the distance of closest approach.</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Convert to joules: Eₖ = 4.8×10⁶ ×1.60×10⁻¹⁹ = 7.68×10⁻¹³ J.</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At closest approach all of it is electric potential energy:</a:t>
            </a:r>
            <a:endParaRPr lang="en-US" sz="1300" dirty="0"/>
          </a:p>
        </p:txBody>
      </p:sp>
      <p:sp>
        <p:nvSpPr>
          <p:cNvPr id="5" name="Shape 3"/>
          <p:cNvSpPr/>
          <p:nvPr/>
        </p:nvSpPr>
        <p:spPr>
          <a:xfrm>
            <a:off x="457200" y="3053182"/>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3144622"/>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7.68×10⁻¹³ = (8.99×10⁹ ×(2 ×1.60×10⁻¹⁹) ×(47 ×1.60×10⁻¹⁹))/r</a:t>
            </a:r>
            <a:endParaRPr lang="en-US" sz="1700" dirty="0"/>
          </a:p>
        </p:txBody>
      </p:sp>
      <p:sp>
        <p:nvSpPr>
          <p:cNvPr id="7" name="Text 5"/>
          <p:cNvSpPr txBox="1"/>
          <p:nvPr/>
        </p:nvSpPr>
        <p:spPr>
          <a:xfrm>
            <a:off x="457200" y="3616452"/>
            <a:ext cx="8229600" cy="59801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Rearrange for r: </a:t>
            </a:r>
            <a:r>
              <a:rPr lang="en-US" sz="1500" b="1" dirty="0">
                <a:solidFill>
                  <a:srgbClr val="1A1F2B"/>
                </a:solidFill>
                <a:latin typeface="Calibri" pitchFamily="34" charset="0"/>
                <a:ea typeface="Calibri" pitchFamily="34" charset="-122"/>
                <a:cs typeface="Calibri" pitchFamily="34" charset="-120"/>
              </a:rPr>
              <a:t>r = 2.8 × 10⁻¹⁴ m (2.82 × 10⁻¹⁴ m)</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This is about 10⁴ times smaller than an atom (≈ 10⁻¹⁰ m); the nucleus itself must be smaller still.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did alpha-particle scattering reveal the nucleus?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33467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How models of the atom changed</a:t>
            </a:r>
            <a:endParaRPr lang="en-US" sz="17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457200" y="1751990"/>
          <a:ext cx="8229600" cy="914400"/>
        </p:xfrm>
        <a:graphic>
          <a:graphicData uri="http://schemas.openxmlformats.org/drawingml/2006/table">
            <a:tbl>
              <a:tblPr/>
              <a:tblGrid>
                <a:gridCol w="1509674"/>
                <a:gridCol w="3360420"/>
                <a:gridCol w="336042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Model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Picture of the atom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changed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Solid sphere (early 1800s)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Tiny indivisible balls, different for each element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Discovery of the electron (1897): atoms contain smaller, negative particles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"Plum pudding"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sphere of spread-out positive charge with electrons dotted through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Alpha scattering (1909–1911): spread-out charge could never turn an alpha particle back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Nuclear model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Tiny, dense, positive nucleus; electrons around it; mostly empty space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Line spectra: electrons occupy fixed energy levels (Unit 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Nucleus of protons and neutrons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Neutrons (found 1932) explain why A is larger than Z</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High-energy electron scattering (1960s): protons and neutrons themselves have structure, quarks (4.8)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4217213"/>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Each model was kept until an experiment gave a result it could not explain.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did alpha-particle scattering reveal the nucleus?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That is how scientific models develop: they are tested by prediction and replaced or refined by evidence.</a:t>
            </a:r>
            <a:endParaRPr lang="en-US" sz="1500" dirty="0"/>
          </a:p>
        </p:txBody>
      </p:sp>
      <p:sp>
        <p:nvSpPr>
          <p:cNvPr id="5" name="Shape 3"/>
          <p:cNvSpPr/>
          <p:nvPr/>
        </p:nvSpPr>
        <p:spPr>
          <a:xfrm>
            <a:off x="457200" y="1951330"/>
            <a:ext cx="8229600" cy="1066190"/>
          </a:xfrm>
          <a:prstGeom prst="roundRect">
            <a:avLst>
              <a:gd name="adj" fmla="val 5146"/>
            </a:avLst>
          </a:prstGeom>
          <a:solidFill>
            <a:srgbClr val="FEF2F2"/>
          </a:solidFill>
          <a:ln w="9525">
            <a:solidFill>
              <a:srgbClr val="DDE2EA"/>
            </a:solidFill>
            <a:prstDash val="solid"/>
          </a:ln>
        </p:spPr>
      </p:sp>
      <p:sp>
        <p:nvSpPr>
          <p:cNvPr id="6" name="Text 4"/>
          <p:cNvSpPr txBox="1"/>
          <p:nvPr/>
        </p:nvSpPr>
        <p:spPr>
          <a:xfrm>
            <a:off x="603504" y="204277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"Most bounced back"</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that "most alpha particles bounced back". Only a tiny fraction were deflected by more than 90°; the striking result was that </a:t>
            </a:r>
            <a:r>
              <a:rPr lang="en-US" sz="1400" b="1" dirty="0">
                <a:solidFill>
                  <a:srgbClr val="1A1F2B"/>
                </a:solidFill>
                <a:latin typeface="Calibri" pitchFamily="34" charset="0"/>
                <a:ea typeface="Calibri" pitchFamily="34" charset="-122"/>
                <a:cs typeface="Calibri" pitchFamily="34" charset="-120"/>
              </a:rPr>
              <a:t>any</a:t>
            </a:r>
            <a:r>
              <a:rPr lang="en-US" sz="1400" dirty="0">
                <a:solidFill>
                  <a:srgbClr val="1A1F2B"/>
                </a:solidFill>
                <a:latin typeface="Calibri" pitchFamily="34" charset="0"/>
                <a:ea typeface="Calibri" pitchFamily="34" charset="-122"/>
                <a:cs typeface="Calibri" pitchFamily="34" charset="-120"/>
              </a:rPr>
              <a:t> did. Keep the three observations separate and match each one to its own conclusion.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are electrons released and accelerated?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1456639"/>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Thermionic emission:</a:t>
            </a:r>
            <a:r>
              <a:rPr lang="en-US" sz="1500" dirty="0">
                <a:solidFill>
                  <a:srgbClr val="1A1F2B"/>
                </a:solidFill>
                <a:latin typeface="Calibri" pitchFamily="34" charset="0"/>
                <a:ea typeface="Calibri" pitchFamily="34" charset="-122"/>
                <a:cs typeface="Calibri" pitchFamily="34" charset="-120"/>
              </a:rPr>
              <a:t> a metal filament is heated by a current, and some free electrons near the surface gain enough energy to escape from the metal. In an </a:t>
            </a:r>
            <a:r>
              <a:rPr lang="en-US" sz="1500" b="1" dirty="0">
                <a:solidFill>
                  <a:srgbClr val="1A1F2B"/>
                </a:solidFill>
                <a:latin typeface="Calibri" pitchFamily="34" charset="0"/>
                <a:ea typeface="Calibri" pitchFamily="34" charset="-122"/>
                <a:cs typeface="Calibri" pitchFamily="34" charset="-120"/>
              </a:rPr>
              <a:t>electron gun</a:t>
            </a:r>
            <a:r>
              <a:rPr lang="en-US" sz="1500" dirty="0">
                <a:solidFill>
                  <a:srgbClr val="1A1F2B"/>
                </a:solidFill>
                <a:latin typeface="Calibri" pitchFamily="34" charset="0"/>
                <a:ea typeface="Calibri" pitchFamily="34" charset="-122"/>
                <a:cs typeface="Calibri" pitchFamily="34" charset="-120"/>
              </a:rPr>
              <a:t> the hot filament (cathode) sits near a positive anode with a small hole in it. The p.d. V between them sets up an electric field that accelerates the electrons towards the anode, and a narrow beam passes through the hole. Beyond the anode there is no field, so the electrons move at constant velocity. The tube is evacuated so that electrons do not lose energy in collisions with gas molecules.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electrons released and accelerated?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An electron gun. Electrons released from the hot filament are accelerated by the field between filament and anode; after the hole they travel at constant velocity.">    </p:cNvPr>
          <p:cNvPicPr>
            <a:picLocks noChangeAspect="1"/>
          </p:cNvPicPr>
          <p:nvPr/>
        </p:nvPicPr>
        <p:blipFill>
          <a:blip r:embed="rId1"/>
          <a:stretch>
            <a:fillRect/>
          </a:stretch>
        </p:blipFill>
        <p:spPr>
          <a:xfrm>
            <a:off x="4389120" y="1623974"/>
            <a:ext cx="4297680" cy="2133295"/>
          </a:xfrm>
          <a:prstGeom prst="rect">
            <a:avLst/>
          </a:prstGeom>
        </p:spPr>
      </p:pic>
      <p:sp>
        <p:nvSpPr>
          <p:cNvPr id="5" name="Text 2"/>
          <p:cNvSpPr txBox="1"/>
          <p:nvPr/>
        </p:nvSpPr>
        <p:spPr>
          <a:xfrm>
            <a:off x="4389120" y="3802990"/>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An electron gun. Electrons released from the hot filament are accelerated by the field between filament and anode; after the hole they travel at constant velocity.</a:t>
            </a:r>
            <a:endParaRPr lang="en-US" sz="1100" dirty="0"/>
          </a:p>
        </p:txBody>
      </p:sp>
      <p:sp>
        <p:nvSpPr>
          <p:cNvPr id="6" name="Shape 3"/>
          <p:cNvSpPr/>
          <p:nvPr/>
        </p:nvSpPr>
        <p:spPr>
          <a:xfrm>
            <a:off x="457200" y="1371600"/>
            <a:ext cx="3611880" cy="3014777"/>
          </a:xfrm>
          <a:prstGeom prst="roundRect">
            <a:avLst>
              <a:gd name="adj" fmla="val 1820"/>
            </a:avLst>
          </a:prstGeom>
          <a:solidFill>
            <a:srgbClr val="EEF2FF"/>
          </a:solidFill>
          <a:ln w="9525">
            <a:solidFill>
              <a:srgbClr val="DDE2EA"/>
            </a:solidFill>
            <a:prstDash val="solid"/>
          </a:ln>
        </p:spPr>
      </p:sp>
      <p:sp>
        <p:nvSpPr>
          <p:cNvPr id="7" name="Text 4"/>
          <p:cNvSpPr txBox="1"/>
          <p:nvPr/>
        </p:nvSpPr>
        <p:spPr>
          <a:xfrm>
            <a:off x="603504" y="1463040"/>
            <a:ext cx="3319272" cy="2868473"/>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Energy gained by a charge accelerated through a p.d.</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eV = ½ mv² e charge of the electron (C), V accelerating p.d. (V), m mass (kg), v final speed (m s⁻¹). In the formulae list (work done by the field = kinetic energy gained). Assumes the electron starts almost from rest and its speed stays well below c. For any charge Q, the energy gained is QV.</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electrons released and accelerated?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The electronvolt:</a:t>
            </a:r>
            <a:r>
              <a:rPr lang="en-US" sz="1500" dirty="0">
                <a:solidFill>
                  <a:srgbClr val="1A1F2B"/>
                </a:solidFill>
                <a:latin typeface="Calibri" pitchFamily="34" charset="0"/>
                <a:ea typeface="Calibri" pitchFamily="34" charset="-122"/>
                <a:cs typeface="Calibri" pitchFamily="34" charset="-120"/>
              </a:rPr>
              <a:t> 1 eV is the energy gained by an electron accelerated through 1 V, so 1 eV = 1.60 × 10⁻¹⁹ J. An electron through 3.2 kV gains 3.2 keV; an alpha particle (charge 2e) through the same p.d. gains 6.4 keV.</a:t>
            </a:r>
            <a:endParaRPr lang="en-US" sz="1500" dirty="0"/>
          </a:p>
        </p:txBody>
      </p:sp>
      <p:sp>
        <p:nvSpPr>
          <p:cNvPr id="5" name="Shape 3"/>
          <p:cNvSpPr/>
          <p:nvPr/>
        </p:nvSpPr>
        <p:spPr>
          <a:xfrm>
            <a:off x="457200" y="2181758"/>
            <a:ext cx="8229600" cy="851306"/>
          </a:xfrm>
          <a:prstGeom prst="roundRect">
            <a:avLst>
              <a:gd name="adj" fmla="val 6445"/>
            </a:avLst>
          </a:prstGeom>
          <a:solidFill>
            <a:srgbClr val="FFFBEB"/>
          </a:solidFill>
          <a:ln w="9525">
            <a:solidFill>
              <a:srgbClr val="DDE2EA"/>
            </a:solidFill>
            <a:prstDash val="solid"/>
          </a:ln>
        </p:spPr>
      </p:sp>
      <p:sp>
        <p:nvSpPr>
          <p:cNvPr id="6" name="Text 4"/>
          <p:cNvSpPr txBox="1"/>
          <p:nvPr/>
        </p:nvSpPr>
        <p:spPr>
          <a:xfrm>
            <a:off x="603504" y="227319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Convert eV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Energies in particle physics are usually given in eV, keV, MeV or GeV. Convert to joules (× 1.60 × 10⁻¹⁹ J per eV) before you use Eₖ = ½ mv² or Eₖ = p²/2m, and convert kV to V.</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magnetic field bend the path of a charged particle?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charge Q moving at speed v at right angles to a uniform magnetic field of flux density B feels a force F = BQv (4.5), with direction from Fleming's left-hand rule; for a negative particle, point the "current" finger opposite to its velocity. The force is always </a:t>
            </a:r>
            <a:r>
              <a:rPr lang="en-US" sz="1500" b="1" dirty="0">
                <a:solidFill>
                  <a:srgbClr val="1A1F2B"/>
                </a:solidFill>
                <a:latin typeface="Calibri" pitchFamily="34" charset="0"/>
                <a:ea typeface="Calibri" pitchFamily="34" charset="-122"/>
                <a:cs typeface="Calibri" pitchFamily="34" charset="-120"/>
              </a:rPr>
              <a:t>perpendicular</a:t>
            </a:r>
            <a:r>
              <a:rPr lang="en-US" sz="1500" dirty="0">
                <a:solidFill>
                  <a:srgbClr val="1A1F2B"/>
                </a:solidFill>
                <a:latin typeface="Calibri" pitchFamily="34" charset="0"/>
                <a:ea typeface="Calibri" pitchFamily="34" charset="-122"/>
                <a:cs typeface="Calibri" pitchFamily="34" charset="-120"/>
              </a:rPr>
              <a:t> to the velocity, so it does no work: the speed and kinetic energy stay constant and only the direction changes. A force of constant size at right angles to the motion is exactly what circular motion needs, so the particle moves in a </a:t>
            </a:r>
            <a:r>
              <a:rPr lang="en-US" sz="1500" b="1" dirty="0">
                <a:solidFill>
                  <a:srgbClr val="1A1F2B"/>
                </a:solidFill>
                <a:latin typeface="Calibri" pitchFamily="34" charset="0"/>
                <a:ea typeface="Calibri" pitchFamily="34" charset="-122"/>
                <a:cs typeface="Calibri" pitchFamily="34" charset="-120"/>
              </a:rPr>
              <a:t>circle</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5" name="Shape 3"/>
          <p:cNvSpPr/>
          <p:nvPr/>
        </p:nvSpPr>
        <p:spPr>
          <a:xfrm>
            <a:off x="457200" y="2642616"/>
            <a:ext cx="8229600" cy="1754734"/>
          </a:xfrm>
          <a:prstGeom prst="roundRect">
            <a:avLst>
              <a:gd name="adj" fmla="val 3127"/>
            </a:avLst>
          </a:prstGeom>
          <a:solidFill>
            <a:srgbClr val="EEF2FF"/>
          </a:solidFill>
          <a:ln w="9525">
            <a:solidFill>
              <a:srgbClr val="DDE2EA"/>
            </a:solidFill>
            <a:prstDash val="solid"/>
          </a:ln>
        </p:spPr>
      </p:sp>
      <p:sp>
        <p:nvSpPr>
          <p:cNvPr id="6" name="Text 4"/>
          <p:cNvSpPr txBox="1"/>
          <p:nvPr/>
        </p:nvSpPr>
        <p:spPr>
          <a:xfrm>
            <a:off x="603504" y="2734056"/>
            <a:ext cx="7936992" cy="160843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Deriving r = p/BQ.</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The magnetic force provides the centripetal force: BQv = mv²/r  ⇒ r = mv/BQ = p/BQ r radius of the path (m), p momentum (kg m s⁻¹), B magnetic flux density (T), Q charge (C). In the formulae list, but you may be asked to derive it, so learn the two-line argument. Larger momentum gives a larger radius (gentler curve); larger charge or stronger field gives a tighter curve.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magnetic field bend the path of a charged particle?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Electrons accelerated through 3.2 kV entering a 2.0 mT field directed out of the page, drawn to scale. The force is always towards the centre, so the beam follows a circle of radius 9.5 cm.">    </p:cNvPr>
          <p:cNvPicPr>
            <a:picLocks noChangeAspect="1"/>
          </p:cNvPicPr>
          <p:nvPr/>
        </p:nvPicPr>
        <p:blipFill>
          <a:blip r:embed="rId1"/>
          <a:stretch>
            <a:fillRect/>
          </a:stretch>
        </p:blipFill>
        <p:spPr>
          <a:xfrm>
            <a:off x="2839212" y="1371600"/>
            <a:ext cx="3464662" cy="2469794"/>
          </a:xfrm>
          <a:prstGeom prst="rect">
            <a:avLst/>
          </a:prstGeom>
        </p:spPr>
      </p:pic>
      <p:sp>
        <p:nvSpPr>
          <p:cNvPr id="5" name="Text 2"/>
          <p:cNvSpPr txBox="1"/>
          <p:nvPr/>
        </p:nvSpPr>
        <p:spPr>
          <a:xfrm>
            <a:off x="2839212" y="3887114"/>
            <a:ext cx="3464662" cy="730606"/>
          </a:xfrm>
          <a:prstGeom prst="rect">
            <a:avLst/>
          </a:prstGeom>
          <a:noFill/>
          <a:ln/>
        </p:spPr>
        <p:txBody>
          <a:bodyPr wrap="square" lIns="0" tIns="0" rIns="0" bIns="0" rtlCol="0" anchor="t"/>
          <a:lstStyle/>
          <a:p>
            <a:pPr algn="ctr" indent="0" marL="0">
              <a:buNone/>
            </a:pPr>
            <a:r>
              <a:rPr lang="en-US" sz="1100" i="1" dirty="0">
                <a:solidFill>
                  <a:srgbClr val="5A6577"/>
                </a:solidFill>
              </a:rPr>
              <a:t>Electrons accelerated through 3.2 kV entering a 2.0 mT field directed out of the page, drawn to scale. The force is always towards the centre, so the beam follows a circle of radius 9.5 cm.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magnetic field bend the path of a charged particle?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3 · Medium · Show that</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Electrons are released by thermionic emission and accelerated from rest through a p.d. of 3.2 kV. The beam then enters a uniform magnetic field of flux density 2.0 mT at right angles to the field. (a) Show that the speed of the electrons is about 3.4 × 10⁷ m s⁻¹. (b) Calculate the radius of their circular path.</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Kinetic energy gained = eV = 1.60×10⁻¹⁹ ×3200 = 5.12×10⁻¹⁶ J. Rearranging eV = ½ mv²: v = √(2 ×5.12×10⁻¹⁶ ÷9.11×10⁻³¹) = </a:t>
            </a:r>
            <a:r>
              <a:rPr lang="en-US" sz="1500" b="1" dirty="0">
                <a:solidFill>
                  <a:srgbClr val="1A1F2B"/>
                </a:solidFill>
                <a:latin typeface="Calibri" pitchFamily="34" charset="0"/>
                <a:ea typeface="Calibri" pitchFamily="34" charset="-122"/>
                <a:cs typeface="Calibri" pitchFamily="34" charset="-120"/>
              </a:rPr>
              <a:t>3.35 × 10⁷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 = 9.11×10⁻³¹ ×3.35×10⁷ = 3.05×10⁻²³ kg m s⁻¹, so r = p/BQ = 3.05×10⁻²³ ÷(2.0×10⁻³ ×1.60×10⁻¹⁹) = </a:t>
            </a:r>
            <a:r>
              <a:rPr lang="en-US" sz="1500" b="1" dirty="0">
                <a:solidFill>
                  <a:srgbClr val="1A1F2B"/>
                </a:solidFill>
                <a:latin typeface="Calibri" pitchFamily="34" charset="0"/>
                <a:ea typeface="Calibri" pitchFamily="34" charset="-122"/>
                <a:cs typeface="Calibri" pitchFamily="34" charset="-120"/>
              </a:rPr>
              <a:t>0.095 m (9.5 cm)</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speed is about 0.11c, so the non-relativistic equation is a good approximation here.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linear accelerators and cyclotrons work?</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770839"/>
                <a:gridCol w="3729838"/>
                <a:gridCol w="372983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Field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it does to a charged particle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Where it is used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Electric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Force along the field, does work: </a:t>
                      </a:r>
                      <a:r>
                        <a:rPr lang="en-US" sz="1200" b="1" dirty="0">
                          <a:solidFill>
                            <a:srgbClr val="1A1F2B"/>
                          </a:solidFill>
                          <a:latin typeface="Calibri" pitchFamily="34" charset="0"/>
                          <a:ea typeface="Calibri" pitchFamily="34" charset="-122"/>
                          <a:cs typeface="Calibri" pitchFamily="34" charset="-120"/>
                        </a:rPr>
                        <a:t>changes the speed</a:t>
                      </a:r>
                      <a:r>
                        <a:rPr lang="en-US" sz="1200" dirty="0">
                          <a:solidFill>
                            <a:srgbClr val="1A1F2B"/>
                          </a:solidFill>
                          <a:latin typeface="Calibri" pitchFamily="34" charset="0"/>
                          <a:ea typeface="Calibri" pitchFamily="34" charset="-122"/>
                          <a:cs typeface="Calibri" pitchFamily="34" charset="-120"/>
                        </a:rPr>
                        <a:t> and kinetic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Electron gun; gaps between drift tubes of a linac; gap between the dees of a cyclotron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Magnetic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Force perpendicular to the velocity, does no work: </a:t>
                      </a:r>
                      <a:r>
                        <a:rPr lang="en-US" sz="1200" b="1" dirty="0">
                          <a:solidFill>
                            <a:srgbClr val="1A1F2B"/>
                          </a:solidFill>
                          <a:latin typeface="Calibri" pitchFamily="34" charset="0"/>
                          <a:ea typeface="Calibri" pitchFamily="34" charset="-122"/>
                          <a:cs typeface="Calibri" pitchFamily="34" charset="-120"/>
                        </a:rPr>
                        <a:t>changes the direction</a:t>
                      </a:r>
                      <a:r>
                        <a:rPr lang="en-US" sz="1200" dirty="0">
                          <a:solidFill>
                            <a:srgbClr val="1A1F2B"/>
                          </a:solidFill>
                          <a:latin typeface="Calibri" pitchFamily="34" charset="0"/>
                          <a:ea typeface="Calibri" pitchFamily="34" charset="-122"/>
                          <a:cs typeface="Calibri" pitchFamily="34" charset="-120"/>
                        </a:rPr>
                        <a:t> only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Keeps particles on a curved path in a cyclotron; bends beams; curves tracks in detectors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713939"/>
            <a:ext cx="8229600" cy="1895551"/>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The linear accelerator (linac)</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linac is a line of hollow metal </a:t>
            </a:r>
            <a:r>
              <a:rPr lang="en-US" sz="1500" b="1" dirty="0">
                <a:solidFill>
                  <a:srgbClr val="1A1F2B"/>
                </a:solidFill>
                <a:latin typeface="Calibri" pitchFamily="34" charset="0"/>
                <a:ea typeface="Calibri" pitchFamily="34" charset="-122"/>
                <a:cs typeface="Calibri" pitchFamily="34" charset="-120"/>
              </a:rPr>
              <a:t>drift tubes</a:t>
            </a:r>
            <a:r>
              <a:rPr lang="en-US" sz="1500" dirty="0">
                <a:solidFill>
                  <a:srgbClr val="1A1F2B"/>
                </a:solidFill>
                <a:latin typeface="Calibri" pitchFamily="34" charset="0"/>
                <a:ea typeface="Calibri" pitchFamily="34" charset="-122"/>
                <a:cs typeface="Calibri" pitchFamily="34" charset="-120"/>
              </a:rPr>
              <a:t> in an evacuated pipe, connected alternately to the two terminals of a high-frequency alternating supply. Inside a tube there is no electric field, so the particle </a:t>
            </a:r>
            <a:r>
              <a:rPr lang="en-US" sz="1500" b="1" dirty="0">
                <a:solidFill>
                  <a:srgbClr val="1A1F2B"/>
                </a:solidFill>
                <a:latin typeface="Calibri" pitchFamily="34" charset="0"/>
                <a:ea typeface="Calibri" pitchFamily="34" charset="-122"/>
                <a:cs typeface="Calibri" pitchFamily="34" charset="-120"/>
              </a:rPr>
              <a:t>drifts</a:t>
            </a:r>
            <a:r>
              <a:rPr lang="en-US" sz="1500" dirty="0">
                <a:solidFill>
                  <a:srgbClr val="1A1F2B"/>
                </a:solidFill>
                <a:latin typeface="Calibri" pitchFamily="34" charset="0"/>
                <a:ea typeface="Calibri" pitchFamily="34" charset="-122"/>
                <a:cs typeface="Calibri" pitchFamily="34" charset="-120"/>
              </a:rPr>
              <a:t> at constant speed. It is accelerated only in the </a:t>
            </a:r>
            <a:r>
              <a:rPr lang="en-US" sz="1500" b="1" dirty="0">
                <a:solidFill>
                  <a:srgbClr val="1A1F2B"/>
                </a:solidFill>
                <a:latin typeface="Calibri" pitchFamily="34" charset="0"/>
                <a:ea typeface="Calibri" pitchFamily="34" charset="-122"/>
                <a:cs typeface="Calibri" pitchFamily="34" charset="-120"/>
              </a:rPr>
              <a:t>gaps</a:t>
            </a:r>
            <a:r>
              <a:rPr lang="en-US" sz="1500" dirty="0">
                <a:solidFill>
                  <a:srgbClr val="1A1F2B"/>
                </a:solidFill>
                <a:latin typeface="Calibri" pitchFamily="34" charset="0"/>
                <a:ea typeface="Calibri" pitchFamily="34" charset="-122"/>
                <a:cs typeface="Calibri" pitchFamily="34" charset="-120"/>
              </a:rPr>
              <a:t>, where neighbouring tubes are at different potentials. While the particle is inside a tube the p.d. reverses, so when it reaches the next gap the field there again points the right way to accelerate it.</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particle must spend the same time, half a period of the supply, in every tube.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linear accelerators and cyclotrons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A proton linac drawn to scale for Worked example 4. Each gap adds the same energy, so the speed in tube n is proportional to √n and so is the length: tube 4 is twice as long as tube 1.">    </p:cNvPr>
          <p:cNvPicPr>
            <a:picLocks noChangeAspect="1"/>
          </p:cNvPicPr>
          <p:nvPr/>
        </p:nvPicPr>
        <p:blipFill>
          <a:blip r:embed="rId1"/>
          <a:stretch>
            <a:fillRect/>
          </a:stretch>
        </p:blipFill>
        <p:spPr>
          <a:xfrm>
            <a:off x="4389120" y="2257654"/>
            <a:ext cx="4297680" cy="866851"/>
          </a:xfrm>
          <a:prstGeom prst="rect">
            <a:avLst/>
          </a:prstGeom>
        </p:spPr>
      </p:pic>
      <p:sp>
        <p:nvSpPr>
          <p:cNvPr id="5" name="Text 2"/>
          <p:cNvSpPr txBox="1"/>
          <p:nvPr/>
        </p:nvSpPr>
        <p:spPr>
          <a:xfrm>
            <a:off x="4389120" y="317022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A proton linac drawn to scale for Worked example 4. Each gap adds the same energy, so the speed in tube n is proportional to √n and so is the length: tube 4 is twice as long as tube 1.</a:t>
            </a:r>
            <a:endParaRPr lang="en-US" sz="1100" dirty="0"/>
          </a:p>
        </p:txBody>
      </p:sp>
      <p:sp>
        <p:nvSpPr>
          <p:cNvPr id="6" name="Text 3"/>
          <p:cNvSpPr txBox="1"/>
          <p:nvPr/>
        </p:nvSpPr>
        <p:spPr>
          <a:xfrm>
            <a:off x="457200" y="1371600"/>
            <a:ext cx="361188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As it speeds up it covers more distance in that time, so </a:t>
            </a:r>
            <a:r>
              <a:rPr lang="en-US" sz="1500" b="1" dirty="0">
                <a:solidFill>
                  <a:srgbClr val="1A1F2B"/>
                </a:solidFill>
                <a:latin typeface="Calibri" pitchFamily="34" charset="0"/>
                <a:ea typeface="Calibri" pitchFamily="34" charset="-122"/>
                <a:cs typeface="Calibri" pitchFamily="34" charset="-120"/>
              </a:rPr>
              <a:t>the tubes get longer</a:t>
            </a:r>
            <a:r>
              <a:rPr lang="en-US" sz="1500" dirty="0">
                <a:solidFill>
                  <a:srgbClr val="1A1F2B"/>
                </a:solidFill>
                <a:latin typeface="Calibri" pitchFamily="34" charset="0"/>
                <a:ea typeface="Calibri" pitchFamily="34" charset="-122"/>
                <a:cs typeface="Calibri" pitchFamily="34" charset="-120"/>
              </a:rPr>
              <a:t>: L = v/2f. Once the particles approach the speed of light their speed hardly changes, so the tubes become almost equal in length.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linear accelerators and cyclotrons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4 · Medium · Calculate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Protons enter a linac with negligible energy and gain 100 keV at each gap. The alternating supply has a frequency of 25 MHz. (a) Calculate the speed of a proton in tube 1. (b) Calculate the length of tube 1. (c) Explain why tube 4 is twice as long as tube 1.</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Kinetic energy after one gap = 100 keV = 1.0 × 10⁵ × 1.60 × 10⁻¹⁹ J = 1.60 × 10⁻¹⁴ J: v = √(2 ×1.60×10⁻¹⁴ ÷1.67×10⁻²⁷) = </a:t>
            </a:r>
            <a:r>
              <a:rPr lang="en-US" sz="1500" b="1" dirty="0">
                <a:solidFill>
                  <a:srgbClr val="1A1F2B"/>
                </a:solidFill>
                <a:latin typeface="Calibri" pitchFamily="34" charset="0"/>
                <a:ea typeface="Calibri" pitchFamily="34" charset="-122"/>
                <a:cs typeface="Calibri" pitchFamily="34" charset="-120"/>
              </a:rPr>
              <a:t>4.38 × 10⁶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Time in a tube = half a period = 1 ÷ (2 × 25 × 10⁶) = 20 ns, so L = 4.38×10⁶ ×2.0×10⁻⁸ = </a:t>
            </a:r>
            <a:r>
              <a:rPr lang="en-US" sz="1500" b="1" dirty="0">
                <a:solidFill>
                  <a:srgbClr val="1A1F2B"/>
                </a:solidFill>
                <a:latin typeface="Calibri" pitchFamily="34" charset="0"/>
                <a:ea typeface="Calibri" pitchFamily="34" charset="-122"/>
                <a:cs typeface="Calibri" pitchFamily="34" charset="-120"/>
              </a:rPr>
              <a:t>0.0875 m (8.75 cm)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In tube 4 the kinetic energy is 4 × 100 keV. v ∝√(Eₖ), so the speed is √4 = </a:t>
            </a:r>
            <a:r>
              <a:rPr lang="en-US" sz="1500" b="1" dirty="0">
                <a:solidFill>
                  <a:srgbClr val="1A1F2B"/>
                </a:solidFill>
                <a:latin typeface="Calibri" pitchFamily="34" charset="0"/>
                <a:ea typeface="Calibri" pitchFamily="34" charset="-122"/>
                <a:cs typeface="Calibri" pitchFamily="34" charset="-120"/>
              </a:rPr>
              <a:t>2 times larger</a:t>
            </a:r>
            <a:r>
              <a:rPr lang="en-US" sz="1500" dirty="0">
                <a:solidFill>
                  <a:srgbClr val="1A1F2B"/>
                </a:solidFill>
                <a:latin typeface="Calibri" pitchFamily="34" charset="0"/>
                <a:ea typeface="Calibri" pitchFamily="34" charset="-122"/>
                <a:cs typeface="Calibri" pitchFamily="34" charset="-120"/>
              </a:rPr>
              <a:t>; the time is the same, so the tube is twice as long (17.5 cm).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linear accelerators and cyclotrons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A cyclotron seen from above. Each crossing of the gap adds the same energy, so the radius of the nth semicircle is proportional to √n. Far fewer turns are drawn than in a real machine.">    </p:cNvPr>
          <p:cNvPicPr>
            <a:picLocks noChangeAspect="1"/>
          </p:cNvPicPr>
          <p:nvPr/>
        </p:nvPicPr>
        <p:blipFill>
          <a:blip r:embed="rId1"/>
          <a:stretch>
            <a:fillRect/>
          </a:stretch>
        </p:blipFill>
        <p:spPr>
          <a:xfrm>
            <a:off x="5349240" y="1371600"/>
            <a:ext cx="3337560" cy="2469794"/>
          </a:xfrm>
          <a:prstGeom prst="rect">
            <a:avLst/>
          </a:prstGeom>
        </p:spPr>
      </p:pic>
      <p:sp>
        <p:nvSpPr>
          <p:cNvPr id="5" name="Text 2"/>
          <p:cNvSpPr txBox="1"/>
          <p:nvPr/>
        </p:nvSpPr>
        <p:spPr>
          <a:xfrm>
            <a:off x="5349240" y="3887114"/>
            <a:ext cx="3337560" cy="730606"/>
          </a:xfrm>
          <a:prstGeom prst="rect">
            <a:avLst/>
          </a:prstGeom>
          <a:noFill/>
          <a:ln/>
        </p:spPr>
        <p:txBody>
          <a:bodyPr wrap="square" lIns="0" tIns="0" rIns="0" bIns="0" rtlCol="0" anchor="t"/>
          <a:lstStyle/>
          <a:p>
            <a:pPr algn="ctr" indent="0" marL="0">
              <a:buNone/>
            </a:pPr>
            <a:r>
              <a:rPr lang="en-US" sz="1100" i="1" dirty="0">
                <a:solidFill>
                  <a:srgbClr val="5A6577"/>
                </a:solidFill>
              </a:rPr>
              <a:t>A cyclotron seen from above. Each crossing of the gap adds the same energy, so the radius of the nth semicircle is proportional to √n. Far fewer turns are drawn than in a real machine.</a:t>
            </a:r>
            <a:endParaRPr lang="en-US" sz="1100" dirty="0"/>
          </a:p>
        </p:txBody>
      </p:sp>
      <p:sp>
        <p:nvSpPr>
          <p:cNvPr id="6" name="Text 3"/>
          <p:cNvSpPr txBox="1"/>
          <p:nvPr/>
        </p:nvSpPr>
        <p:spPr>
          <a:xfrm>
            <a:off x="457200" y="1371600"/>
            <a:ext cx="4572000" cy="272857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The cyclotron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cyclotron has two hollow D-shaped electrodes (</a:t>
            </a:r>
            <a:r>
              <a:rPr lang="en-US" sz="1500" b="1" dirty="0">
                <a:solidFill>
                  <a:srgbClr val="1A1F2B"/>
                </a:solidFill>
                <a:latin typeface="Calibri" pitchFamily="34" charset="0"/>
                <a:ea typeface="Calibri" pitchFamily="34" charset="-122"/>
                <a:cs typeface="Calibri" pitchFamily="34" charset="-120"/>
              </a:rPr>
              <a:t>dees</a:t>
            </a:r>
            <a:r>
              <a:rPr lang="en-US" sz="1500" dirty="0">
                <a:solidFill>
                  <a:srgbClr val="1A1F2B"/>
                </a:solidFill>
                <a:latin typeface="Calibri" pitchFamily="34" charset="0"/>
                <a:ea typeface="Calibri" pitchFamily="34" charset="-122"/>
                <a:cs typeface="Calibri" pitchFamily="34" charset="-120"/>
              </a:rPr>
              <a:t>) with a narrow gap between them, in a vacuum, between the poles of a large magnet giving a uniform field B perpendicular to the dees. </a:t>
            </a:r>
            <a:r>
              <a:rPr lang="en-US" sz="1500" b="1" dirty="0">
                <a:solidFill>
                  <a:srgbClr val="1A1F2B"/>
                </a:solidFill>
                <a:latin typeface="Calibri" pitchFamily="34" charset="0"/>
                <a:ea typeface="Calibri" pitchFamily="34" charset="-122"/>
                <a:cs typeface="Calibri" pitchFamily="34" charset="-120"/>
              </a:rPr>
              <a:t>Inside a dee</a:t>
            </a:r>
            <a:r>
              <a:rPr lang="en-US" sz="1500" dirty="0">
                <a:solidFill>
                  <a:srgbClr val="1A1F2B"/>
                </a:solidFill>
                <a:latin typeface="Calibri" pitchFamily="34" charset="0"/>
                <a:ea typeface="Calibri" pitchFamily="34" charset="-122"/>
                <a:cs typeface="Calibri" pitchFamily="34" charset="-120"/>
              </a:rPr>
              <a:t> there is no electric field; the magnetic force makes the particle travel a semicircle at constant speed. </a:t>
            </a:r>
            <a:r>
              <a:rPr lang="en-US" sz="1500" b="1" dirty="0">
                <a:solidFill>
                  <a:srgbClr val="1A1F2B"/>
                </a:solidFill>
                <a:latin typeface="Calibri" pitchFamily="34" charset="0"/>
                <a:ea typeface="Calibri" pitchFamily="34" charset="-122"/>
                <a:cs typeface="Calibri" pitchFamily="34" charset="-120"/>
              </a:rPr>
              <a:t>At the gap</a:t>
            </a:r>
            <a:r>
              <a:rPr lang="en-US" sz="1500" dirty="0">
                <a:solidFill>
                  <a:srgbClr val="1A1F2B"/>
                </a:solidFill>
                <a:latin typeface="Calibri" pitchFamily="34" charset="0"/>
                <a:ea typeface="Calibri" pitchFamily="34" charset="-122"/>
                <a:cs typeface="Calibri" pitchFamily="34" charset="-120"/>
              </a:rPr>
              <a:t> an alternating p.d. accelerates the particle each time it crosses, twice per revolution. After each crossing the particle is faster, so the next semicircle has a larger radius (r ∝v): the path spirals outwards until the particle leaves at the edge.</a:t>
            </a:r>
            <a:endParaRPr lang="en-US" sz="1700" dirty="0"/>
          </a:p>
        </p:txBody>
      </p:sp>
      <p:sp>
        <p:nvSpPr>
          <p:cNvPr id="7" name="Shape 4"/>
          <p:cNvSpPr/>
          <p:nvPr/>
        </p:nvSpPr>
        <p:spPr>
          <a:xfrm>
            <a:off x="457200" y="4145890"/>
            <a:ext cx="4572000" cy="397764"/>
          </a:xfrm>
          <a:prstGeom prst="roundRect">
            <a:avLst>
              <a:gd name="adj" fmla="val 13793"/>
            </a:avLst>
          </a:prstGeom>
          <a:solidFill>
            <a:srgbClr val="EEF2FF"/>
          </a:solidFill>
          <a:ln w="9525">
            <a:solidFill>
              <a:srgbClr val="DDE2EA"/>
            </a:solidFill>
            <a:prstDash val="solid"/>
          </a:ln>
        </p:spPr>
      </p:sp>
      <p:sp>
        <p:nvSpPr>
          <p:cNvPr id="8" name="Text 5"/>
          <p:cNvSpPr txBox="1"/>
          <p:nvPr/>
        </p:nvSpPr>
        <p:spPr>
          <a:xfrm>
            <a:off x="603504" y="4237330"/>
            <a:ext cx="42793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Why one fixed frequency works</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linear accelerators and cyclotrons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1228039"/>
          </a:xfrm>
          <a:prstGeom prst="roundRect">
            <a:avLst>
              <a:gd name="adj" fmla="val 4468"/>
            </a:avLst>
          </a:prstGeom>
          <a:solidFill>
            <a:srgbClr val="EEF2FF"/>
          </a:solidFill>
          <a:ln w="9525">
            <a:solidFill>
              <a:srgbClr val="DDE2EA"/>
            </a:solidFill>
            <a:prstDash val="solid"/>
          </a:ln>
        </p:spPr>
      </p:sp>
      <p:sp>
        <p:nvSpPr>
          <p:cNvPr id="5" name="Text 3"/>
          <p:cNvSpPr txBox="1"/>
          <p:nvPr/>
        </p:nvSpPr>
        <p:spPr>
          <a:xfrm>
            <a:off x="603504" y="1463040"/>
            <a:ext cx="7936992" cy="1081735"/>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t_half = πr/v = πm/BQ  ⇒ f = BQ/2πm Not in the formulae list: derive it from r = mv/BQ. The radius grows in proportion to the speed, so the time for each semicircle does not depend on the speed. This holds while v ≪c; close to c the particles fall out of step with the supply, which limits the energy a cyclotron can reach.</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linear accelerators and cyclotrons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Hard · Calculate</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cyclotron accelerates protons in a uniform magnetic field of 0.80 T. The protons leave at a radius of 0.45 m. The p.d. across the gap is 20 kV. (a) Calculate the frequency of the alternating p.d. (b) Calculate the maximum kinetic energy of the protons, in MeV. (c) Estimate the number of complete revolutions each proton makes.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One revolution of the proton = one cycle of the supply: f = BQ/2πm = (0.80 ×1.60×10⁻¹⁹) ÷(2π×1.67×10⁻²⁷) = </a:t>
            </a:r>
            <a:r>
              <a:rPr lang="en-US" sz="1500" b="1" dirty="0">
                <a:solidFill>
                  <a:srgbClr val="1A1F2B"/>
                </a:solidFill>
                <a:latin typeface="Calibri" pitchFamily="34" charset="0"/>
                <a:ea typeface="Calibri" pitchFamily="34" charset="-122"/>
                <a:cs typeface="Calibri" pitchFamily="34" charset="-120"/>
              </a:rPr>
              <a:t>1.22 × 10⁷ Hz (12.2 MHz)</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Maximum momentum from r = p/BQ with r = 0.45 m: p = 0.80 ×1.60×10⁻¹⁹ ×0.45 = 5.76×10⁻²⁰ kg m s⁻¹. Then Eₖ = p²/2m = (5.76×10⁻²⁰)² ÷(2 ×1.67×10⁻²⁷) = 9.93×10⁻¹³ J = </a:t>
            </a:r>
            <a:r>
              <a:rPr lang="en-US" sz="1500" b="1" dirty="0">
                <a:solidFill>
                  <a:srgbClr val="1A1F2B"/>
                </a:solidFill>
                <a:latin typeface="Calibri" pitchFamily="34" charset="0"/>
                <a:ea typeface="Calibri" pitchFamily="34" charset="-122"/>
                <a:cs typeface="Calibri" pitchFamily="34" charset="-120"/>
              </a:rPr>
              <a:t>6.2 MeV (6.21 MeV)</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Each revolution includes two gap crossings, each adding 20 keV: 6.21 MeV ÷ (2 × 20 keV) ≈ </a:t>
            </a:r>
            <a:r>
              <a:rPr lang="en-US" sz="1500" b="1" dirty="0">
                <a:solidFill>
                  <a:srgbClr val="1A1F2B"/>
                </a:solidFill>
                <a:latin typeface="Calibri" pitchFamily="34" charset="0"/>
                <a:ea typeface="Calibri" pitchFamily="34" charset="-122"/>
                <a:cs typeface="Calibri" pitchFamily="34" charset="-120"/>
              </a:rPr>
              <a:t>155 revolutions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linear accelerators and cyclotrons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Hard · Calculate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Check: v = p/m = 3.45×10⁷ m s⁻¹ ≈ 0.11c, so the fixed frequency stays in step.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linear accelerators and cyclotrons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The magnet does not accelerate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Saying the magnetic field accelerates the particles in a cyclotron. It only changes their direction; every bit of kinetic energy comes from the electric field in the gap.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detectors reveal particles, and how do you read their tracks?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3116275"/>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Ionisation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fast charged particle knocks electrons out of the atoms it passes, leaving a trail of </a:t>
            </a:r>
            <a:r>
              <a:rPr lang="en-US" sz="1500" b="1" dirty="0">
                <a:solidFill>
                  <a:srgbClr val="1A1F2B"/>
                </a:solidFill>
                <a:latin typeface="Calibri" pitchFamily="34" charset="0"/>
                <a:ea typeface="Calibri" pitchFamily="34" charset="-122"/>
                <a:cs typeface="Calibri" pitchFamily="34" charset="-120"/>
              </a:rPr>
              <a:t>ions</a:t>
            </a:r>
            <a:r>
              <a:rPr lang="en-US" sz="1500" dirty="0">
                <a:solidFill>
                  <a:srgbClr val="1A1F2B"/>
                </a:solidFill>
                <a:latin typeface="Calibri" pitchFamily="34" charset="0"/>
                <a:ea typeface="Calibri" pitchFamily="34" charset="-122"/>
                <a:cs typeface="Calibri" pitchFamily="34" charset="-120"/>
              </a:rPr>
              <a:t>. In a cloud chamber droplets form on the ions; in a bubble chamber small bubbles form; in electronic detectors the ions are collected as a pulse of current. The trail is the </a:t>
            </a:r>
            <a:r>
              <a:rPr lang="en-US" sz="1500" b="1" dirty="0">
                <a:solidFill>
                  <a:srgbClr val="1A1F2B"/>
                </a:solidFill>
                <a:latin typeface="Calibri" pitchFamily="34" charset="0"/>
                <a:ea typeface="Calibri" pitchFamily="34" charset="-122"/>
                <a:cs typeface="Calibri" pitchFamily="34" charset="-120"/>
              </a:rPr>
              <a:t>track</a:t>
            </a:r>
            <a:r>
              <a:rPr lang="en-US" sz="1500" dirty="0">
                <a:solidFill>
                  <a:srgbClr val="1A1F2B"/>
                </a:solidFill>
                <a:latin typeface="Calibri" pitchFamily="34" charset="0"/>
                <a:ea typeface="Calibri" pitchFamily="34" charset="-122"/>
                <a:cs typeface="Calibri" pitchFamily="34" charset="-120"/>
              </a:rPr>
              <a:t>. A heavily ionising particle (large charge, slow, for example an alpha particle) leaves a short, thick track; a fast electron leaves a long, thin one. </a:t>
            </a:r>
            <a:r>
              <a:rPr lang="en-US" sz="1500" b="1" dirty="0">
                <a:solidFill>
                  <a:srgbClr val="1A1F2B"/>
                </a:solidFill>
                <a:latin typeface="Calibri" pitchFamily="34" charset="0"/>
                <a:ea typeface="Calibri" pitchFamily="34" charset="-122"/>
                <a:cs typeface="Calibri" pitchFamily="34" charset="-120"/>
              </a:rPr>
              <a:t>Neutral particles</a:t>
            </a:r>
            <a:r>
              <a:rPr lang="en-US" sz="1500" dirty="0">
                <a:solidFill>
                  <a:srgbClr val="1A1F2B"/>
                </a:solidFill>
                <a:latin typeface="Calibri" pitchFamily="34" charset="0"/>
                <a:ea typeface="Calibri" pitchFamily="34" charset="-122"/>
                <a:cs typeface="Calibri" pitchFamily="34" charset="-120"/>
              </a:rPr>
              <a:t> (neutrons, photons, neutral hadrons) do not ionise directly and leave </a:t>
            </a:r>
            <a:r>
              <a:rPr lang="en-US" sz="1500" b="1" dirty="0">
                <a:solidFill>
                  <a:srgbClr val="1A1F2B"/>
                </a:solidFill>
                <a:latin typeface="Calibri" pitchFamily="34" charset="0"/>
                <a:ea typeface="Calibri" pitchFamily="34" charset="-122"/>
                <a:cs typeface="Calibri" pitchFamily="34" charset="-120"/>
              </a:rPr>
              <a:t>no track</a:t>
            </a:r>
            <a:r>
              <a:rPr lang="en-US" sz="1500" dirty="0">
                <a:solidFill>
                  <a:srgbClr val="1A1F2B"/>
                </a:solidFill>
                <a:latin typeface="Calibri" pitchFamily="34" charset="0"/>
                <a:ea typeface="Calibri" pitchFamily="34" charset="-122"/>
                <a:cs typeface="Calibri" pitchFamily="34" charset="-120"/>
              </a:rPr>
              <a:t>; their presence is inferred from gaps and from conservation laws.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Deflection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magnetic field across the detector curves each track. The </a:t>
            </a:r>
            <a:r>
              <a:rPr lang="en-US" sz="1500" b="1" dirty="0">
                <a:solidFill>
                  <a:srgbClr val="1A1F2B"/>
                </a:solidFill>
                <a:latin typeface="Calibri" pitchFamily="34" charset="0"/>
                <a:ea typeface="Calibri" pitchFamily="34" charset="-122"/>
                <a:cs typeface="Calibri" pitchFamily="34" charset="-120"/>
              </a:rPr>
              <a:t>direction</a:t>
            </a:r>
            <a:r>
              <a:rPr lang="en-US" sz="1500" dirty="0">
                <a:solidFill>
                  <a:srgbClr val="1A1F2B"/>
                </a:solidFill>
                <a:latin typeface="Calibri" pitchFamily="34" charset="0"/>
                <a:ea typeface="Calibri" pitchFamily="34" charset="-122"/>
                <a:cs typeface="Calibri" pitchFamily="34" charset="-120"/>
              </a:rPr>
              <a:t> of curvature gives the sign of the charge (Fleming's left-hand rule); the </a:t>
            </a:r>
            <a:r>
              <a:rPr lang="en-US" sz="1500" b="1" dirty="0">
                <a:solidFill>
                  <a:srgbClr val="1A1F2B"/>
                </a:solidFill>
                <a:latin typeface="Calibri" pitchFamily="34" charset="0"/>
                <a:ea typeface="Calibri" pitchFamily="34" charset="-122"/>
                <a:cs typeface="Calibri" pitchFamily="34" charset="-120"/>
              </a:rPr>
              <a:t>radius</a:t>
            </a:r>
            <a:r>
              <a:rPr lang="en-US" sz="1500" dirty="0">
                <a:solidFill>
                  <a:srgbClr val="1A1F2B"/>
                </a:solidFill>
                <a:latin typeface="Calibri" pitchFamily="34" charset="0"/>
                <a:ea typeface="Calibri" pitchFamily="34" charset="-122"/>
                <a:cs typeface="Calibri" pitchFamily="34" charset="-120"/>
              </a:rPr>
              <a:t> gives the momentum, p = BQr. A particle losing energy by ionisation slows down, so its radius shrinks and its track is a </a:t>
            </a:r>
            <a:r>
              <a:rPr lang="en-US" sz="1500" b="1" dirty="0">
                <a:solidFill>
                  <a:srgbClr val="1A1F2B"/>
                </a:solidFill>
                <a:latin typeface="Calibri" pitchFamily="34" charset="0"/>
                <a:ea typeface="Calibri" pitchFamily="34" charset="-122"/>
                <a:cs typeface="Calibri" pitchFamily="34" charset="-120"/>
              </a:rPr>
              <a:t>spiral inwards</a:t>
            </a:r>
            <a:r>
              <a:rPr lang="en-US" sz="1500" dirty="0">
                <a:solidFill>
                  <a:srgbClr val="1A1F2B"/>
                </a:solidFill>
                <a:latin typeface="Calibri" pitchFamily="34" charset="0"/>
                <a:ea typeface="Calibri" pitchFamily="34" charset="-122"/>
                <a:cs typeface="Calibri" pitchFamily="34" charset="-120"/>
              </a:rPr>
              <a:t>, which also shows which way it was travelling.</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detectors reveal particles, and how do you read their tracks?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An electron spiralling inwards in a detector: as it ionises the material it loses momentum, so r = p/BQ shrinks.">    </p:cNvPr>
          <p:cNvPicPr>
            <a:picLocks noChangeAspect="1"/>
          </p:cNvPicPr>
          <p:nvPr/>
        </p:nvPicPr>
        <p:blipFill>
          <a:blip r:embed="rId1"/>
          <a:stretch>
            <a:fillRect/>
          </a:stretch>
        </p:blipFill>
        <p:spPr>
          <a:xfrm>
            <a:off x="4956962" y="1371600"/>
            <a:ext cx="3729838" cy="2807208"/>
          </a:xfrm>
          <a:prstGeom prst="rect">
            <a:avLst/>
          </a:prstGeom>
        </p:spPr>
      </p:pic>
      <p:sp>
        <p:nvSpPr>
          <p:cNvPr id="5" name="Text 2"/>
          <p:cNvSpPr txBox="1"/>
          <p:nvPr/>
        </p:nvSpPr>
        <p:spPr>
          <a:xfrm>
            <a:off x="4956962" y="4224528"/>
            <a:ext cx="3729838" cy="393192"/>
          </a:xfrm>
          <a:prstGeom prst="rect">
            <a:avLst/>
          </a:prstGeom>
          <a:noFill/>
          <a:ln/>
        </p:spPr>
        <p:txBody>
          <a:bodyPr wrap="square" lIns="0" tIns="0" rIns="0" bIns="0" rtlCol="0" anchor="t"/>
          <a:lstStyle/>
          <a:p>
            <a:pPr algn="ctr" indent="0" marL="0">
              <a:buNone/>
            </a:pPr>
            <a:r>
              <a:rPr lang="en-US" sz="1100" i="1" dirty="0">
                <a:solidFill>
                  <a:srgbClr val="5A6577"/>
                </a:solidFill>
              </a:rPr>
              <a:t>An electron spiralling inwards in a detector: as it ionises the material it loses momentum, so r = p/BQ shrinks.</a:t>
            </a:r>
            <a:endParaRPr lang="en-US" sz="1100" dirty="0"/>
          </a:p>
        </p:txBody>
      </p:sp>
      <p:sp>
        <p:nvSpPr>
          <p:cNvPr id="6" name="Text 3"/>
          <p:cNvSpPr txBox="1"/>
          <p:nvPr/>
        </p:nvSpPr>
        <p:spPr>
          <a:xfrm>
            <a:off x="457200" y="1371600"/>
            <a:ext cx="4179722" cy="277886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Two particles with charges of equal size but opposite sign, and the same momentum, curve with the same radius in opposite directions.</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Conservation laws in interactions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Charge:</a:t>
            </a:r>
            <a:r>
              <a:rPr lang="en-US" sz="1500" dirty="0">
                <a:solidFill>
                  <a:srgbClr val="1A1F2B"/>
                </a:solidFill>
                <a:latin typeface="Calibri" pitchFamily="34" charset="0"/>
                <a:ea typeface="Calibri" pitchFamily="34" charset="-122"/>
                <a:cs typeface="Calibri" pitchFamily="34" charset="-120"/>
              </a:rPr>
              <a:t> total charge before = total charge after. A neutral particle must decay into products whose charges add to zero.</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Momentum</a:t>
            </a:r>
            <a:r>
              <a:rPr lang="en-US" sz="1500" dirty="0">
                <a:solidFill>
                  <a:srgbClr val="1A1F2B"/>
                </a:solidFill>
                <a:latin typeface="Calibri" pitchFamily="34" charset="0"/>
                <a:ea typeface="Calibri" pitchFamily="34" charset="-122"/>
                <a:cs typeface="Calibri" pitchFamily="34" charset="-120"/>
              </a:rPr>
              <a:t> (a vector): add components along two perpendicular directions. A particle at rest that decays into two particles sends them off in opposite directions with equal-sized momenta.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detectors reveal particles, and how do you read their tracks?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A neutral particle (dashed, no track) decays at the vertex into a positive particle (anticlockwise curve, r = 0.40 m) and a negative particle (clockwise curve, r = 0.24 m), drawn to scale for Worked example 6.">    </p:cNvPr>
          <p:cNvPicPr>
            <a:picLocks noChangeAspect="1"/>
          </p:cNvPicPr>
          <p:nvPr/>
        </p:nvPicPr>
        <p:blipFill>
          <a:blip r:embed="rId1"/>
          <a:stretch>
            <a:fillRect/>
          </a:stretch>
        </p:blipFill>
        <p:spPr>
          <a:xfrm>
            <a:off x="5581498" y="1371600"/>
            <a:ext cx="3105302" cy="2469794"/>
          </a:xfrm>
          <a:prstGeom prst="rect">
            <a:avLst/>
          </a:prstGeom>
        </p:spPr>
      </p:pic>
      <p:sp>
        <p:nvSpPr>
          <p:cNvPr id="5" name="Text 2"/>
          <p:cNvSpPr txBox="1"/>
          <p:nvPr/>
        </p:nvSpPr>
        <p:spPr>
          <a:xfrm>
            <a:off x="5581498" y="3887114"/>
            <a:ext cx="3105302" cy="730606"/>
          </a:xfrm>
          <a:prstGeom prst="rect">
            <a:avLst/>
          </a:prstGeom>
          <a:noFill/>
          <a:ln/>
        </p:spPr>
        <p:txBody>
          <a:bodyPr wrap="square" lIns="0" tIns="0" rIns="0" bIns="0" rtlCol="0" anchor="t"/>
          <a:lstStyle/>
          <a:p>
            <a:pPr algn="ctr" indent="0" marL="0">
              <a:buNone/>
            </a:pPr>
            <a:r>
              <a:rPr lang="en-US" sz="1100" i="1" dirty="0">
                <a:solidFill>
                  <a:srgbClr val="5A6577"/>
                </a:solidFill>
              </a:rPr>
              <a:t>A neutral particle (dashed, no track) decays at the vertex into a positive particle (anticlockwise curve, r = 0.40 m) and a negative particle (clockwise curve, r = 0.24 m), drawn to scale for Worked example 6.</a:t>
            </a:r>
            <a:endParaRPr lang="en-US" sz="1100" dirty="0"/>
          </a:p>
        </p:txBody>
      </p:sp>
      <p:sp>
        <p:nvSpPr>
          <p:cNvPr id="6" name="Text 3"/>
          <p:cNvSpPr txBox="1"/>
          <p:nvPr/>
        </p:nvSpPr>
        <p:spPr>
          <a:xfrm>
            <a:off x="457200" y="1371600"/>
            <a:ext cx="4804258" cy="534010"/>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Energy:</a:t>
            </a:r>
            <a:r>
              <a:rPr lang="en-US" sz="1500" dirty="0">
                <a:solidFill>
                  <a:srgbClr val="1A1F2B"/>
                </a:solidFill>
                <a:latin typeface="Calibri" pitchFamily="34" charset="0"/>
                <a:ea typeface="Calibri" pitchFamily="34" charset="-122"/>
                <a:cs typeface="Calibri" pitchFamily="34" charset="-120"/>
              </a:rPr>
              <a:t> total energy is conserved (including rest-mass energy, 4.8). Kinetic energy alone need not be.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detectors reveal particles, and how do you read their tracks?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Hard · Calculate</a:t>
            </a:r>
            <a:endParaRPr lang="en-US" sz="1200" dirty="0"/>
          </a:p>
        </p:txBody>
      </p:sp>
      <p:sp>
        <p:nvSpPr>
          <p:cNvPr id="4" name="Text 2"/>
          <p:cNvSpPr txBox="1"/>
          <p:nvPr/>
        </p:nvSpPr>
        <p:spPr>
          <a:xfrm>
            <a:off x="457200" y="1371600"/>
            <a:ext cx="822960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bubble chamber has a uniform magnetic field of 1.5 T into the page. A neutral particle leaves no track, then decays into two particles with charges of magnitude e. Track 1 starts at 20° above the original direction and has radius 0.40 m; track 2 starts at 35° below it and has radius 0.24 m (figure above). (a) Explain what conservation of charge tells you about the two particles. (b) Calculate the momentum of each particle just after the decay. (c) Show that momentum is conserved at right angles to the original direction. (d) Calculate the momentum of the neutral particle.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Total charge before = 0, so the charges after must add to zero: </a:t>
            </a:r>
            <a:r>
              <a:rPr lang="en-US" sz="1500" b="1" dirty="0">
                <a:solidFill>
                  <a:srgbClr val="1A1F2B"/>
                </a:solidFill>
                <a:latin typeface="Calibri" pitchFamily="34" charset="0"/>
                <a:ea typeface="Calibri" pitchFamily="34" charset="-122"/>
                <a:cs typeface="Calibri" pitchFamily="34" charset="-120"/>
              </a:rPr>
              <a:t>one particle is +e and the other −e</a:t>
            </a:r>
            <a:r>
              <a:rPr lang="en-US" sz="1500" dirty="0">
                <a:solidFill>
                  <a:srgbClr val="1A1F2B"/>
                </a:solidFill>
                <a:latin typeface="Calibri" pitchFamily="34" charset="0"/>
                <a:ea typeface="Calibri" pitchFamily="34" charset="-122"/>
                <a:cs typeface="Calibri" pitchFamily="34" charset="-120"/>
              </a:rPr>
              <a:t>, and they curve in opposite directions. With B into the page, Fleming's left-hand rule gives an anticlockwise curve for a positive charge, so track 1 is the positive particle.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 = BQr: p₁ = 1.5 ×1.60×10⁻¹⁹ ×0.40 = </a:t>
            </a:r>
            <a:r>
              <a:rPr lang="en-US" sz="1500" b="1" dirty="0">
                <a:solidFill>
                  <a:srgbClr val="1A1F2B"/>
                </a:solidFill>
                <a:latin typeface="Calibri" pitchFamily="34" charset="0"/>
                <a:ea typeface="Calibri" pitchFamily="34" charset="-122"/>
                <a:cs typeface="Calibri" pitchFamily="34" charset="-120"/>
              </a:rPr>
              <a:t>9.6 × 10⁻²⁰ kg m s⁻¹</a:t>
            </a:r>
            <a:r>
              <a:rPr lang="en-US" sz="1500" dirty="0">
                <a:solidFill>
                  <a:srgbClr val="1A1F2B"/>
                </a:solidFill>
                <a:latin typeface="Calibri" pitchFamily="34" charset="0"/>
                <a:ea typeface="Calibri" pitchFamily="34" charset="-122"/>
                <a:cs typeface="Calibri" pitchFamily="34" charset="-120"/>
              </a:rPr>
              <a:t>; p₂ = 1.5 ×1.60×10⁻¹⁹ ×0.24 = </a:t>
            </a:r>
            <a:r>
              <a:rPr lang="en-US" sz="1500" b="1" dirty="0">
                <a:solidFill>
                  <a:srgbClr val="1A1F2B"/>
                </a:solidFill>
                <a:latin typeface="Calibri" pitchFamily="34" charset="0"/>
                <a:ea typeface="Calibri" pitchFamily="34" charset="-122"/>
                <a:cs typeface="Calibri" pitchFamily="34" charset="-120"/>
              </a:rPr>
              <a:t>5.76 × 10⁻²⁰ kg m s⁻¹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detectors reveal particles, and how do you read their tracks?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Hard · Calculate (continued)</a:t>
            </a:r>
            <a:endParaRPr lang="en-US" sz="1200" dirty="0"/>
          </a:p>
        </p:txBody>
      </p:sp>
      <p:sp>
        <p:nvSpPr>
          <p:cNvPr id="4" name="Text 2"/>
          <p:cNvSpPr txBox="1"/>
          <p:nvPr/>
        </p:nvSpPr>
        <p:spPr>
          <a:xfrm>
            <a:off x="457200" y="1371600"/>
            <a:ext cx="8229600" cy="1289304"/>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neutral particle had no sideways momentum, so the sideways components must cancel: 9.6×10⁻²⁰sin 20° = 3.28×10⁻²⁰ and 5.76×10⁻²⁰sin 35° = 3.30×10⁻²⁰ kg m s⁻¹, </a:t>
            </a:r>
            <a:r>
              <a:rPr lang="en-US" sz="1500" b="1" dirty="0">
                <a:solidFill>
                  <a:srgbClr val="1A1F2B"/>
                </a:solidFill>
                <a:latin typeface="Calibri" pitchFamily="34" charset="0"/>
                <a:ea typeface="Calibri" pitchFamily="34" charset="-122"/>
                <a:cs typeface="Calibri" pitchFamily="34" charset="-120"/>
              </a:rPr>
              <a:t>equal and opposite within 1%</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Add the components along the original direction: p = 9.6×10⁻²⁰cos 20° + 5.76×10⁻²⁰cos 35° = 9.02×10⁻²⁰ + 4.72×10⁻²⁰ = </a:t>
            </a:r>
            <a:r>
              <a:rPr lang="en-US" sz="1500" b="1" dirty="0">
                <a:solidFill>
                  <a:srgbClr val="1A1F2B"/>
                </a:solidFill>
                <a:latin typeface="Calibri" pitchFamily="34" charset="0"/>
                <a:ea typeface="Calibri" pitchFamily="34" charset="-122"/>
                <a:cs typeface="Calibri" pitchFamily="34" charset="-120"/>
              </a:rPr>
              <a:t>1.37 × 10⁻¹⁹ kg m s⁻¹</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detectors reveal particles, and how do you read their tracks?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Sign of charge from a track</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 which way the field points, which way the particle moves and which way the force acts (towards the centre of the curve), then name the rule. For a negative particle the conventional current is opposite to its velocity.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are high energies needed to probe inside a nucleon?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22366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To reveal detail, a probe must be diffracted or scattered by it, and that only happens strongly when its </a:t>
            </a:r>
            <a:r>
              <a:rPr lang="en-US" sz="1500" b="1" dirty="0">
                <a:solidFill>
                  <a:srgbClr val="1A1F2B"/>
                </a:solidFill>
                <a:latin typeface="Calibri" pitchFamily="34" charset="0"/>
                <a:ea typeface="Calibri" pitchFamily="34" charset="-122"/>
                <a:cs typeface="Calibri" pitchFamily="34" charset="-120"/>
              </a:rPr>
              <a:t>wavelength is similar to or smaller than</a:t>
            </a:r>
            <a:r>
              <a:rPr lang="en-US" sz="1500" dirty="0">
                <a:solidFill>
                  <a:srgbClr val="1A1F2B"/>
                </a:solidFill>
                <a:latin typeface="Calibri" pitchFamily="34" charset="0"/>
                <a:ea typeface="Calibri" pitchFamily="34" charset="-122"/>
                <a:cs typeface="Calibri" pitchFamily="34" charset="-120"/>
              </a:rPr>
              <a:t> the size of the detail (Unit 2, electron diffraction). A moving particle has a de Broglie wavelength λ= h/p, so a shorter wavelength needs a larger momentum, and so a larger energy.</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nucleon is about 10⁻¹⁵ m across. Electrons from an ordinary electron gun have wavelengths around 10⁻¹¹ m: fine for the spacing of atoms in a crystal, far too long to see inside a nucleon. The momenta needed are so large that the particles travel at very nearly the speed of light, and the energies are of the order of GeV. Only large accelerators reach them. Scattering electrons of this energy off protons and neutrons gave the first evidence that nucleons contain smaller particles, quarks (4.8).</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are high energies needed to probe inside a nucleon?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De Broglie wavelength against kinetic energy (logarithmic scales; curves drawn with the full relativistic link between energy and momentum). The wavelength reaches the size of a nucleon only at energies of the order of 1 GeV.">    </p:cNvPr>
          <p:cNvPicPr>
            <a:picLocks noChangeAspect="1"/>
          </p:cNvPicPr>
          <p:nvPr/>
        </p:nvPicPr>
        <p:blipFill>
          <a:blip r:embed="rId1"/>
          <a:stretch>
            <a:fillRect/>
          </a:stretch>
        </p:blipFill>
        <p:spPr>
          <a:xfrm>
            <a:off x="2488082" y="1371600"/>
            <a:ext cx="4166921" cy="2469794"/>
          </a:xfrm>
          <a:prstGeom prst="rect">
            <a:avLst/>
          </a:prstGeom>
        </p:spPr>
      </p:pic>
      <p:sp>
        <p:nvSpPr>
          <p:cNvPr id="5" name="Text 2"/>
          <p:cNvSpPr txBox="1"/>
          <p:nvPr/>
        </p:nvSpPr>
        <p:spPr>
          <a:xfrm>
            <a:off x="2488082" y="3887114"/>
            <a:ext cx="4166921" cy="730606"/>
          </a:xfrm>
          <a:prstGeom prst="rect">
            <a:avLst/>
          </a:prstGeom>
          <a:noFill/>
          <a:ln/>
        </p:spPr>
        <p:txBody>
          <a:bodyPr wrap="square" lIns="0" tIns="0" rIns="0" bIns="0" rtlCol="0" anchor="t"/>
          <a:lstStyle/>
          <a:p>
            <a:pPr algn="ctr" indent="0" marL="0">
              <a:buNone/>
            </a:pPr>
            <a:r>
              <a:rPr lang="en-US" sz="1100" i="1" dirty="0">
                <a:solidFill>
                  <a:srgbClr val="5A6577"/>
                </a:solidFill>
              </a:rPr>
              <a:t>De Broglie wavelength against kinetic energy (logarithmic scales; curves drawn with the full relativistic link between energy and momentum). The wavelength reaches the size of a nucleon only at energies of the order of 1 GeV.</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are high energies needed to probe inside a nucleon?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Estimate</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To study structure inside a proton, electrons with a de Broglie wavelength of 1.0 × 10⁻¹⁵ m are needed. (a) Calculate the momentum of such an electron. (b) Show that the electron cannot be treated as moving slowly compared with light. (c) For a particle moving at very nearly c, energy ≈ pc. Estimate the energy of the electrons in GeV. (d) Compare with the electrons in Worked example 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 = h/λ= 6.63×10⁻³⁴ ÷1.0×10⁻¹⁵ = </a:t>
            </a:r>
            <a:r>
              <a:rPr lang="en-US" sz="1500" b="1" dirty="0">
                <a:solidFill>
                  <a:srgbClr val="1A1F2B"/>
                </a:solidFill>
                <a:latin typeface="Calibri" pitchFamily="34" charset="0"/>
                <a:ea typeface="Calibri" pitchFamily="34" charset="-122"/>
                <a:cs typeface="Calibri" pitchFamily="34" charset="-120"/>
              </a:rPr>
              <a:t>6.63 × 10⁻¹⁹ kg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Try v = p/m = 6.63×10⁻¹⁹ ÷9.11×10⁻³¹ = 7.3×10¹¹ m s⁻¹, more than 2000 times c, which is impossible, so </a:t>
            </a:r>
            <a:r>
              <a:rPr lang="en-US" sz="1500" b="1" dirty="0">
                <a:solidFill>
                  <a:srgbClr val="1A1F2B"/>
                </a:solidFill>
                <a:latin typeface="Calibri" pitchFamily="34" charset="0"/>
                <a:ea typeface="Calibri" pitchFamily="34" charset="-122"/>
                <a:cs typeface="Calibri" pitchFamily="34" charset="-120"/>
              </a:rPr>
              <a:t>p = mv does not apply</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pc = 6.63×10⁻¹⁹ ×3.00×10⁸ = 1.99×10⁻¹⁰ J; ÷ 1.60 × 10⁻¹⁹ gives </a:t>
            </a:r>
            <a:r>
              <a:rPr lang="en-US" sz="1500" b="1" dirty="0">
                <a:solidFill>
                  <a:srgbClr val="1A1F2B"/>
                </a:solidFill>
                <a:latin typeface="Calibri" pitchFamily="34" charset="0"/>
                <a:ea typeface="Calibri" pitchFamily="34" charset="-122"/>
                <a:cs typeface="Calibri" pitchFamily="34" charset="-120"/>
              </a:rPr>
              <a:t>≈ 1.2 GeV</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The 3.2 kV electrons had p = 3.05×10⁻²³ kg m s⁻¹, so λ= 6.63×10⁻³⁴ ÷3.05×10⁻²³ = 2.17×10⁻¹¹ m: </a:t>
            </a:r>
            <a:r>
              <a:rPr lang="en-US" sz="1500" b="1" dirty="0">
                <a:solidFill>
                  <a:srgbClr val="1A1F2B"/>
                </a:solidFill>
                <a:latin typeface="Calibri" pitchFamily="34" charset="0"/>
                <a:ea typeface="Calibri" pitchFamily="34" charset="-122"/>
                <a:cs typeface="Calibri" pitchFamily="34" charset="-120"/>
              </a:rPr>
              <a:t>about 22 000 times too long</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are high energies needed to probe inside a nucleon?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Estimate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You do not need relativistic equations in this unit; the point to explain is why the energy must be so high.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4.7</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Pair each observation with a conclusion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alpha scattering, write three separate pairs: most pass through → mostly empty space; some deflected → concentrated positive charge; very few back → tiny, massive nucleus. A list of conclusions with no observations attached does not explain anything.</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The right charge and mass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An alpha particle has charge 2e = 3.20 × 10⁻¹⁹ C and mass about 4u. In r = p/BQ, closest-approach calculations and QV, check you have used the charge of the particle in the question, not automatically e.</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Which field does what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any accelerator answer, state that the electric field (in the gaps) increases the speed, and that the magnetic field (if any) changes the direction only, because its force is perpendicular to the velocity.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4.7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Derivations need a starting statement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r = p/BQ start with "the magnetic force provides the centripetal force", then equate BQv = mv²/r. For the cyclotron frequency, show that πr/v does not contain v.</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Tracks: curvature, direction, radius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Read a track in three steps: does it curve (charged or neutral)? Which way (sign of charge)? How tightly (momentum, or charge if momenta are equal)? A shrinking radius means the particle is losing momentum.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Most alpha particles bounced back from the foil.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about 1 in 10⁴ were deflected by more than 90°.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Most went straight through; the few large deflections showed the nucleus.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electrons in the foil deflected the alpha particles.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alpha particle is about 7300 times as massive as an electron.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Large deflections need a massive, concentrated positive 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magnetic field speeds the particles up in a cyclotron.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magnetic force is perpendicular to the velocity and does no work.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electric field across the gap does all the accelerating.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bigger circle in a detector means a bigger 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p/BQ: radius falls as charge rises.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bigger radius means more momentum (or less 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Neutral particles leave faint tracks.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Tracks are made by ionisation, which needs a 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Neutral particles leave no track; they show up as gaps.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Linac tubes get longer because the field inside them gets weaker.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There is no field inside a drift tube.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particle is faster but must spend the same half-period in each tube.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58318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3 Electric fields and 4.5 Magnetic fields and forces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closest-approach calculation uses V = Q/4πε₀ r; the circular paths come from F = BQv and Fleming's left-hand rule.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1 Momentum and 4.2 Circular motion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 = p/BQ is F = mv²/r in disguise; track problems use conservation of momentum in two dimensions and Eₖ = p²/2m.</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Electron diffraction (Unit 2), 4.8 The standard model and nuclear physics (Unit 5)</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λ= h/p links accelerator energy to the size of detail a beam can reveal. Energies in MeV and GeV, creating particles from energy and quarks inside nucleons continue on 4.8.</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296619"/>
                <a:gridCol w="4023360"/>
                <a:gridCol w="291053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 A - Z</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number of neutrons in a nucleus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 = ½ mv²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speed of an electron accelerated from rest through p.d.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Bqvsin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force (N) on a charge moving in a magnetic field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p/BQ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radius (m) of path in a uniform magnetic field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(derive it from BQv = mv²/r)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Eₖ = p²/2m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kinetic energy from momentum (non-relativistic)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λ= h/p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 Broglie wavelength of a probe particle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Eₖ = Q₁Q₂/4πε₀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head-on distance of closest approach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energy conservation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BQ/2πm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cyclotron frequency (independent of 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 = v/2f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length of a linac drift tube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4889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How many protons, neutrons and electrons are there in a neutral atom of radon-222 (Z = 86)?</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Why did the alpha-scattering result rule out the "plum pudding" model?</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An electron is accelerated from rest through 600 V. Calculate its kinetic energy and its speed.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proton moves at 2.0 × 10⁶ m s⁻¹ at right angles to a uniform magnetic field of 0.25 T. Calculate the radius of its path.</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Two tracks start from the same point, with equal radii, curving in opposite directions. Nothing visible enters the point. What can you deduce?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Explain why the drift tubes of a proton linac get longer along the accelerator.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9260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t>
            </a:r>
            <a:r>
              <a:rPr lang="en-US" sz="1500" b="1" dirty="0">
                <a:solidFill>
                  <a:srgbClr val="1A1F2B"/>
                </a:solidFill>
                <a:latin typeface="Calibri" pitchFamily="34" charset="0"/>
                <a:ea typeface="Calibri" pitchFamily="34" charset="-122"/>
                <a:cs typeface="Calibri" pitchFamily="34" charset="-120"/>
              </a:rPr>
              <a:t>86 protons</a:t>
            </a:r>
            <a:r>
              <a:rPr lang="en-US" sz="1500" dirty="0">
                <a:solidFill>
                  <a:srgbClr val="1A1F2B"/>
                </a:solidFill>
                <a:latin typeface="Calibri" pitchFamily="34" charset="0"/>
                <a:ea typeface="Calibri" pitchFamily="34" charset="-122"/>
                <a:cs typeface="Calibri" pitchFamily="34" charset="-120"/>
              </a:rPr>
              <a:t>, 222 − 86 = </a:t>
            </a:r>
            <a:r>
              <a:rPr lang="en-US" sz="1500" b="1" dirty="0">
                <a:solidFill>
                  <a:srgbClr val="1A1F2B"/>
                </a:solidFill>
                <a:latin typeface="Calibri" pitchFamily="34" charset="0"/>
                <a:ea typeface="Calibri" pitchFamily="34" charset="-122"/>
                <a:cs typeface="Calibri" pitchFamily="34" charset="-120"/>
              </a:rPr>
              <a:t>136 neutrons</a:t>
            </a:r>
            <a:r>
              <a:rPr lang="en-US" sz="1500" dirty="0">
                <a:solidFill>
                  <a:srgbClr val="1A1F2B"/>
                </a:solidFill>
                <a:latin typeface="Calibri" pitchFamily="34" charset="0"/>
                <a:ea typeface="Calibri" pitchFamily="34" charset="-122"/>
                <a:cs typeface="Calibri" pitchFamily="34" charset="-120"/>
              </a:rPr>
              <a:t> and </a:t>
            </a:r>
            <a:r>
              <a:rPr lang="en-US" sz="1500" b="1" dirty="0">
                <a:solidFill>
                  <a:srgbClr val="1A1F2B"/>
                </a:solidFill>
                <a:latin typeface="Calibri" pitchFamily="34" charset="0"/>
                <a:ea typeface="Calibri" pitchFamily="34" charset="-122"/>
                <a:cs typeface="Calibri" pitchFamily="34" charset="-120"/>
              </a:rPr>
              <a:t>86 electrons</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In that model the positive charge is spread through the whole atom, so the electric field inside is weak everywhere and could only deflect an alpha particle by a tiny angle. Deflections of more than 90° need the positive charge and mass concentrated in a very small nucleus.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Eₖ = 1.60×10⁻¹⁹ ×600 = </a:t>
            </a:r>
            <a:r>
              <a:rPr lang="en-US" sz="1500" b="1" dirty="0">
                <a:solidFill>
                  <a:srgbClr val="1A1F2B"/>
                </a:solidFill>
                <a:latin typeface="Calibri" pitchFamily="34" charset="0"/>
                <a:ea typeface="Calibri" pitchFamily="34" charset="-122"/>
                <a:cs typeface="Calibri" pitchFamily="34" charset="-120"/>
              </a:rPr>
              <a:t>9.6 × 10⁻¹⁷ J</a:t>
            </a:r>
            <a:r>
              <a:rPr lang="en-US" sz="1500" dirty="0">
                <a:solidFill>
                  <a:srgbClr val="1A1F2B"/>
                </a:solidFill>
                <a:latin typeface="Calibri" pitchFamily="34" charset="0"/>
                <a:ea typeface="Calibri" pitchFamily="34" charset="-122"/>
                <a:cs typeface="Calibri" pitchFamily="34" charset="-120"/>
              </a:rPr>
              <a:t>; v = √(2 ×9.6×10⁻¹⁷ ÷9.11×10⁻³¹) = </a:t>
            </a:r>
            <a:r>
              <a:rPr lang="en-US" sz="1500" b="1" dirty="0">
                <a:solidFill>
                  <a:srgbClr val="1A1F2B"/>
                </a:solidFill>
                <a:latin typeface="Calibri" pitchFamily="34" charset="0"/>
                <a:ea typeface="Calibri" pitchFamily="34" charset="-122"/>
                <a:cs typeface="Calibri" pitchFamily="34" charset="-120"/>
              </a:rPr>
              <a:t>1.45 × 10⁷ m s⁻¹</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r = mv/BQ = (1.67×10⁻²⁷ ×2.0×10⁶) ÷(0.25 ×1.60×10⁻¹⁹) = </a:t>
            </a:r>
            <a:r>
              <a:rPr lang="en-US" sz="1500" b="1" dirty="0">
                <a:solidFill>
                  <a:srgbClr val="1A1F2B"/>
                </a:solidFill>
                <a:latin typeface="Calibri" pitchFamily="34" charset="0"/>
                <a:ea typeface="Calibri" pitchFamily="34" charset="-122"/>
                <a:cs typeface="Calibri" pitchFamily="34" charset="-120"/>
              </a:rPr>
              <a:t>0.084 m</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A neutral particle (no track) decayed there. The products have opposite charges (charge conservation and opposite curvature). If their charges are equal in size, equal radii mean equal-sized momenta.</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The proton gains energy at every gap, so it moves faster in each successive tube. The supply reverses every half-period, so the proton must spend the same time (half a period) in each tube; at a higher speed it travels further in that time, so each tube must be longer (L = v/2f).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An alpha particle travels directly towards a nucleus and is turned back.</a:t>
            </a:r>
            <a:endParaRPr lang="en-US" sz="1400" dirty="0"/>
          </a:p>
          <a:p>
            <a:pPr indent="0" marL="0">
              <a:spcAft>
                <a:spcPts val="600"/>
              </a:spcAft>
              <a:buNone/>
            </a:pPr>
            <a:r>
              <a:rPr lang="en-US" sz="1400" dirty="0">
                <a:solidFill>
                  <a:srgbClr val="1A1F2B"/>
                </a:solidFill>
              </a:rPr>
              <a:t>Which change would decrease its distance of closest approach to the nucleus?</a:t>
            </a:r>
            <a:endParaRPr lang="en-US" sz="1400" dirty="0"/>
          </a:p>
          <a:p>
            <a:pPr indent="0" marL="0">
              <a:spcAft>
                <a:spcPts val="600"/>
              </a:spcAft>
              <a:buNone/>
            </a:pPr>
            <a:r>
              <a:rPr lang="en-US" sz="1400" dirty="0">
                <a:solidFill>
                  <a:srgbClr val="1A1F2B"/>
                </a:solidFill>
              </a:rPr>
              <a:t>A   using a nucleus with a larger proton number</a:t>
            </a:r>
            <a:endParaRPr lang="en-US" sz="1400" dirty="0"/>
          </a:p>
          <a:p>
            <a:pPr indent="0" marL="0">
              <a:spcAft>
                <a:spcPts val="600"/>
              </a:spcAft>
              <a:buNone/>
            </a:pPr>
            <a:r>
              <a:rPr lang="en-US" sz="1400" dirty="0">
                <a:solidFill>
                  <a:srgbClr val="1A1F2B"/>
                </a:solidFill>
              </a:rPr>
              <a:t>B   using an alpha particle with a greater initial kinetic energy</a:t>
            </a:r>
            <a:endParaRPr lang="en-US" sz="1400" dirty="0"/>
          </a:p>
          <a:p>
            <a:pPr indent="0" marL="0">
              <a:spcAft>
                <a:spcPts val="600"/>
              </a:spcAft>
              <a:buNone/>
            </a:pPr>
            <a:r>
              <a:rPr lang="en-US" sz="1400" dirty="0">
                <a:solidFill>
                  <a:srgbClr val="1A1F2B"/>
                </a:solidFill>
              </a:rPr>
              <a:t>C   using a thicker metal foil</a:t>
            </a:r>
            <a:endParaRPr lang="en-US" sz="1400" dirty="0"/>
          </a:p>
          <a:p>
            <a:pPr indent="0" marL="0">
              <a:spcAft>
                <a:spcPts val="600"/>
              </a:spcAft>
              <a:buNone/>
            </a:pPr>
            <a:r>
              <a:rPr lang="en-US" sz="1400" dirty="0">
                <a:solidFill>
                  <a:srgbClr val="1A1F2B"/>
                </a:solidFill>
              </a:rPr>
              <a:t>D   using an alpha particle with a lower initial speed</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An alpha particle has momentum 9.6 × 10⁻²⁰ kg m s⁻¹. It moves at right angles to a uniform magnetic field of flux density 0.60 T.</a:t>
            </a:r>
            <a:endParaRPr lang="en-US" sz="1600" dirty="0"/>
          </a:p>
          <a:p>
            <a:pPr indent="0" marL="0">
              <a:spcAft>
                <a:spcPts val="600"/>
              </a:spcAft>
              <a:buNone/>
            </a:pPr>
            <a:r>
              <a:rPr lang="en-US" sz="1600" dirty="0">
                <a:solidFill>
                  <a:srgbClr val="1A1F2B"/>
                </a:solidFill>
              </a:rPr>
              <a:t>What is the radius of its circular path?</a:t>
            </a:r>
            <a:endParaRPr lang="en-US" sz="1600" dirty="0"/>
          </a:p>
          <a:p>
            <a:pPr indent="0" marL="0">
              <a:spcAft>
                <a:spcPts val="600"/>
              </a:spcAft>
              <a:buNone/>
            </a:pPr>
            <a:r>
              <a:rPr lang="en-US" sz="1600" dirty="0">
                <a:solidFill>
                  <a:srgbClr val="1A1F2B"/>
                </a:solidFill>
              </a:rPr>
              <a:t>A   0.25 m</a:t>
            </a:r>
            <a:endParaRPr lang="en-US" sz="1600" dirty="0"/>
          </a:p>
          <a:p>
            <a:pPr indent="0" marL="0">
              <a:spcAft>
                <a:spcPts val="600"/>
              </a:spcAft>
              <a:buNone/>
            </a:pPr>
            <a:r>
              <a:rPr lang="en-US" sz="1600" dirty="0">
                <a:solidFill>
                  <a:srgbClr val="1A1F2B"/>
                </a:solidFill>
              </a:rPr>
              <a:t>B   0.50 m</a:t>
            </a:r>
            <a:endParaRPr lang="en-US" sz="1600" dirty="0"/>
          </a:p>
          <a:p>
            <a:pPr indent="0" marL="0">
              <a:spcAft>
                <a:spcPts val="600"/>
              </a:spcAft>
              <a:buNone/>
            </a:pPr>
            <a:r>
              <a:rPr lang="en-US" sz="1600" dirty="0">
                <a:solidFill>
                  <a:srgbClr val="1A1F2B"/>
                </a:solidFill>
              </a:rPr>
              <a:t>C   1.0 m</a:t>
            </a:r>
            <a:endParaRPr lang="en-US" sz="1600" dirty="0"/>
          </a:p>
          <a:p>
            <a:pPr indent="0" marL="0">
              <a:spcAft>
                <a:spcPts val="600"/>
              </a:spcAft>
              <a:buNone/>
            </a:pPr>
            <a:r>
              <a:rPr lang="en-US" sz="1600" dirty="0">
                <a:solidFill>
                  <a:srgbClr val="1A1F2B"/>
                </a:solidFill>
              </a:rPr>
              <a:t>D   2.0 m</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In a bubble chamber with a uniform magnetic field, the track of a charged particle is a spiral of decreasing radius.</a:t>
            </a:r>
            <a:endParaRPr lang="en-US" sz="1400" dirty="0"/>
          </a:p>
          <a:p>
            <a:pPr indent="0" marL="0">
              <a:spcAft>
                <a:spcPts val="600"/>
              </a:spcAft>
              <a:buNone/>
            </a:pPr>
            <a:r>
              <a:rPr lang="en-US" sz="1400" dirty="0">
                <a:solidFill>
                  <a:srgbClr val="1A1F2B"/>
                </a:solidFill>
              </a:rPr>
              <a:t>What is the reason for the decreasing radius?</a:t>
            </a:r>
            <a:endParaRPr lang="en-US" sz="1400" dirty="0"/>
          </a:p>
          <a:p>
            <a:pPr indent="0" marL="0">
              <a:spcAft>
                <a:spcPts val="600"/>
              </a:spcAft>
              <a:buNone/>
            </a:pPr>
            <a:r>
              <a:rPr lang="en-US" sz="1400" dirty="0">
                <a:solidFill>
                  <a:srgbClr val="1A1F2B"/>
                </a:solidFill>
              </a:rPr>
              <a:t>A   The particle gains charge as it moves.</a:t>
            </a:r>
            <a:endParaRPr lang="en-US" sz="1400" dirty="0"/>
          </a:p>
          <a:p>
            <a:pPr indent="0" marL="0">
              <a:spcAft>
                <a:spcPts val="600"/>
              </a:spcAft>
              <a:buNone/>
            </a:pPr>
            <a:r>
              <a:rPr lang="en-US" sz="1400" dirty="0">
                <a:solidFill>
                  <a:srgbClr val="1A1F2B"/>
                </a:solidFill>
              </a:rPr>
              <a:t>B   The magnetic field is stronger near the centre of the spiral.</a:t>
            </a:r>
            <a:endParaRPr lang="en-US" sz="1400" dirty="0"/>
          </a:p>
          <a:p>
            <a:pPr indent="0" marL="0">
              <a:spcAft>
                <a:spcPts val="600"/>
              </a:spcAft>
              <a:buNone/>
            </a:pPr>
            <a:r>
              <a:rPr lang="en-US" sz="1400" dirty="0">
                <a:solidFill>
                  <a:srgbClr val="1A1F2B"/>
                </a:solidFill>
              </a:rPr>
              <a:t>C   The particle loses momentum as it ionises the liquid.</a:t>
            </a:r>
            <a:endParaRPr lang="en-US" sz="1400" dirty="0"/>
          </a:p>
          <a:p>
            <a:pPr indent="0" marL="0">
              <a:spcAft>
                <a:spcPts val="600"/>
              </a:spcAft>
              <a:buNone/>
            </a:pPr>
            <a:r>
              <a:rPr lang="en-US" sz="1400" dirty="0">
                <a:solidFill>
                  <a:srgbClr val="1A1F2B"/>
                </a:solidFill>
              </a:rPr>
              <a:t>D   The particle speeds up as it moves.</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An alpha particle with an initial kinetic energy of 5.3 MeV travels directly towards a platinum nucleus. The proton number of platinum is 78. Assume the platinum nucleus does not move.</a:t>
            </a:r>
            <a:endParaRPr lang="en-US" sz="1200" dirty="0"/>
          </a:p>
          <a:p>
            <a:pPr indent="0" marL="0">
              <a:spcAft>
                <a:spcPts val="600"/>
              </a:spcAft>
              <a:buNone/>
            </a:pPr>
            <a:r>
              <a:rPr lang="en-US" sz="1200" dirty="0">
                <a:solidFill>
                  <a:srgbClr val="1A1F2B"/>
                </a:solidFill>
              </a:rPr>
              <a:t>Figure: the α particle travelling directly towards the nucleus (not to scale)</a:t>
            </a:r>
            <a:endParaRPr lang="en-US" sz="1200" dirty="0"/>
          </a:p>
          <a:p>
            <a:pPr indent="0" marL="0">
              <a:spcAft>
                <a:spcPts val="600"/>
              </a:spcAft>
              <a:buNone/>
            </a:pPr>
            <a:r>
              <a:rPr lang="en-US" sz="1200" dirty="0">
                <a:solidFill>
                  <a:srgbClr val="1A1F2B"/>
                </a:solidFill>
              </a:rPr>
              <a:t>(a) Show that the initial kinetic energy is about 8.5 × 10⁻¹³ J.  [1]</a:t>
            </a:r>
            <a:endParaRPr lang="en-US" sz="1200" dirty="0"/>
          </a:p>
          <a:p>
            <a:pPr indent="0" marL="0">
              <a:spcAft>
                <a:spcPts val="600"/>
              </a:spcAft>
              <a:buNone/>
            </a:pPr>
            <a:r>
              <a:rPr lang="en-US" sz="1200" dirty="0">
                <a:solidFill>
                  <a:srgbClr val="1A1F2B"/>
                </a:solidFill>
              </a:rPr>
              <a:t>(b) Calculate the distance of closest approach of the alpha particle to the centre of the nucleus.  [3]</a:t>
            </a:r>
            <a:endParaRPr lang="en-US" sz="1200" dirty="0"/>
          </a:p>
          <a:p>
            <a:pPr indent="0" marL="0">
              <a:spcAft>
                <a:spcPts val="600"/>
              </a:spcAft>
              <a:buNone/>
            </a:pPr>
            <a:r>
              <a:rPr lang="en-US" sz="1200" dirty="0">
                <a:solidFill>
                  <a:srgbClr val="1A1F2B"/>
                </a:solidFill>
              </a:rPr>
              <a:t>(c) Explain why your answer is an upper limit for the radius of a platinum nucleus.  [1]</a:t>
            </a:r>
            <a:endParaRPr lang="en-US" sz="1200" dirty="0"/>
          </a:p>
          <a:p>
            <a:pPr indent="0" marL="0">
              <a:spcAft>
                <a:spcPts val="600"/>
              </a:spcAft>
              <a:buNone/>
            </a:pPr>
            <a:r>
              <a:rPr lang="en-US" sz="1200" dirty="0">
                <a:solidFill>
                  <a:srgbClr val="1A1F2B"/>
                </a:solidFill>
              </a:rPr>
              <a:t>(d) An alpha particle with the same kinetic energy is aimed directly at an aluminium nucleus (proton number 13). State and explain how the distance of closest approach changes.  [1]</a:t>
            </a:r>
            <a:endParaRPr lang="en-US" sz="1200" dirty="0"/>
          </a:p>
        </p:txBody>
      </p:sp>
      <p:pic>
        <p:nvPicPr>
          <p:cNvPr id="5" name="Image 0" descr="Figure for question 4">    </p:cNvPr>
          <p:cNvPicPr>
            <a:picLocks noChangeAspect="1"/>
          </p:cNvPicPr>
          <p:nvPr/>
        </p:nvPicPr>
        <p:blipFill>
          <a:blip r:embed="rId1"/>
          <a:stretch>
            <a:fillRect/>
          </a:stretch>
        </p:blipFill>
        <p:spPr>
          <a:xfrm>
            <a:off x="5212080" y="2341766"/>
            <a:ext cx="3474720" cy="1168628"/>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cloud chamber contains air supersaturated with alcohol vapour. A uniform magnetic field acts out of the plane of the page. A charged particle enters the chamber from the left, moving to the right, and its track curves towards the bottom of the page.</a:t>
            </a:r>
            <a:endParaRPr lang="en-US" sz="1200" dirty="0"/>
          </a:p>
          <a:p>
            <a:pPr indent="0" marL="0">
              <a:spcAft>
                <a:spcPts val="600"/>
              </a:spcAft>
              <a:buNone/>
            </a:pPr>
            <a:r>
              <a:rPr lang="en-US" sz="1200" dirty="0">
                <a:solidFill>
                  <a:srgbClr val="1A1F2B"/>
                </a:solidFill>
              </a:rPr>
              <a:t>Figure: the track in the cloud chamber (not to scale)</a:t>
            </a:r>
            <a:endParaRPr lang="en-US" sz="1200" dirty="0"/>
          </a:p>
          <a:p>
            <a:pPr indent="0" marL="0">
              <a:spcAft>
                <a:spcPts val="600"/>
              </a:spcAft>
              <a:buNone/>
            </a:pPr>
            <a:r>
              <a:rPr lang="en-US" sz="1200" dirty="0">
                <a:solidFill>
                  <a:srgbClr val="1A1F2B"/>
                </a:solidFill>
              </a:rPr>
              <a:t>(a) Explain how the particle produces a visible track.  [2]</a:t>
            </a:r>
            <a:endParaRPr lang="en-US" sz="1200" dirty="0"/>
          </a:p>
          <a:p>
            <a:pPr indent="0" marL="0">
              <a:spcAft>
                <a:spcPts val="600"/>
              </a:spcAft>
              <a:buNone/>
            </a:pPr>
            <a:r>
              <a:rPr lang="en-US" sz="1200" dirty="0">
                <a:solidFill>
                  <a:srgbClr val="1A1F2B"/>
                </a:solidFill>
              </a:rPr>
              <a:t>(b) Deduce the sign of the charge on the particle.  [2]</a:t>
            </a:r>
            <a:endParaRPr lang="en-US" sz="1200" dirty="0"/>
          </a:p>
          <a:p>
            <a:pPr indent="0" marL="0">
              <a:spcAft>
                <a:spcPts val="600"/>
              </a:spcAft>
              <a:buNone/>
            </a:pPr>
            <a:r>
              <a:rPr lang="en-US" sz="1200" dirty="0">
                <a:solidFill>
                  <a:srgbClr val="1A1F2B"/>
                </a:solidFill>
              </a:rPr>
              <a:t>(c) The radius of the track decreases gradually along its length. Explain why.  [2]</a:t>
            </a:r>
            <a:endParaRPr lang="en-US" sz="1200" dirty="0"/>
          </a:p>
          <a:p>
            <a:pPr indent="0" marL="0">
              <a:spcAft>
                <a:spcPts val="600"/>
              </a:spcAft>
              <a:buNone/>
            </a:pPr>
            <a:r>
              <a:rPr lang="en-US" sz="1200" dirty="0">
                <a:solidFill>
                  <a:srgbClr val="1A1F2B"/>
                </a:solidFill>
              </a:rPr>
              <a:t>(d) A second particle has the same momentum as the first but twice its charge. State how the radius of its track compares with that of the first.  [1]</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1936695"/>
            <a:ext cx="3474720" cy="197877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477811"/>
          </a:xfrm>
          <a:prstGeom prst="roundRect">
            <a:avLst>
              <a:gd name="adj" fmla="val 3713"/>
            </a:avLst>
          </a:prstGeom>
          <a:solidFill>
            <a:srgbClr val="F3F5F9"/>
          </a:solidFill>
          <a:ln w="12700">
            <a:solidFill>
              <a:srgbClr val="DDE2EA"/>
            </a:solidFill>
            <a:prstDash val="solid"/>
          </a:ln>
        </p:spPr>
      </p:sp>
      <p:sp>
        <p:nvSpPr>
          <p:cNvPr id="5" name="Text 3"/>
          <p:cNvSpPr txBox="1"/>
          <p:nvPr/>
        </p:nvSpPr>
        <p:spPr>
          <a:xfrm>
            <a:off x="685800" y="1463040"/>
            <a:ext cx="7772400" cy="1249211"/>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At closest approach the initial kinetic energy has all become electric potential energy, Eₖ = Q₁Q₂/4πε₀r. A larger Eₖ gives a smaller r; a larger proton number or a lower speed gives a larger r.</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189423"/>
          </a:xfrm>
          <a:prstGeom prst="roundRect">
            <a:avLst>
              <a:gd name="adj" fmla="val 4613"/>
            </a:avLst>
          </a:prstGeom>
          <a:solidFill>
            <a:srgbClr val="F3F5F9"/>
          </a:solidFill>
          <a:ln w="12700">
            <a:solidFill>
              <a:srgbClr val="DDE2EA"/>
            </a:solidFill>
            <a:prstDash val="solid"/>
          </a:ln>
        </p:spPr>
      </p:sp>
      <p:sp>
        <p:nvSpPr>
          <p:cNvPr id="5" name="Text 3"/>
          <p:cNvSpPr txBox="1"/>
          <p:nvPr/>
        </p:nvSpPr>
        <p:spPr>
          <a:xfrm>
            <a:off x="685800" y="1463040"/>
            <a:ext cx="7772400" cy="96082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charge of an alpha particle is 2e = 3.20 × 10⁻¹⁹ C. r = p/BQ = 9.6 × 10⁻²⁰ ÷ (0.60 × 3.20 × 10⁻¹⁹) = 0.50 m.</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410990"/>
          </a:xfrm>
          <a:prstGeom prst="roundRect">
            <a:avLst>
              <a:gd name="adj" fmla="val 3888"/>
            </a:avLst>
          </a:prstGeom>
          <a:solidFill>
            <a:srgbClr val="F3F5F9"/>
          </a:solidFill>
          <a:ln w="12700">
            <a:solidFill>
              <a:srgbClr val="DDE2EA"/>
            </a:solidFill>
            <a:prstDash val="solid"/>
          </a:ln>
        </p:spPr>
      </p:sp>
      <p:sp>
        <p:nvSpPr>
          <p:cNvPr id="5" name="Text 3"/>
          <p:cNvSpPr txBox="1"/>
          <p:nvPr/>
        </p:nvSpPr>
        <p:spPr>
          <a:xfrm>
            <a:off x="685800" y="1463040"/>
            <a:ext cx="7772400" cy="118239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particle loses kinetic energy each time it ionises an atom, so its momentum falls. Since r = p/BQ and B and Q are constant, the radius decreases as the momentum decreases.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5.3 × 10⁶ × 1.60 × 10⁻¹⁹ = 8.48 × 10⁻¹³ J</a:t>
            </a:r>
            <a:endParaRPr lang="en-US" sz="1400" dirty="0"/>
          </a:p>
          <a:p>
            <a:pPr marL="342900" indent="-342900">
              <a:spcAft>
                <a:spcPts val="400"/>
              </a:spcAft>
              <a:buSzPct val="100000"/>
              <a:buChar char="•"/>
            </a:pPr>
            <a:r>
              <a:rPr lang="en-US" sz="1400" dirty="0">
                <a:solidFill>
                  <a:srgbClr val="1A1F2B"/>
                </a:solidFill>
              </a:rPr>
              <a:t>at closest approach all the kinetic energy is electric potential energy: Eₖ = Q₁Q₂/4πε₀r</a:t>
            </a:r>
            <a:endParaRPr lang="en-US" sz="1400" dirty="0"/>
          </a:p>
          <a:p>
            <a:pPr marL="342900" indent="-342900">
              <a:spcAft>
                <a:spcPts val="400"/>
              </a:spcAft>
              <a:buSzPct val="100000"/>
              <a:buChar char="•"/>
            </a:pPr>
            <a:r>
              <a:rPr lang="en-US" sz="1400" dirty="0">
                <a:solidFill>
                  <a:srgbClr val="1A1F2B"/>
                </a:solidFill>
              </a:rPr>
              <a:t>8.48 × 10⁻¹³ = 8.99 × 10⁹ × (2 × 1.60 × 10⁻¹⁹) × (78 × 1.60 × 10⁻¹⁹) ÷ r</a:t>
            </a:r>
            <a:endParaRPr lang="en-US" sz="1400" dirty="0"/>
          </a:p>
          <a:p>
            <a:pPr marL="342900" indent="-342900">
              <a:spcAft>
                <a:spcPts val="400"/>
              </a:spcAft>
              <a:buSzPct val="100000"/>
              <a:buChar char="•"/>
            </a:pPr>
            <a:r>
              <a:rPr lang="en-US" sz="1400" dirty="0">
                <a:solidFill>
                  <a:srgbClr val="1A1F2B"/>
                </a:solidFill>
              </a:rPr>
              <a:t>r = 4.2 × 10⁻¹⁴ m (4.23 × 10⁻¹⁴ m)</a:t>
            </a:r>
            <a:endParaRPr lang="en-US" sz="1400" dirty="0"/>
          </a:p>
          <a:p>
            <a:pPr marL="342900" indent="-342900">
              <a:spcAft>
                <a:spcPts val="400"/>
              </a:spcAft>
              <a:buSzPct val="100000"/>
              <a:buChar char="•"/>
            </a:pPr>
            <a:r>
              <a:rPr lang="en-US" sz="1400" dirty="0">
                <a:solidFill>
                  <a:srgbClr val="1A1F2B"/>
                </a:solidFill>
              </a:rPr>
              <a:t>the alpha particle does not reach / touch the nucleus, so the nucleus must be smaller than the closest-approach distance</a:t>
            </a:r>
            <a:endParaRPr lang="en-US" sz="1400" dirty="0"/>
          </a:p>
          <a:p>
            <a:pPr marL="342900" indent="-342900">
              <a:spcAft>
                <a:spcPts val="400"/>
              </a:spcAft>
              <a:buSzPct val="100000"/>
              <a:buChar char="•"/>
            </a:pPr>
            <a:r>
              <a:rPr lang="en-US" sz="1400" dirty="0">
                <a:solidFill>
                  <a:srgbClr val="1A1F2B"/>
                </a:solidFill>
              </a:rPr>
              <a:t>smaller, by a factor of 78/13 = 6, because the potential energy at a given distance is proportional to the charge of the nucleus</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the particle ionises molecules along its path</a:t>
            </a:r>
            <a:endParaRPr lang="en-US" sz="1400" dirty="0"/>
          </a:p>
          <a:p>
            <a:pPr marL="342900" indent="-342900">
              <a:spcAft>
                <a:spcPts val="400"/>
              </a:spcAft>
              <a:buSzPct val="100000"/>
              <a:buChar char="•"/>
            </a:pPr>
            <a:r>
              <a:rPr lang="en-US" sz="1400" dirty="0">
                <a:solidFill>
                  <a:srgbClr val="1A1F2B"/>
                </a:solidFill>
              </a:rPr>
              <a:t>the vapour condenses on the ions, forming a line of droplets</a:t>
            </a:r>
            <a:endParaRPr lang="en-US" sz="1400" dirty="0"/>
          </a:p>
          <a:p>
            <a:pPr marL="342900" indent="-342900">
              <a:spcAft>
                <a:spcPts val="400"/>
              </a:spcAft>
              <a:buSzPct val="100000"/>
              <a:buChar char="•"/>
            </a:pPr>
            <a:r>
              <a:rPr lang="en-US" sz="1400" dirty="0">
                <a:solidFill>
                  <a:srgbClr val="1A1F2B"/>
                </a:solidFill>
              </a:rPr>
              <a:t>the force is towards the centre of curvature, i.e. towards the bottom of the page; with the field out of the page and the motion to the right, Fleming's left-hand rule gives a downward force for a positive charge</a:t>
            </a:r>
            <a:endParaRPr lang="en-US" sz="1400" dirty="0"/>
          </a:p>
          <a:p>
            <a:pPr marL="342900" indent="-342900">
              <a:spcAft>
                <a:spcPts val="400"/>
              </a:spcAft>
              <a:buSzPct val="100000"/>
              <a:buChar char="•"/>
            </a:pPr>
            <a:r>
              <a:rPr lang="en-US" sz="1400" dirty="0">
                <a:solidFill>
                  <a:srgbClr val="1A1F2B"/>
                </a:solidFill>
              </a:rPr>
              <a:t>so the particle is positive</a:t>
            </a:r>
            <a:endParaRPr lang="en-US" sz="1400" dirty="0"/>
          </a:p>
          <a:p>
            <a:pPr marL="342900" indent="-342900">
              <a:spcAft>
                <a:spcPts val="400"/>
              </a:spcAft>
              <a:buSzPct val="100000"/>
              <a:buChar char="•"/>
            </a:pPr>
            <a:r>
              <a:rPr lang="en-US" sz="1400" dirty="0">
                <a:solidFill>
                  <a:srgbClr val="1A1F2B"/>
                </a:solidFill>
              </a:rPr>
              <a:t>the particle loses kinetic energy as it ionises the gas</a:t>
            </a:r>
            <a:endParaRPr lang="en-US" sz="1400" dirty="0"/>
          </a:p>
          <a:p>
            <a:pPr marL="342900" indent="-342900">
              <a:spcAft>
                <a:spcPts val="400"/>
              </a:spcAft>
              <a:buSzPct val="100000"/>
              <a:buChar char="•"/>
            </a:pPr>
            <a:r>
              <a:rPr lang="en-US" sz="1400" dirty="0">
                <a:solidFill>
                  <a:srgbClr val="1A1F2B"/>
                </a:solidFill>
              </a:rPr>
              <a:t>so its momentum decreases and, since r = p/BQ, the radius decreases</a:t>
            </a:r>
            <a:endParaRPr lang="en-US" sz="1400" dirty="0"/>
          </a:p>
          <a:p>
            <a:pPr marL="342900" indent="-342900">
              <a:spcAft>
                <a:spcPts val="400"/>
              </a:spcAft>
              <a:buSzPct val="100000"/>
              <a:buChar char="•"/>
            </a:pPr>
            <a:r>
              <a:rPr lang="en-US" sz="1400" dirty="0">
                <a:solidFill>
                  <a:srgbClr val="1A1F2B"/>
                </a:solidFill>
              </a:rPr>
              <a:t>half the radius</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58</Slides>
  <Notes>58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4.7 Atomic structure and particle accelerators · Edexcel IAL Physics</dc:title>
  <dc:subject>PptxGenJS Presentation</dc:subject>
  <dc:creator>Evan Kotronis · ExaminerPrep</dc:creator>
  <cp:lastModifiedBy>Evan Kotronis · ExaminerPrep</cp:lastModifiedBy>
  <cp:revision>1</cp:revision>
  <dcterms:created xsi:type="dcterms:W3CDTF">2026-10-26T15:12:04Z</dcterms:created>
  <dcterms:modified xsi:type="dcterms:W3CDTF">2026-10-26T15:12:04Z</dcterms:modified>
</cp:coreProperties>
</file>