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Lst>
  <p:notesMasterIdLst>
    <p:notesMasterId r:id="rId51"/>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verview" id="{533f49b6-b5c6-e1c2-40f5-4afee1ea10c4}">
          <p14:sldIdLst>
            <p14:sldId id="256"/>
            <p14:sldId id="257"/>
            <p14:sldId id="258"/>
          </p14:sldIdLst>
        </p14:section>
        <p14:section name="Theory" id="{a8b790fe-fa71-ff0d-9b71-6ef768302656}">
          <p14:sldIdLst>
            <p14:sldId id="259"/>
            <p14:sldId id="260"/>
            <p14:sldId id="261"/>
            <p14:sldId id="262"/>
            <p14:sldId id="263"/>
            <p14:sldId id="264"/>
            <p14:sldId id="265"/>
            <p14:sldId id="266"/>
            <p14:sldId id="267"/>
            <p14:sldId id="268"/>
            <p14:sldId id="269"/>
            <p14:sldId id="270"/>
            <p14:sldId id="271"/>
            <p14:sldId id="272"/>
            <p14:sldId id="273"/>
            <p14:sldId id="274"/>
            <p14:sldId id="275"/>
            <p14:sldId id="276"/>
            <p14:sldId id="277"/>
            <p14:sldId id="278"/>
            <p14:sldId id="279"/>
            <p14:sldId id="280"/>
            <p14:sldId id="281"/>
            <p14:sldId id="282"/>
            <p14:sldId id="283"/>
            <p14:sldId id="284"/>
            <p14:sldId id="285"/>
            <p14:sldId id="286"/>
            <p14:sldId id="287"/>
            <p14:sldId id="288"/>
            <p14:sldId id="289"/>
            <p14:sldId id="290"/>
            <p14:sldId id="291"/>
          </p14:sldIdLst>
        </p14:section>
        <p14:section name="Practice" id="{944e2199-61ad-cc6b-32c0-b4feeb66ec37}">
          <p14:sldIdLst>
            <p14:sldId id="292"/>
            <p14:sldId id="293"/>
            <p14:sldId id="294"/>
            <p14:sldId id="295"/>
            <p14:sldId id="296"/>
            <p14:sldId id="297"/>
          </p14:sldIdLst>
        </p14:section>
        <p14:section name="Answers" id="{c0785f35-a2b0-097e-f3ef-736cd05a66a9}">
          <p14:sldIdLst>
            <p14:sldId id="298"/>
            <p14:sldId id="299"/>
            <p14:sldId id="300"/>
            <p14:sldId id="301"/>
            <p14:sldId id="302"/>
            <p14:sldId id="303"/>
            <p14:sldId id="304"/>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notesMaster" Target="notesMasters/notesMaster1.xml"/><Relationship Id="rId52" Type="http://schemas.openxmlformats.org/officeDocument/2006/relationships/presProps" Target="presProps.xml"/><Relationship Id="rId53" Type="http://schemas.openxmlformats.org/officeDocument/2006/relationships/viewProps" Target="viewProps.xml"/><Relationship Id="rId54" Type="http://schemas.openxmlformats.org/officeDocument/2006/relationships/theme" Target="theme/theme1.xml"/><Relationship Id="rId55"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5.3 Binding energy, fission and fusion. Notes for this topic: https://examinerprep.com/notes/edexcel-ial-physics/binding-energy-fission-and-fusion/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this page covers. Full notes: https://examinerprep.com/notes/edexcel-ial-physics/binding-energy-fission-and-fusion/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one minute. Full notes: https://examinerprep.com/notes/edexcel-ial-physics/binding-energy-fission-and-fusion/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binding energy, and what is the mass deficit?. Full notes: https://examinerprep.com/notes/edexcel-ial-physics/binding-energy-fission-and-fusion/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binding energy, and what is the mass deficit?. Full notes: https://examinerprep.com/notes/edexcel-ial-physics/binding-energy-fission-and-fusion/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are mass and energy linked?. Full notes: https://examinerprep.com/notes/edexcel-ial-physics/binding-energy-fission-and-fusion/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are mass and energy linked?: Worked example 1. Full notes: https://examinerprep.com/notes/edexcel-ial-physics/binding-energy-fission-and-fusion/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are mass and energy linked?. Full notes: https://examinerprep.com/notes/edexcel-ial-physics/binding-energy-fission-and-fusion/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convert between u, kg, J and MeV?. Full notes: https://examinerprep.com/notes/edexcel-ial-physics/binding-energy-fission-and-fusion/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convert between u, kg, J and MeV?. Full notes: https://examinerprep.com/notes/edexcel-ial-physics/binding-energy-fission-and-fusion/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convert between u, kg, J and MeV?: Worked example 2. Full notes: https://examinerprep.com/notes/edexcel-ial-physics/binding-energy-fission-and-fusion/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convert between u, kg, J and MeV?. Full notes: https://examinerprep.com/notes/edexcel-ial-physics/binding-energy-fission-and-fusion/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does the binding energy per nucleon curve show?. Full notes: https://examinerprep.com/notes/edexcel-ial-physics/binding-energy-fission-and-fusion/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does the binding energy per nucleon curve show?. Full notes: https://examinerprep.com/notes/edexcel-ial-physics/binding-energy-fission-and-fusion/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fission release energy?. Full notes: https://examinerprep.com/notes/edexcel-ial-physics/binding-energy-fission-and-fusion/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fission release energy?. Full notes: https://examinerprep.com/notes/edexcel-ial-physics/binding-energy-fission-and-fusion/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fission release energy?: Worked example 3. Full notes: https://examinerprep.com/notes/edexcel-ial-physics/binding-energy-fission-and-fusion/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fission release energy?: Worked example 4. Full notes: https://examinerprep.com/notes/edexcel-ial-physics/binding-energy-fission-and-fusion/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fission release energy?. Full notes: https://examinerprep.com/notes/edexcel-ial-physics/binding-energy-fission-and-fusion/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fusion release energy?. Full notes: https://examinerprep.com/notes/edexcel-ial-physics/binding-energy-fission-and-fusion/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fusion release energy?. Full notes: https://examinerprep.com/notes/edexcel-ial-physics/binding-energy-fission-and-fusion/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fusion release energy?: Worked example 5. Full notes: https://examinerprep.com/notes/edexcel-ial-physics/binding-energy-fission-and-fusion/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fusion release energy?. Full notes: https://examinerprep.com/notes/edexcel-ial-physics/binding-energy-fission-and-fusion/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does fusion need very high temperatures and densities?. Full notes: https://examinerprep.com/notes/edexcel-ial-physics/binding-energy-fission-and-fusion/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does fusion need very high temperatures and densities?. Full notes: https://examinerprep.com/notes/edexcel-ial-physics/binding-energy-fission-and-fusion/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does fusion need very high temperatures and densities?: Worked example 6. Full notes: https://examinerprep.com/notes/edexcel-ial-physics/binding-energy-fission-and-fusion/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does fusion need very high temperatures and densities?: Worked example 6. Full notes: https://examinerprep.com/notes/edexcel-ial-physics/binding-energy-fission-and-fusion/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does fusion need very high temperatures and densities?. Full notes: https://examinerprep.com/notes/edexcel-ial-physics/binding-energy-fission-and-fusion/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5.3. Full notes: https://examinerprep.com/notes/edexcel-ial-physics/binding-energy-fission-and-fusion/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5.3. Full notes: https://examinerprep.com/notes/edexcel-ial-physics/binding-energy-fission-and-fusion/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misconceptions. Full notes: https://examinerprep.com/notes/edexcel-ial-physics/binding-energy-fission-and-fusion/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misconceptions. Full notes: https://examinerprep.com/notes/edexcel-ial-physics/binding-energy-fission-and-fusion/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this topic connects. Full notes: https://examinerprep.com/notes/edexcel-ial-physics/binding-energy-fission-and-fusion/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equations. Full notes: https://examinerprep.com/notes/edexcel-ial-physics/binding-energy-fission-and-fusion/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questions. Full notes: https://examinerprep.com/notes/edexcel-ial-physics/binding-energy-fission-and-fusion/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answers. Full notes: https://examinerprep.com/notes/edexcel-ial-physics/binding-energy-fission-and-fusion/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https://examinerprep.com/ial-physics-5-3-binding-energy-fission-and-fusion-questions#IALP-U5-3-A-07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https://examinerprep.com/ial-physics-5-3-binding-energy-fission-and-fusion-questions#IALP-U5-3-A-09</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https://examinerprep.com/ial-physics-5-3-binding-energy-fission-and-fusion-questions#IALP-U5-3-A-01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https://examinerprep.com/ial-physics-5-3-binding-energy-fission-and-fusion-questions#IALP-U5-3-B-04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https://examinerprep.com/ial-physics-5-3-binding-energy-fission-and-fusion-questions#IALP-U5-3-B-05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https://examinerprep.com/ial-physics-5-3-binding-energy-fission-and-fusion-questions#IALP-U5-3-A-07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https://examinerprep.com/ial-physics-5-3-binding-energy-fission-and-fusion-questions#IALP-U5-3-A-09</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https://examinerprep.com/ial-physics-5-3-binding-energy-fission-and-fusion-questions#IALP-U5-3-A-01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https://examinerprep.com/ial-physics-5-3-binding-energy-fission-and-fusion-questions#IALP-U5-3-B-04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https://examinerprep.com/ial-physics-5-3-binding-energy-fission-and-fusion-questions#IALP-U5-3-B-05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EP_TITLE">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EP_CONTENT">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4800600"/>
            <a:ext cx="7680960" cy="228600"/>
          </a:xfrm>
          <a:prstGeom prst="rect">
            <a:avLst/>
          </a:prstGeom>
          <a:noFill/>
          <a:ln/>
        </p:spPr>
        <p:txBody>
          <a:bodyPr wrap="square" lIns="0" tIns="0" rIns="0" bIns="0" rtlCol="0" anchor="ctr"/>
          <a:lstStyle/>
          <a:p>
            <a:pPr indent="0" marL="0">
              <a:buNone/>
            </a:pPr>
            <a:r>
              <a:rPr lang="en-US" sz="900" dirty="0">
                <a:solidFill>
                  <a:srgbClr val="5A6577"/>
                </a:solidFill>
              </a:rPr>
              <a:t>ExaminerPrep · examinerprep.com · Independent · Not endorsed by the IBO, Cambridge or Pearson</a:t>
            </a:r>
            <a:endParaRPr lang="en-US" sz="9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EP_DIVIDER">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3.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3.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3.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3.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3.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3.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slideLayout" Target="../slideLayouts/slideLayout3.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3.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3.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png"/><Relationship Id="rId2" Type="http://schemas.openxmlformats.org/officeDocument/2006/relationships/slideLayout" Target="../slideLayouts/slideLayout3.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image" Target="../media/image-41-1.png"/><Relationship Id="rId2" Type="http://schemas.openxmlformats.org/officeDocument/2006/relationships/slideLayout" Target="../slideLayouts/slideLayout3.xml"/><Relationship Id="rId3"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hyperlink" Target="https://examinerprep.com/notes/edexcel-ial-physics/binding-energy-fission-and-fusion/" TargetMode="External"/><Relationship Id="rId2" Type="http://schemas.openxmlformats.org/officeDocument/2006/relationships/hyperlink" Target="https://examinerprep.com/ial-physics-5-3-binding-energy-fission-and-fusion-questions/" TargetMode="External"/><Relationship Id="rId3" Type="http://schemas.openxmlformats.org/officeDocument/2006/relationships/hyperlink" Target="https://examinerprep.com/test-builder/" TargetMode="External"/><Relationship Id="rId4" Type="http://schemas.openxmlformats.org/officeDocument/2006/relationships/slideLayout" Target="../slideLayouts/slideLayout2.xml"/><Relationship Id="rId5" Type="http://schemas.openxmlformats.org/officeDocument/2006/relationships/notesSlide" Target="../notesSlides/notesSlide49.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txBox="1"/>
          <p:nvPr/>
        </p:nvSpPr>
        <p:spPr>
          <a:xfrm>
            <a:off x="548640" y="685800"/>
            <a:ext cx="6949440" cy="365760"/>
          </a:xfrm>
          <a:prstGeom prst="rect">
            <a:avLst/>
          </a:prstGeom>
          <a:noFill/>
          <a:ln/>
        </p:spPr>
        <p:txBody>
          <a:bodyPr wrap="square" lIns="0" tIns="0" rIns="0" bIns="0" rtlCol="0" anchor="ctr"/>
          <a:lstStyle/>
          <a:p>
            <a:pPr indent="0" marL="0">
              <a:buNone/>
            </a:pPr>
            <a:r>
              <a:rPr lang="en-US" sz="1400" b="1" spc="200" kern="0" dirty="0">
                <a:solidFill>
                  <a:srgbClr val="C9A227"/>
                </a:solidFill>
              </a:rPr>
              <a:t>EDEXCEL IAL PHYSICS</a:t>
            </a:r>
            <a:endParaRPr lang="en-US" sz="1400" dirty="0"/>
          </a:p>
        </p:txBody>
      </p:sp>
      <p:sp>
        <p:nvSpPr>
          <p:cNvPr id="3" name="Text 1"/>
          <p:cNvSpPr txBox="1"/>
          <p:nvPr/>
        </p:nvSpPr>
        <p:spPr>
          <a:xfrm>
            <a:off x="548640" y="1097280"/>
            <a:ext cx="8046720" cy="1325880"/>
          </a:xfrm>
          <a:prstGeom prst="rect">
            <a:avLst/>
          </a:prstGeom>
          <a:noFill/>
          <a:ln/>
        </p:spPr>
        <p:txBody>
          <a:bodyPr wrap="square" lIns="0" tIns="0" rIns="0" bIns="0" rtlCol="0" anchor="t">
            <a:normAutofit/>
          </a:bodyPr>
          <a:lstStyle/>
          <a:p>
            <a:pPr indent="0" marL="0">
              <a:buNone/>
            </a:pPr>
            <a:r>
              <a:rPr lang="en-US" sz="3800" b="1" dirty="0">
                <a:solidFill>
                  <a:srgbClr val="FFFFFF"/>
                </a:solidFill>
                <a:latin typeface="Cambria" pitchFamily="34" charset="0"/>
                <a:ea typeface="Cambria" pitchFamily="34" charset="-122"/>
                <a:cs typeface="Cambria" pitchFamily="34" charset="-120"/>
              </a:rPr>
              <a:t>5.3 Binding energy, fission and fusion</a:t>
            </a:r>
            <a:endParaRPr lang="en-US" sz="3800" dirty="0"/>
          </a:p>
        </p:txBody>
      </p:sp>
      <p:sp>
        <p:nvSpPr>
          <p:cNvPr id="4" name="Text 2"/>
          <p:cNvSpPr txBox="1"/>
          <p:nvPr/>
        </p:nvSpPr>
        <p:spPr>
          <a:xfrm>
            <a:off x="548640" y="2514600"/>
            <a:ext cx="8046720" cy="365760"/>
          </a:xfrm>
          <a:prstGeom prst="rect">
            <a:avLst/>
          </a:prstGeom>
          <a:noFill/>
          <a:ln/>
        </p:spPr>
        <p:txBody>
          <a:bodyPr wrap="square" lIns="0" tIns="0" rIns="0" bIns="0" rtlCol="0" anchor="ctr"/>
          <a:lstStyle/>
          <a:p>
            <a:pPr indent="0" marL="0">
              <a:buNone/>
            </a:pPr>
            <a:r>
              <a:rPr lang="en-US" sz="1600" dirty="0">
                <a:solidFill>
                  <a:srgbClr val="C9D3E6"/>
                </a:solidFill>
              </a:rPr>
              <a:t>The full notes page in 12 sections · practice questions with answers · simulations</a:t>
            </a:r>
            <a:endParaRPr lang="en-US" sz="1600" dirty="0"/>
          </a:p>
        </p:txBody>
      </p:sp>
      <p:sp>
        <p:nvSpPr>
          <p:cNvPr id="5" name="Shape 3"/>
          <p:cNvSpPr/>
          <p:nvPr/>
        </p:nvSpPr>
        <p:spPr>
          <a:xfrm>
            <a:off x="7863840" y="411480"/>
            <a:ext cx="731520" cy="731520"/>
          </a:xfrm>
          <a:prstGeom prst="ellipse">
            <a:avLst/>
          </a:prstGeom>
          <a:solidFill>
            <a:srgbClr val="C9A227"/>
          </a:solidFill>
          <a:ln w="12700">
            <a:solidFill>
              <a:srgbClr val="C9A227"/>
            </a:solidFill>
            <a:prstDash val="solid"/>
          </a:ln>
        </p:spPr>
      </p:sp>
      <p:sp>
        <p:nvSpPr>
          <p:cNvPr id="6" name="Text 4"/>
          <p:cNvSpPr txBox="1"/>
          <p:nvPr/>
        </p:nvSpPr>
        <p:spPr>
          <a:xfrm>
            <a:off x="7863840" y="411480"/>
            <a:ext cx="731520" cy="731520"/>
          </a:xfrm>
          <a:prstGeom prst="rect">
            <a:avLst/>
          </a:prstGeom>
          <a:noFill/>
          <a:ln/>
        </p:spPr>
        <p:txBody>
          <a:bodyPr wrap="square" lIns="0" tIns="0" rIns="0" bIns="0" rtlCol="0" anchor="ctr"/>
          <a:lstStyle/>
          <a:p>
            <a:pPr algn="ctr" indent="0" marL="0">
              <a:buNone/>
            </a:pPr>
            <a:r>
              <a:rPr lang="en-US" sz="1800" b="1" dirty="0">
                <a:solidFill>
                  <a:srgbClr val="13233F"/>
                </a:solidFill>
                <a:latin typeface="Cambria" pitchFamily="34" charset="0"/>
                <a:ea typeface="Cambria" pitchFamily="34" charset="-122"/>
                <a:cs typeface="Cambria" pitchFamily="34" charset="-120"/>
              </a:rPr>
              <a:t>EP</a:t>
            </a:r>
            <a:endParaRPr lang="en-US" sz="1800" dirty="0"/>
          </a:p>
        </p:txBody>
      </p:sp>
      <p:sp>
        <p:nvSpPr>
          <p:cNvPr id="7" name="Text 5"/>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this page covers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Overview</a:t>
            </a:r>
            <a:endParaRPr lang="en-US" sz="1200" dirty="0"/>
          </a:p>
        </p:txBody>
      </p:sp>
      <p:sp>
        <p:nvSpPr>
          <p:cNvPr id="4" name="Text 2"/>
          <p:cNvSpPr txBox="1"/>
          <p:nvPr/>
        </p:nvSpPr>
        <p:spPr>
          <a:xfrm>
            <a:off x="457200" y="1371600"/>
            <a:ext cx="8229600" cy="1709928"/>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Nuclear binding energy and the mass deficit (mass defect)</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Using ΔE = c²Δm for nuclear masses and energies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atomic mass unit u, and converting between u, kg, J and MeV</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binding energy per nucleon curve and the iron peak</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Energy release in fission and fusion, from masses and from the curve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Why fusion needs very high temperatures and densities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In one minute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Key points</a:t>
            </a:r>
            <a:endParaRPr lang="en-US" sz="1200" dirty="0"/>
          </a:p>
        </p:txBody>
      </p:sp>
      <p:sp>
        <p:nvSpPr>
          <p:cNvPr id="4" name="Text 2"/>
          <p:cNvSpPr txBox="1"/>
          <p:nvPr/>
        </p:nvSpPr>
        <p:spPr>
          <a:xfrm>
            <a:off x="457200" y="1371600"/>
            <a:ext cx="8229600" cy="3093415"/>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A nucleus has less mass than the protons and neutrons it is made from, that missing mass is the binding energy, and every fission or fusion calculation is the same three steps: mass before, mass after, ΔE = c²Δm.</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2. The binding energy of a nucleus is the energy needed to separate it completely into its individual protons and neutrons.</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3. 1 u = 1.66 × 10⁻²⁷ kg, equivalent to about 931.5 MeV. Use kg with c² to get joules; divide by 1.60 × 10⁻¹³ for MeV.</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4. Binding energy per nucleon measures stability. It peaks at about 8.8 MeV near iron-56.</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5. Fission of heavy nuclei and fusion of light nuclei both move towards the peak: binding energy per nucleon rises, mass falls, energy is released.</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6. Fusion needs nuclei close enough for the strong force to act, against electrostatic repulsion: very high temperature (fast nuclei) and high density (frequent collisions).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binding energy, and what is the mass deficit?</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12</a:t>
            </a:r>
            <a:endParaRPr lang="en-US" sz="1200" dirty="0"/>
          </a:p>
        </p:txBody>
      </p:sp>
      <p:sp>
        <p:nvSpPr>
          <p:cNvPr id="4" name="Shape 2"/>
          <p:cNvSpPr/>
          <p:nvPr/>
        </p:nvSpPr>
        <p:spPr>
          <a:xfrm>
            <a:off x="457200" y="1371600"/>
            <a:ext cx="8229600" cy="613562"/>
          </a:xfrm>
          <a:prstGeom prst="roundRect">
            <a:avLst>
              <a:gd name="adj" fmla="val 8942"/>
            </a:avLst>
          </a:prstGeom>
          <a:solidFill>
            <a:srgbClr val="EEF2FF"/>
          </a:solidFill>
          <a:ln w="9525">
            <a:solidFill>
              <a:srgbClr val="DDE2EA"/>
            </a:solidFill>
            <a:prstDash val="solid"/>
          </a:ln>
        </p:spPr>
      </p:sp>
      <p:sp>
        <p:nvSpPr>
          <p:cNvPr id="5" name="Text 3"/>
          <p:cNvSpPr txBox="1"/>
          <p:nvPr/>
        </p:nvSpPr>
        <p:spPr>
          <a:xfrm>
            <a:off x="603504" y="1463040"/>
            <a:ext cx="7936992" cy="467258"/>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Nuclear binding energy</a:t>
            </a:r>
            <a:r>
              <a:rPr lang="en-US" sz="1400" dirty="0">
                <a:solidFill>
                  <a:srgbClr val="1A1F2B"/>
                </a:solidFill>
                <a:latin typeface="Calibri" pitchFamily="34" charset="0"/>
                <a:ea typeface="Calibri" pitchFamily="34" charset="-122"/>
                <a:cs typeface="Calibri" pitchFamily="34" charset="-120"/>
              </a:rPr>
              <a:t>: the energy needed to separate a nucleus completely into its individual protons and neutrons.</a:t>
            </a:r>
            <a:endParaRPr lang="en-US" sz="1400" dirty="0"/>
          </a:p>
        </p:txBody>
      </p:sp>
      <p:sp>
        <p:nvSpPr>
          <p:cNvPr id="6" name="Shape 4"/>
          <p:cNvSpPr/>
          <p:nvPr/>
        </p:nvSpPr>
        <p:spPr>
          <a:xfrm>
            <a:off x="457200" y="2104034"/>
            <a:ext cx="8229600" cy="613562"/>
          </a:xfrm>
          <a:prstGeom prst="roundRect">
            <a:avLst>
              <a:gd name="adj" fmla="val 8942"/>
            </a:avLst>
          </a:prstGeom>
          <a:solidFill>
            <a:srgbClr val="EEF2FF"/>
          </a:solidFill>
          <a:ln w="9525">
            <a:solidFill>
              <a:srgbClr val="DDE2EA"/>
            </a:solidFill>
            <a:prstDash val="solid"/>
          </a:ln>
        </p:spPr>
      </p:sp>
      <p:sp>
        <p:nvSpPr>
          <p:cNvPr id="7" name="Text 5"/>
          <p:cNvSpPr txBox="1"/>
          <p:nvPr/>
        </p:nvSpPr>
        <p:spPr>
          <a:xfrm>
            <a:off x="603504" y="2195474"/>
            <a:ext cx="7936992" cy="467258"/>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Mass deficit</a:t>
            </a:r>
            <a:r>
              <a:rPr lang="en-US" sz="1400" dirty="0">
                <a:solidFill>
                  <a:srgbClr val="1A1F2B"/>
                </a:solidFill>
                <a:latin typeface="Calibri" pitchFamily="34" charset="0"/>
                <a:ea typeface="Calibri" pitchFamily="34" charset="-122"/>
                <a:cs typeface="Calibri" pitchFamily="34" charset="-120"/>
              </a:rPr>
              <a:t> (mass defect): the total mass of the separate protons and neutrons minus the mass of the nucleus they form.</a:t>
            </a:r>
            <a:endParaRPr lang="en-US" sz="1400" dirty="0"/>
          </a:p>
        </p:txBody>
      </p:sp>
      <p:sp>
        <p:nvSpPr>
          <p:cNvPr id="8" name="Text 6"/>
          <p:cNvSpPr txBox="1"/>
          <p:nvPr/>
        </p:nvSpPr>
        <p:spPr>
          <a:xfrm>
            <a:off x="457200" y="2835554"/>
            <a:ext cx="8229600" cy="122529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 strong nuclear force holds the nucleons together, so work must be done to pull them apart; that work is the binding energy. Run the process backwards and the same energy is released when free nucleons come together to form a nucleus. Energy has mass, so the bound nucleus, which has less energy than the separated nucleons, also has less mass. For a nucleus with Z protons and N = A - Z neutrons:</a:t>
            </a:r>
            <a:endParaRPr lang="en-US" sz="1500" dirty="0"/>
          </a:p>
        </p:txBody>
      </p:sp>
      <p:sp>
        <p:nvSpPr>
          <p:cNvPr id="9" name="Shape 7"/>
          <p:cNvSpPr/>
          <p:nvPr/>
        </p:nvSpPr>
        <p:spPr>
          <a:xfrm>
            <a:off x="457200" y="4107485"/>
            <a:ext cx="8229600" cy="444398"/>
          </a:xfrm>
          <a:prstGeom prst="roundRect">
            <a:avLst>
              <a:gd name="adj" fmla="val 12346"/>
            </a:avLst>
          </a:prstGeom>
          <a:solidFill>
            <a:srgbClr val="F3F5F9"/>
          </a:solidFill>
          <a:ln w="9525">
            <a:solidFill>
              <a:srgbClr val="DDE2EA"/>
            </a:solidFill>
            <a:prstDash val="solid"/>
          </a:ln>
        </p:spPr>
      </p:sp>
      <p:sp>
        <p:nvSpPr>
          <p:cNvPr id="10" name="Text 8"/>
          <p:cNvSpPr txBox="1"/>
          <p:nvPr/>
        </p:nvSpPr>
        <p:spPr>
          <a:xfrm>
            <a:off x="603504" y="4198925"/>
            <a:ext cx="7936992" cy="298094"/>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Δm = Zmₚ + (A - Z)mₙ - m_nucleus</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binding energy, and what is the mass deficit?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12</a:t>
            </a:r>
            <a:endParaRPr lang="en-US" sz="1200" dirty="0"/>
          </a:p>
        </p:txBody>
      </p:sp>
      <p:pic>
        <p:nvPicPr>
          <p:cNvPr id="4" name="Image 0" descr="Two protons and two neutrons have more mass than the helium-4 nucleus they form. The axis is zoomed in: the difference, 0.03037 u, is real but small (under 1%).">    </p:cNvPr>
          <p:cNvPicPr>
            <a:picLocks noChangeAspect="1"/>
          </p:cNvPicPr>
          <p:nvPr/>
        </p:nvPicPr>
        <p:blipFill>
          <a:blip r:embed="rId1"/>
          <a:stretch>
            <a:fillRect/>
          </a:stretch>
        </p:blipFill>
        <p:spPr>
          <a:xfrm>
            <a:off x="4399178" y="1371600"/>
            <a:ext cx="4287622" cy="2638044"/>
          </a:xfrm>
          <a:prstGeom prst="rect">
            <a:avLst/>
          </a:prstGeom>
        </p:spPr>
      </p:pic>
      <p:sp>
        <p:nvSpPr>
          <p:cNvPr id="5" name="Text 2"/>
          <p:cNvSpPr txBox="1"/>
          <p:nvPr/>
        </p:nvSpPr>
        <p:spPr>
          <a:xfrm>
            <a:off x="4399178"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Two protons and two neutrons have more mass than the helium-4 nucleus they form. The axis is zoomed in: the difference, 0.03037 u, is real but small (under 1%).</a:t>
            </a:r>
            <a:endParaRPr lang="en-US" sz="1100" dirty="0"/>
          </a:p>
        </p:txBody>
      </p:sp>
      <p:sp>
        <p:nvSpPr>
          <p:cNvPr id="6" name="Shape 3"/>
          <p:cNvSpPr/>
          <p:nvPr/>
        </p:nvSpPr>
        <p:spPr>
          <a:xfrm>
            <a:off x="457200" y="1371600"/>
            <a:ext cx="3621938" cy="1926641"/>
          </a:xfrm>
          <a:prstGeom prst="roundRect">
            <a:avLst>
              <a:gd name="adj" fmla="val 2848"/>
            </a:avLst>
          </a:prstGeom>
          <a:solidFill>
            <a:srgbClr val="FEF2F2"/>
          </a:solidFill>
          <a:ln w="9525">
            <a:solidFill>
              <a:srgbClr val="DDE2EA"/>
            </a:solidFill>
            <a:prstDash val="solid"/>
          </a:ln>
        </p:spPr>
      </p:sp>
      <p:sp>
        <p:nvSpPr>
          <p:cNvPr id="7" name="Text 4"/>
          <p:cNvSpPr txBox="1"/>
          <p:nvPr/>
        </p:nvSpPr>
        <p:spPr>
          <a:xfrm>
            <a:off x="603504" y="1463040"/>
            <a:ext cx="3329330" cy="1780337"/>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Describing binding energy as energy "stored in" the nucleus that comes out when it breaks up. It is the opposite: binding energy must be supplied to break a nucleus apart. A larger binding energy means a nucleus that is harder to take apart, and a lower energy state.</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are mass and energy linked?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12</a:t>
            </a:r>
            <a:endParaRPr lang="en-US" sz="1200" dirty="0"/>
          </a:p>
        </p:txBody>
      </p:sp>
      <p:sp>
        <p:nvSpPr>
          <p:cNvPr id="4" name="Shape 2"/>
          <p:cNvSpPr/>
          <p:nvPr/>
        </p:nvSpPr>
        <p:spPr>
          <a:xfrm>
            <a:off x="457200" y="1371600"/>
            <a:ext cx="8229600" cy="444398"/>
          </a:xfrm>
          <a:prstGeom prst="roundRect">
            <a:avLst>
              <a:gd name="adj" fmla="val 12346"/>
            </a:avLst>
          </a:prstGeom>
          <a:solidFill>
            <a:srgbClr val="F3F5F9"/>
          </a:solidFill>
          <a:ln w="9525">
            <a:solidFill>
              <a:srgbClr val="DDE2EA"/>
            </a:solidFill>
            <a:prstDash val="solid"/>
          </a:ln>
        </p:spPr>
      </p:sp>
      <p:sp>
        <p:nvSpPr>
          <p:cNvPr id="5" name="Text 3"/>
          <p:cNvSpPr txBox="1"/>
          <p:nvPr/>
        </p:nvSpPr>
        <p:spPr>
          <a:xfrm>
            <a:off x="603504" y="1463040"/>
            <a:ext cx="7936992" cy="298094"/>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ΔE = c²Δm</a:t>
            </a:r>
            <a:endParaRPr lang="en-US" sz="1700" dirty="0"/>
          </a:p>
        </p:txBody>
      </p:sp>
      <p:sp>
        <p:nvSpPr>
          <p:cNvPr id="6" name="Text 4"/>
          <p:cNvSpPr txBox="1"/>
          <p:nvPr/>
        </p:nvSpPr>
        <p:spPr>
          <a:xfrm>
            <a:off x="457200" y="1934870"/>
            <a:ext cx="8229600" cy="76443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ΔE is in J, Δm in kg and c = 3.00 ×10⁸ m s⁻¹. This equation is in the formulae list. Any change in energy comes with a change in mass. In chemical reactions the change is far too small to measure; in nuclear reactions it is about a million times larger per particle and easily measured.</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are mass and energy linked?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12 · Worked example 1 · Medium · Calculate</a:t>
            </a:r>
            <a:endParaRPr lang="en-US" sz="1200" dirty="0"/>
          </a:p>
        </p:txBody>
      </p:sp>
      <p:sp>
        <p:nvSpPr>
          <p:cNvPr id="4" name="Text 2"/>
          <p:cNvSpPr txBox="1"/>
          <p:nvPr/>
        </p:nvSpPr>
        <p:spPr>
          <a:xfrm>
            <a:off x="457200" y="1371600"/>
            <a:ext cx="8229600" cy="2979115"/>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Mass of a proton = 1.007276 u, mass of a neutron = 1.008665 u, mass of a helium-4 nucleus = 4.00151 u; 1 u = 1.66 × 10⁻²⁷ kg. Calculate the binding energy of a helium-4 nucleus in J and in MeV, and its binding energy per nucleon.</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Separate nucleons: 2 ×1.007276 + 2 ×1.008665 = 4.031882 u.</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Mass deficit: Δm = 4.031882 - 4.00151 = 0.03037 u = 0.03037 ×1.66 ×10⁻²⁷ = 5.04 ×10⁻²⁹ kg.</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ΔE = (3.00 ×10⁸)² ×5.04 ×10⁻²⁹: </a:t>
            </a:r>
            <a:r>
              <a:rPr lang="en-US" sz="1500" b="1" dirty="0">
                <a:solidFill>
                  <a:srgbClr val="1A1F2B"/>
                </a:solidFill>
                <a:latin typeface="Calibri" pitchFamily="34" charset="0"/>
                <a:ea typeface="Calibri" pitchFamily="34" charset="-122"/>
                <a:cs typeface="Calibri" pitchFamily="34" charset="-120"/>
              </a:rPr>
              <a:t>4.54 ×10⁻¹² J</a:t>
            </a:r>
            <a:r>
              <a:rPr lang="en-US" sz="1500" dirty="0">
                <a:solidFill>
                  <a:srgbClr val="1A1F2B"/>
                </a:solidFill>
                <a:latin typeface="Calibri" pitchFamily="34" charset="0"/>
                <a:ea typeface="Calibri" pitchFamily="34" charset="-122"/>
                <a:cs typeface="Calibri" pitchFamily="34" charset="-120"/>
              </a:rPr>
              <a:t> = 4.54 ×10⁻¹² ÷1.60 ×10⁻¹³ = </a:t>
            </a:r>
            <a:r>
              <a:rPr lang="en-US" sz="1500" b="1" dirty="0">
                <a:solidFill>
                  <a:srgbClr val="1A1F2B"/>
                </a:solidFill>
                <a:latin typeface="Calibri" pitchFamily="34" charset="0"/>
                <a:ea typeface="Calibri" pitchFamily="34" charset="-122"/>
                <a:cs typeface="Calibri" pitchFamily="34" charset="-120"/>
              </a:rPr>
              <a:t>28.4 MeV</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Per nucleon (A = 4): 28.4 ÷4: </a:t>
            </a:r>
            <a:r>
              <a:rPr lang="en-US" sz="1500" b="1" dirty="0">
                <a:solidFill>
                  <a:srgbClr val="1A1F2B"/>
                </a:solidFill>
                <a:latin typeface="Calibri" pitchFamily="34" charset="0"/>
                <a:ea typeface="Calibri" pitchFamily="34" charset="-122"/>
                <a:cs typeface="Calibri" pitchFamily="34" charset="-120"/>
              </a:rPr>
              <a:t>7.09 MeV</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Using 1 u = 931.5 MeV directly gives 28.3 MeV; the small difference comes from rounding the data-list constants to 3 s.f., and either route is acceptable if you show it.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are mass and energy linked?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12</a:t>
            </a:r>
            <a:endParaRPr lang="en-US" sz="1200" dirty="0"/>
          </a:p>
        </p:txBody>
      </p:sp>
      <p:sp>
        <p:nvSpPr>
          <p:cNvPr id="4" name="Shape 2"/>
          <p:cNvSpPr/>
          <p:nvPr/>
        </p:nvSpPr>
        <p:spPr>
          <a:xfrm>
            <a:off x="457200" y="1371600"/>
            <a:ext cx="8229600" cy="1066190"/>
          </a:xfrm>
          <a:prstGeom prst="roundRect">
            <a:avLst>
              <a:gd name="adj" fmla="val 5146"/>
            </a:avLst>
          </a:prstGeom>
          <a:solidFill>
            <a:srgbClr val="FFFBEB"/>
          </a:solidFill>
          <a:ln w="9525">
            <a:solidFill>
              <a:srgbClr val="DDE2EA"/>
            </a:solidFill>
            <a:prstDash val="solid"/>
          </a:ln>
        </p:spPr>
      </p:sp>
      <p:sp>
        <p:nvSpPr>
          <p:cNvPr id="5" name="Text 3"/>
          <p:cNvSpPr txBox="1"/>
          <p:nvPr/>
        </p:nvSpPr>
        <p:spPr>
          <a:xfrm>
            <a:off x="603504" y="1463040"/>
            <a:ext cx="7936992" cy="919886"/>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 keep the figures</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The mass deficit is a small difference between two nearly equal numbers, so keep every figure of the masses until the subtraction is done. Rounding first (for example 1.67 × 10⁻²⁷ kg for both nucleons) can wipe out the answer completely.</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convert between u, kg, J and MeV?</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12</a:t>
            </a:r>
            <a:endParaRPr lang="en-US" sz="1200" dirty="0"/>
          </a:p>
        </p:txBody>
      </p:sp>
      <p:pic>
        <p:nvPicPr>
          <p:cNvPr id="4" name="Image 0" descr="The conversion route. Follow the black arrows, or take the red shortcut, but never mix the two in one step.">    </p:cNvPr>
          <p:cNvPicPr>
            <a:picLocks noChangeAspect="1"/>
          </p:cNvPicPr>
          <p:nvPr/>
        </p:nvPicPr>
        <p:blipFill>
          <a:blip r:embed="rId1"/>
          <a:stretch>
            <a:fillRect/>
          </a:stretch>
        </p:blipFill>
        <p:spPr>
          <a:xfrm>
            <a:off x="4389120" y="2126894"/>
            <a:ext cx="4297680" cy="1296619"/>
          </a:xfrm>
          <a:prstGeom prst="rect">
            <a:avLst/>
          </a:prstGeom>
        </p:spPr>
      </p:pic>
      <p:sp>
        <p:nvSpPr>
          <p:cNvPr id="5" name="Text 2"/>
          <p:cNvSpPr txBox="1"/>
          <p:nvPr/>
        </p:nvSpPr>
        <p:spPr>
          <a:xfrm>
            <a:off x="4389120" y="3469234"/>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The conversion route. Follow the black arrows, or take the red shortcut, but never mix the two in one step.</a:t>
            </a:r>
            <a:endParaRPr lang="en-US" sz="1100" dirty="0"/>
          </a:p>
        </p:txBody>
      </p:sp>
      <p:sp>
        <p:nvSpPr>
          <p:cNvPr id="6" name="Text 3"/>
          <p:cNvSpPr txBox="1"/>
          <p:nvPr/>
        </p:nvSpPr>
        <p:spPr>
          <a:xfrm>
            <a:off x="457200" y="1371600"/>
            <a:ext cx="3611880" cy="2018995"/>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The atomic mass unit u is one twelfth of the mass of a carbon-12 atom: 1 u = 1.66 × 10⁻²⁷ kg.</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Nuclear masses are quoted in u because they are then close to whole numbers (a proton or neutron ≈ 1 u).</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Nuclear energies are quoted in MeV: 1 MeV = 10⁶ × 1.60 × 10⁻¹⁹ J = 1.60 × 10⁻¹³ J.</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convert between u, kg, J and MeV?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12</a:t>
            </a:r>
            <a:endParaRPr lang="en-US" sz="1200" dirty="0"/>
          </a:p>
        </p:txBody>
      </p:sp>
      <p:graphicFrame>
        <p:nvGraphicFramePr>
          <p:cNvPr id="11"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1153058"/>
                <a:gridCol w="1493215"/>
                <a:gridCol w="5583326"/>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From</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To</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Do this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mass in u</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mass in kg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 1.66 × 10⁻²⁷</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mass in kg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energy in J</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 c² = × 9.00 × 10¹⁶</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energy in J</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energy in MeV</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 1.60 × 10⁻¹³</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mass in u</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energy in MeV</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 931.5 (only when the question gives this value, or as a check)</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convert between u, kg, J and MeV?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12 · Worked example 2 · Medium · Show that</a:t>
            </a:r>
            <a:endParaRPr lang="en-US" sz="1200" dirty="0"/>
          </a:p>
        </p:txBody>
      </p:sp>
      <p:sp>
        <p:nvSpPr>
          <p:cNvPr id="4" name="Text 2"/>
          <p:cNvSpPr txBox="1"/>
          <p:nvPr/>
        </p:nvSpPr>
        <p:spPr>
          <a:xfrm>
            <a:off x="457200" y="1371600"/>
            <a:ext cx="8229600" cy="2391156"/>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Show that 1 u is equivalent to about 930 MeV. (b) The binding energy per nucleon of oxygen-16 is 7.98 MeV. Calculate the mass deficit of an oxygen-16 nucleus in kg and in u.</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1.66 ×10⁻²⁷ ×(3.00 ×10⁸)² = 1.494 ×10⁻¹⁰ J; ÷1.60 ×10⁻¹³: </a:t>
            </a:r>
            <a:r>
              <a:rPr lang="en-US" sz="1500" b="1" dirty="0">
                <a:solidFill>
                  <a:srgbClr val="1A1F2B"/>
                </a:solidFill>
                <a:latin typeface="Calibri" pitchFamily="34" charset="0"/>
                <a:ea typeface="Calibri" pitchFamily="34" charset="-122"/>
                <a:cs typeface="Calibri" pitchFamily="34" charset="-120"/>
              </a:rPr>
              <a:t>934 MeV ≈ 930 MeV</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Total binding energy = 7.98 ×16 = 127.7 MeV = 127.7 ×1.60 ×10⁻¹³ = 2.04 ×10⁻¹¹ J. Δm = 2.04 ×10⁻¹¹ ÷9.00 ×10¹⁶: </a:t>
            </a:r>
            <a:r>
              <a:rPr lang="en-US" sz="1500" b="1" dirty="0">
                <a:solidFill>
                  <a:srgbClr val="1A1F2B"/>
                </a:solidFill>
                <a:latin typeface="Calibri" pitchFamily="34" charset="0"/>
                <a:ea typeface="Calibri" pitchFamily="34" charset="-122"/>
                <a:cs typeface="Calibri" pitchFamily="34" charset="-120"/>
              </a:rPr>
              <a:t>2.27 ×10⁻²⁸ kg = 0.137 u</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The accepted conversion is 931.5 MeV per u; the 934 MeV in (a) differs only because the data-list constants are rounded.</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convert between u, kg, J and MeV?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12</a:t>
            </a:r>
            <a:endParaRPr lang="en-US" sz="1200" dirty="0"/>
          </a:p>
        </p:txBody>
      </p:sp>
      <p:sp>
        <p:nvSpPr>
          <p:cNvPr id="4" name="Shape 2"/>
          <p:cNvSpPr/>
          <p:nvPr/>
        </p:nvSpPr>
        <p:spPr>
          <a:xfrm>
            <a:off x="457200" y="1371600"/>
            <a:ext cx="8229600" cy="851306"/>
          </a:xfrm>
          <a:prstGeom prst="roundRect">
            <a:avLst>
              <a:gd name="adj" fmla="val 6445"/>
            </a:avLst>
          </a:prstGeom>
          <a:solidFill>
            <a:srgbClr val="FEF2F2"/>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Multiplying a mass in u by c². ΔE = c²Δm gives joules only when Δm is in kilograms. Convert first, or use 931.5 MeV per u, but never both in the same step.</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does the binding energy per nucleon curve show?</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12</a:t>
            </a:r>
            <a:endParaRPr lang="en-US" sz="1200" dirty="0"/>
          </a:p>
        </p:txBody>
      </p:sp>
      <p:pic>
        <p:nvPicPr>
          <p:cNvPr id="4" name="Image 0" descr="Binding energy per nucleon from measured atomic masses. It rises steeply for light nuclei, peaks near iron-56 at about 8.8 MeV and falls slowly to about 7.6 MeV for uranium. Any change that moves nuclei towards the peak releases energy.">    </p:cNvPr>
          <p:cNvPicPr>
            <a:picLocks noChangeAspect="1"/>
          </p:cNvPicPr>
          <p:nvPr/>
        </p:nvPicPr>
        <p:blipFill>
          <a:blip r:embed="rId1"/>
          <a:stretch>
            <a:fillRect/>
          </a:stretch>
        </p:blipFill>
        <p:spPr>
          <a:xfrm>
            <a:off x="4674413" y="1371600"/>
            <a:ext cx="4012387" cy="2469794"/>
          </a:xfrm>
          <a:prstGeom prst="rect">
            <a:avLst/>
          </a:prstGeom>
        </p:spPr>
      </p:pic>
      <p:sp>
        <p:nvSpPr>
          <p:cNvPr id="5" name="Text 2"/>
          <p:cNvSpPr txBox="1"/>
          <p:nvPr/>
        </p:nvSpPr>
        <p:spPr>
          <a:xfrm>
            <a:off x="4674413" y="3887114"/>
            <a:ext cx="4012387" cy="730606"/>
          </a:xfrm>
          <a:prstGeom prst="rect">
            <a:avLst/>
          </a:prstGeom>
          <a:noFill/>
          <a:ln/>
        </p:spPr>
        <p:txBody>
          <a:bodyPr wrap="square" lIns="0" tIns="0" rIns="0" bIns="0" rtlCol="0" anchor="t"/>
          <a:lstStyle/>
          <a:p>
            <a:pPr algn="ctr" indent="0" marL="0">
              <a:buNone/>
            </a:pPr>
            <a:r>
              <a:rPr lang="en-US" sz="1100" i="1" dirty="0">
                <a:solidFill>
                  <a:srgbClr val="5A6577"/>
                </a:solidFill>
              </a:rPr>
              <a:t>Binding energy per nucleon from measured atomic masses. It rises steeply for light nuclei, peaks near iron-56 at about 8.8 MeV and falls slowly to about 7.6 MeV for uranium. Any change that moves nuclei towards the peak releases energy.</a:t>
            </a:r>
            <a:endParaRPr lang="en-US" sz="1100" dirty="0"/>
          </a:p>
        </p:txBody>
      </p:sp>
      <p:sp>
        <p:nvSpPr>
          <p:cNvPr id="6" name="Text 3"/>
          <p:cNvSpPr txBox="1"/>
          <p:nvPr/>
        </p:nvSpPr>
        <p:spPr>
          <a:xfrm>
            <a:off x="457200" y="1371600"/>
            <a:ext cx="3897173" cy="2467051"/>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Binding energy per nucleon = total binding energy ÷ nucleon number A. It is the average energy needed to remove one nucleon, and it is the right measure of stability. Total binding energy simply grows with the number of nucleons, so it cannot compare nuclei of different sizes.</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Helium-4 sits well above its neighbours: an unusually tightly bound nucleus, which is why alpha particles are emitted as a unit.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does the binding energy per nucleon curve show?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12</a:t>
            </a:r>
            <a:endParaRPr lang="en-US" sz="1200" dirty="0"/>
          </a:p>
        </p:txBody>
      </p:sp>
      <p:sp>
        <p:nvSpPr>
          <p:cNvPr id="4" name="Text 2"/>
          <p:cNvSpPr txBox="1"/>
          <p:nvPr/>
        </p:nvSpPr>
        <p:spPr>
          <a:xfrm>
            <a:off x="457200" y="1371600"/>
            <a:ext cx="8229600" cy="1345082"/>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Why the curve has this shape (briefly)</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strong force is short range: a nucleon is attracted only by its nearest neighbours. In a small nucleus a large fraction of nucleons are at the surface with fewer neighbours, so binding per nucleon is low. The electrostatic repulsion between protons acts across the whole nucleus; in large nuclei it grows faster than the binding, so the binding energy per nucleon falls again.</a:t>
            </a:r>
            <a:endParaRPr lang="en-US" sz="1700" dirty="0"/>
          </a:p>
        </p:txBody>
      </p:sp>
      <p:sp>
        <p:nvSpPr>
          <p:cNvPr id="5" name="Shape 3"/>
          <p:cNvSpPr/>
          <p:nvPr/>
        </p:nvSpPr>
        <p:spPr>
          <a:xfrm>
            <a:off x="457200" y="2762402"/>
            <a:ext cx="8229600" cy="1066190"/>
          </a:xfrm>
          <a:prstGeom prst="roundRect">
            <a:avLst>
              <a:gd name="adj" fmla="val 5146"/>
            </a:avLst>
          </a:prstGeom>
          <a:solidFill>
            <a:srgbClr val="FFFBEB"/>
          </a:solidFill>
          <a:ln w="9525">
            <a:solidFill>
              <a:srgbClr val="DDE2EA"/>
            </a:solidFill>
            <a:prstDash val="solid"/>
          </a:ln>
        </p:spPr>
      </p:sp>
      <p:sp>
        <p:nvSpPr>
          <p:cNvPr id="6" name="Text 4"/>
          <p:cNvSpPr txBox="1"/>
          <p:nvPr/>
        </p:nvSpPr>
        <p:spPr>
          <a:xfrm>
            <a:off x="603504" y="2853842"/>
            <a:ext cx="7936992" cy="919886"/>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 explain energy release in order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Say what happens to the binding energy per nucleon (it increases), then the consequence: the products are more tightly bound, their total mass is less than that of the reactants, and the mass difference appears as kinetic energy of the products.</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does fission release energy?</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12</a:t>
            </a:r>
            <a:endParaRPr lang="en-US" sz="1200" dirty="0"/>
          </a:p>
        </p:txBody>
      </p:sp>
      <p:pic>
        <p:nvPicPr>
          <p:cNvPr id="4" name="Image 0" descr="One fission of uranium-235: a slow neutron is absorbed, and the nucleus splits into xenon-140, strontium-94 and two neutrons, which fly apart with large kinetic energies.">    </p:cNvPr>
          <p:cNvPicPr>
            <a:picLocks noChangeAspect="1"/>
          </p:cNvPicPr>
          <p:nvPr/>
        </p:nvPicPr>
        <p:blipFill>
          <a:blip r:embed="rId1"/>
          <a:stretch>
            <a:fillRect/>
          </a:stretch>
        </p:blipFill>
        <p:spPr>
          <a:xfrm>
            <a:off x="4389120" y="1604772"/>
            <a:ext cx="4297680" cy="2170786"/>
          </a:xfrm>
          <a:prstGeom prst="rect">
            <a:avLst/>
          </a:prstGeom>
        </p:spPr>
      </p:pic>
      <p:sp>
        <p:nvSpPr>
          <p:cNvPr id="5" name="Text 2"/>
          <p:cNvSpPr txBox="1"/>
          <p:nvPr/>
        </p:nvSpPr>
        <p:spPr>
          <a:xfrm>
            <a:off x="4389120" y="3821278"/>
            <a:ext cx="4297680" cy="562356"/>
          </a:xfrm>
          <a:prstGeom prst="rect">
            <a:avLst/>
          </a:prstGeom>
          <a:noFill/>
          <a:ln/>
        </p:spPr>
        <p:txBody>
          <a:bodyPr wrap="square" lIns="0" tIns="0" rIns="0" bIns="0" rtlCol="0" anchor="t"/>
          <a:lstStyle/>
          <a:p>
            <a:pPr algn="ctr" indent="0" marL="0">
              <a:buNone/>
            </a:pPr>
            <a:r>
              <a:rPr lang="en-US" sz="1100" i="1" dirty="0">
                <a:solidFill>
                  <a:srgbClr val="5A6577"/>
                </a:solidFill>
              </a:rPr>
              <a:t>One fission of uranium-235: a slow neutron is absorbed, and the nucleus splits into xenon-140, strontium-94 and two neutrons, which fly apart with large kinetic energies.</a:t>
            </a:r>
            <a:endParaRPr lang="en-US" sz="1100" dirty="0"/>
          </a:p>
        </p:txBody>
      </p:sp>
      <p:sp>
        <p:nvSpPr>
          <p:cNvPr id="6" name="Text 3"/>
          <p:cNvSpPr txBox="1"/>
          <p:nvPr/>
        </p:nvSpPr>
        <p:spPr>
          <a:xfrm>
            <a:off x="457200" y="1371600"/>
            <a:ext cx="3611880" cy="315833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In fission a heavy nucleus splits into two middle-mass nuclei, usually with two or three free neutrons. In uranium-235 it is triggered by absorbing a slow neutron.</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products are nearer the peak, so their binding energy per nucleon is higher (about 8.3–8.6 MeV against 7.6 MeV). Nucleon number is conserved, so a higher binding energy per nucleon means a larger total binding energy after the split. The increase is released, mostly as kinetic energy of the fragments. Free neutrons have zero binding energy, since they are not bound to anything.</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does fission release energy?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12</a:t>
            </a:r>
            <a:endParaRPr lang="en-US" sz="1200" dirty="0"/>
          </a:p>
        </p:txBody>
      </p:sp>
      <p:pic>
        <p:nvPicPr>
          <p:cNvPr id="4" name="Image 0" descr="Total binding energies, drawn to scale. The products are bound more tightly in total than the uranium nucleus; the increase, 184 MeV, is the energy released.">    </p:cNvPr>
          <p:cNvPicPr>
            <a:picLocks noChangeAspect="1"/>
          </p:cNvPicPr>
          <p:nvPr/>
        </p:nvPicPr>
        <p:blipFill>
          <a:blip r:embed="rId1"/>
          <a:stretch>
            <a:fillRect/>
          </a:stretch>
        </p:blipFill>
        <p:spPr>
          <a:xfrm>
            <a:off x="2290572" y="1371600"/>
            <a:ext cx="4561942" cy="2807208"/>
          </a:xfrm>
          <a:prstGeom prst="rect">
            <a:avLst/>
          </a:prstGeom>
        </p:spPr>
      </p:pic>
      <p:sp>
        <p:nvSpPr>
          <p:cNvPr id="5" name="Text 2"/>
          <p:cNvSpPr txBox="1"/>
          <p:nvPr/>
        </p:nvSpPr>
        <p:spPr>
          <a:xfrm>
            <a:off x="2290572" y="4224528"/>
            <a:ext cx="4561942" cy="393192"/>
          </a:xfrm>
          <a:prstGeom prst="rect">
            <a:avLst/>
          </a:prstGeom>
          <a:noFill/>
          <a:ln/>
        </p:spPr>
        <p:txBody>
          <a:bodyPr wrap="square" lIns="0" tIns="0" rIns="0" bIns="0" rtlCol="0" anchor="t"/>
          <a:lstStyle/>
          <a:p>
            <a:pPr algn="ctr" indent="0" marL="0">
              <a:buNone/>
            </a:pPr>
            <a:r>
              <a:rPr lang="en-US" sz="1100" i="1" dirty="0">
                <a:solidFill>
                  <a:srgbClr val="5A6577"/>
                </a:solidFill>
              </a:rPr>
              <a:t>Total binding energies, drawn to scale. The products are bound more tightly in total than the uranium nucleus; the increase, 184 MeV, is the energy released.</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does fission release energy?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12 · Worked example 3 · Medium · Calculate</a:t>
            </a:r>
            <a:endParaRPr lang="en-US" sz="1200" dirty="0"/>
          </a:p>
        </p:txBody>
      </p:sp>
      <p:sp>
        <p:nvSpPr>
          <p:cNvPr id="4" name="Text 2"/>
          <p:cNvSpPr txBox="1"/>
          <p:nvPr/>
        </p:nvSpPr>
        <p:spPr>
          <a:xfrm>
            <a:off x="457200" y="1371600"/>
            <a:ext cx="8229600" cy="3146450"/>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One possible fission of uranium-235 is ²³⁵U + n →¹⁴⁰Xe + ⁹⁴Sr + 2n. Atomic masses: ²³⁵U 235.04393 u, ¹⁴⁰Xe 139.921646 u, ⁹⁴Sr 93.915356 u; neutron 1.008665 u. Calculate (a) the energy released in one fission and (b) the energy released per kilogram of uranium-235 that undergoes fission.</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Check the balance: nucleons 235 + 1 = 140 + 94 + 2; protons 92 = 54 + 38. The electrons balance too, so atomic masses can be used.</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Before: 235.04393 + 1.008665 = 236.052595 u. After: 139.921646 + 93.915356 + 2 ×1.008665 = 235.854332 u. Δm = 0.198263 u = 3.29 ×10⁻²⁸ kg, so ΔE = c²Δm: </a:t>
            </a:r>
            <a:r>
              <a:rPr lang="en-US" sz="1500" b="1" dirty="0">
                <a:solidFill>
                  <a:srgbClr val="1A1F2B"/>
                </a:solidFill>
                <a:latin typeface="Calibri" pitchFamily="34" charset="0"/>
                <a:ea typeface="Calibri" pitchFamily="34" charset="-122"/>
                <a:cs typeface="Calibri" pitchFamily="34" charset="-120"/>
              </a:rPr>
              <a:t>2.96 ×10⁻¹¹ J (185 MeV)</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Mass of one atom: 235.04393 ×1.66 ×10⁻²⁷ = 3.90 ×10⁻²⁵ kg. 2.96 ×10⁻¹¹ ÷3.90 ×10⁻²⁵: </a:t>
            </a:r>
            <a:r>
              <a:rPr lang="en-US" sz="1500" b="1" dirty="0">
                <a:solidFill>
                  <a:srgbClr val="1A1F2B"/>
                </a:solidFill>
                <a:latin typeface="Calibri" pitchFamily="34" charset="0"/>
                <a:ea typeface="Calibri" pitchFamily="34" charset="-122"/>
                <a:cs typeface="Calibri" pitchFamily="34" charset="-120"/>
              </a:rPr>
              <a:t>7.59 ×10¹³ J kg⁻¹</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For comparison, burning a kilogram of coal releases about 3 × 10⁷ J, a factor of more than a million less.</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does fission release energy?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12 · Worked example 4 · Easy · Estimate</a:t>
            </a:r>
            <a:endParaRPr lang="en-US" sz="1200" dirty="0"/>
          </a:p>
        </p:txBody>
      </p:sp>
      <p:sp>
        <p:nvSpPr>
          <p:cNvPr id="4" name="Text 2"/>
          <p:cNvSpPr txBox="1"/>
          <p:nvPr/>
        </p:nvSpPr>
        <p:spPr>
          <a:xfrm>
            <a:off x="457200" y="1371600"/>
            <a:ext cx="8229600" cy="2096719"/>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Binding energies per nucleon: ²³⁵U 7.59 MeV, ¹⁴⁰Xe 8.29 MeV, ⁹⁴Sr 8.59 MeV. Estimate the energy released in the fission of Worked example 3.</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Total binding energy = per-nucleon value × A. U: 235 ×7.59 = 1784 MeV; Xe: 140 ×8.29 = 1161 MeV; Sr: 94 ×8.59 = 807 MeV.</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Released = after − before: (1161 + 807) - 1784: </a:t>
            </a:r>
            <a:r>
              <a:rPr lang="en-US" sz="1500" b="1" dirty="0">
                <a:solidFill>
                  <a:srgbClr val="1A1F2B"/>
                </a:solidFill>
                <a:latin typeface="Calibri" pitchFamily="34" charset="0"/>
                <a:ea typeface="Calibri" pitchFamily="34" charset="-122"/>
                <a:cs typeface="Calibri" pitchFamily="34" charset="-120"/>
              </a:rPr>
              <a:t>184 MeV</a:t>
            </a:r>
            <a:r>
              <a:rPr lang="en-US" sz="1500" dirty="0">
                <a:solidFill>
                  <a:srgbClr val="1A1F2B"/>
                </a:solidFill>
                <a:latin typeface="Calibri" pitchFamily="34" charset="0"/>
                <a:ea typeface="Calibri" pitchFamily="34" charset="-122"/>
                <a:cs typeface="Calibri" pitchFamily="34" charset="-120"/>
              </a:rPr>
              <a:t>, agreeing with Worked example 3 to within rounding.</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does fission release energy?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12</a:t>
            </a:r>
            <a:endParaRPr lang="en-US" sz="1200" dirty="0"/>
          </a:p>
        </p:txBody>
      </p:sp>
      <p:sp>
        <p:nvSpPr>
          <p:cNvPr id="4" name="Shape 2"/>
          <p:cNvSpPr/>
          <p:nvPr/>
        </p:nvSpPr>
        <p:spPr>
          <a:xfrm>
            <a:off x="457200" y="1371600"/>
            <a:ext cx="8229600" cy="851306"/>
          </a:xfrm>
          <a:prstGeom prst="roundRect">
            <a:avLst>
              <a:gd name="adj" fmla="val 6445"/>
            </a:avLst>
          </a:prstGeom>
          <a:solidFill>
            <a:srgbClr val="FEF2F2"/>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Subtracting the binding energies the wrong way round, getting a negative answer, and reporting the energy as "absorbed". Energy is released when the total binding energy increases: released = after − before.</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does fusion release energy?</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12</a:t>
            </a:r>
            <a:endParaRPr lang="en-US" sz="1200" dirty="0"/>
          </a:p>
        </p:txBody>
      </p:sp>
      <p:pic>
        <p:nvPicPr>
          <p:cNvPr id="4" name="Image 0" descr="Deuterium–tritium fusion: two hydrogen isotopes form helium-4 and a free neutron, releasing 17.6 MeV.">    </p:cNvPr>
          <p:cNvPicPr>
            <a:picLocks noChangeAspect="1"/>
          </p:cNvPicPr>
          <p:nvPr/>
        </p:nvPicPr>
        <p:blipFill>
          <a:blip r:embed="rId1"/>
          <a:stretch>
            <a:fillRect/>
          </a:stretch>
        </p:blipFill>
        <p:spPr>
          <a:xfrm>
            <a:off x="4389120" y="1965960"/>
            <a:ext cx="4297680" cy="1619402"/>
          </a:xfrm>
          <a:prstGeom prst="rect">
            <a:avLst/>
          </a:prstGeom>
        </p:spPr>
      </p:pic>
      <p:sp>
        <p:nvSpPr>
          <p:cNvPr id="5" name="Text 2"/>
          <p:cNvSpPr txBox="1"/>
          <p:nvPr/>
        </p:nvSpPr>
        <p:spPr>
          <a:xfrm>
            <a:off x="4389120" y="3631082"/>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Deuterium–tritium fusion: two hydrogen isotopes form helium-4 and a free neutron, releasing 17.6 MeV.</a:t>
            </a:r>
            <a:endParaRPr lang="en-US" sz="1100" dirty="0"/>
          </a:p>
        </p:txBody>
      </p:sp>
      <p:sp>
        <p:nvSpPr>
          <p:cNvPr id="6" name="Text 3"/>
          <p:cNvSpPr txBox="1"/>
          <p:nvPr/>
        </p:nvSpPr>
        <p:spPr>
          <a:xfrm>
            <a:off x="457200" y="1371600"/>
            <a:ext cx="3611880" cy="2659075"/>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In fusion two light nuclei join to form a heavier nucleus. On the steep left-hand side of the curve, the product has a much higher binding energy per nucleon than the reactants, so the total binding energy increases and energy is released.</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Per reaction, fusion releases less energy than fission (about 18 MeV against about 200 MeV), but per kilogram of fuel it releases more, because the fuel nuclei are so light.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does fusion release energy?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12</a:t>
            </a:r>
            <a:endParaRPr lang="en-US" sz="1200" dirty="0"/>
          </a:p>
        </p:txBody>
      </p:sp>
      <p:pic>
        <p:nvPicPr>
          <p:cNvPr id="4" name="Image 0" descr="Total binding energies for D–T fusion, drawn to scale: helium-4 (28.3 MeV) is far more tightly bound than the two hydrogen nuclei together (10.7 MeV).">    </p:cNvPr>
          <p:cNvPicPr>
            <a:picLocks noChangeAspect="1"/>
          </p:cNvPicPr>
          <p:nvPr/>
        </p:nvPicPr>
        <p:blipFill>
          <a:blip r:embed="rId1"/>
          <a:stretch>
            <a:fillRect/>
          </a:stretch>
        </p:blipFill>
        <p:spPr>
          <a:xfrm>
            <a:off x="4399178" y="1371600"/>
            <a:ext cx="4287622" cy="2638044"/>
          </a:xfrm>
          <a:prstGeom prst="rect">
            <a:avLst/>
          </a:prstGeom>
        </p:spPr>
      </p:pic>
      <p:sp>
        <p:nvSpPr>
          <p:cNvPr id="5" name="Text 2"/>
          <p:cNvSpPr txBox="1"/>
          <p:nvPr/>
        </p:nvSpPr>
        <p:spPr>
          <a:xfrm>
            <a:off x="4399178"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Total binding energies for D–T fusion, drawn to scale: helium-4 (28.3 MeV) is far more tightly bound than the two hydrogen nuclei together (10.7 MeV).</a:t>
            </a:r>
            <a:endParaRPr lang="en-US" sz="1100" dirty="0"/>
          </a:p>
        </p:txBody>
      </p:sp>
      <p:sp>
        <p:nvSpPr>
          <p:cNvPr id="6" name="Text 3"/>
          <p:cNvSpPr txBox="1"/>
          <p:nvPr/>
        </p:nvSpPr>
        <p:spPr>
          <a:xfrm>
            <a:off x="457200" y="1371600"/>
            <a:ext cx="3621938" cy="994867"/>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Fusion of nuclei beyond the iron peak, or fission of nuclei lighter than it, would move away from the peak and would need an energy input.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does fusion release energy?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12 · Worked example 5 · Medium · Compare</a:t>
            </a:r>
            <a:endParaRPr lang="en-US" sz="1200" dirty="0"/>
          </a:p>
        </p:txBody>
      </p:sp>
      <p:sp>
        <p:nvSpPr>
          <p:cNvPr id="4" name="Text 2"/>
          <p:cNvSpPr txBox="1"/>
          <p:nvPr/>
        </p:nvSpPr>
        <p:spPr>
          <a:xfrm>
            <a:off x="457200" y="1371600"/>
            <a:ext cx="8229600" cy="2558491"/>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²H + ³H →⁴He + n. Atomic masses: ²H 2.014102 u, ³H 3.016049 u, ⁴He 4.002603 u; neutron 1.008665 u. (a) Calculate the energy released in one reaction. (b) Compare the energy released per kilogram of fuel with the fission of Worked example 3.</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Before 5.030151 u, after 5.011268 u, so Δm = 0.018883 u. ΔE = 0.018883 ×1.66 ×10⁻²⁷ ×(3.00 ×10⁸)²: </a:t>
            </a:r>
            <a:r>
              <a:rPr lang="en-US" sz="1500" b="1" dirty="0">
                <a:solidFill>
                  <a:srgbClr val="1A1F2B"/>
                </a:solidFill>
                <a:latin typeface="Calibri" pitchFamily="34" charset="0"/>
                <a:ea typeface="Calibri" pitchFamily="34" charset="-122"/>
                <a:cs typeface="Calibri" pitchFamily="34" charset="-120"/>
              </a:rPr>
              <a:t>2.82 ×10⁻¹² J (17.6 MeV)</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Fuel mass (one deuterium plus one tritium atom): 5.030151 ×1.66 ×10⁻²⁷ = 8.35 ×10⁻²⁷ kg, so 2.82 ×10⁻¹² ÷8.35 ×10⁻²⁷ = 3.38 ×10¹⁴ J kg⁻¹. Then 3.38 ×10¹⁴ ÷7.59 ×10¹³ ≈4.5: </a:t>
            </a:r>
            <a:r>
              <a:rPr lang="en-US" sz="1500" b="1" dirty="0">
                <a:solidFill>
                  <a:srgbClr val="1A1F2B"/>
                </a:solidFill>
                <a:latin typeface="Calibri" pitchFamily="34" charset="0"/>
                <a:ea typeface="Calibri" pitchFamily="34" charset="-122"/>
                <a:cs typeface="Calibri" pitchFamily="34" charset="-120"/>
              </a:rPr>
              <a:t>about four and a half times as much energy per kilogram as uranium fission</a:t>
            </a:r>
            <a:r>
              <a:rPr lang="en-US" sz="1500" dirty="0">
                <a:solidFill>
                  <a:srgbClr val="1A1F2B"/>
                </a:solidFill>
                <a:latin typeface="Calibri" pitchFamily="34" charset="0"/>
                <a:ea typeface="Calibri" pitchFamily="34" charset="-122"/>
                <a:cs typeface="Calibri" pitchFamily="34" charset="-120"/>
              </a:rPr>
              <a: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does fusion release energy?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12</a:t>
            </a:r>
            <a:endParaRPr lang="en-US" sz="1200" dirty="0"/>
          </a:p>
        </p:txBody>
      </p:sp>
      <p:pic>
        <p:nvPicPr>
          <p:cNvPr id="4" name="Image 0" descr="Energy per kilogram of fuel on a logarithmic scale: uranium fission beats coal by more than a million times, and D–T fusion beats fission by about 4.5 times.">    </p:cNvPr>
          <p:cNvPicPr>
            <a:picLocks noChangeAspect="1"/>
          </p:cNvPicPr>
          <p:nvPr/>
        </p:nvPicPr>
        <p:blipFill>
          <a:blip r:embed="rId1"/>
          <a:stretch>
            <a:fillRect/>
          </a:stretch>
        </p:blipFill>
        <p:spPr>
          <a:xfrm>
            <a:off x="2290572" y="1371600"/>
            <a:ext cx="4561942" cy="2807208"/>
          </a:xfrm>
          <a:prstGeom prst="rect">
            <a:avLst/>
          </a:prstGeom>
        </p:spPr>
      </p:pic>
      <p:sp>
        <p:nvSpPr>
          <p:cNvPr id="5" name="Text 2"/>
          <p:cNvSpPr txBox="1"/>
          <p:nvPr/>
        </p:nvSpPr>
        <p:spPr>
          <a:xfrm>
            <a:off x="2290572" y="4224528"/>
            <a:ext cx="4561942" cy="393192"/>
          </a:xfrm>
          <a:prstGeom prst="rect">
            <a:avLst/>
          </a:prstGeom>
          <a:noFill/>
          <a:ln/>
        </p:spPr>
        <p:txBody>
          <a:bodyPr wrap="square" lIns="0" tIns="0" rIns="0" bIns="0" rtlCol="0" anchor="t"/>
          <a:lstStyle/>
          <a:p>
            <a:pPr algn="ctr" indent="0" marL="0">
              <a:buNone/>
            </a:pPr>
            <a:r>
              <a:rPr lang="en-US" sz="1100" i="1" dirty="0">
                <a:solidFill>
                  <a:srgbClr val="5A6577"/>
                </a:solidFill>
              </a:rPr>
              <a:t>Energy per kilogram of fuel on a logarithmic scale: uranium fission beats coal by more than a million times, and D–T fusion beats fission by about 4.5 times.</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Why does fusion need very high temperatures and densities?</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12</a:t>
            </a:r>
            <a:endParaRPr lang="en-US" sz="1200" dirty="0"/>
          </a:p>
        </p:txBody>
      </p:sp>
      <p:sp>
        <p:nvSpPr>
          <p:cNvPr id="4" name="Text 2"/>
          <p:cNvSpPr txBox="1"/>
          <p:nvPr/>
        </p:nvSpPr>
        <p:spPr>
          <a:xfrm>
            <a:off x="457200" y="1371600"/>
            <a:ext cx="8229600" cy="2581351"/>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Nuclei are positively charged and repel each other electrostatically.</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strong force that pulls them together has a range of only about 10⁻¹⁵ m, so the nuclei must get that close before they can fuse.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electrostatic potential energy at that separation, kQ₁Q₂/r, is the Coulomb barrier. The nuclei need enough kinetic energy to climb it.</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mean kinetic energy of particles in a gas is proportional to the absolute temperature, ½m⟨c²⟩= (3/2)kT. Fast enough nuclei mean a very high temperature, and the material is a plasma of bare nuclei and electrons.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A high density (many nuclei per unit volume) makes collisions frequent, so enough reactions happen each second to release a useful power and to keep the plasma hot.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Why does fusion need very high temperatures and densities?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12</a:t>
            </a:r>
            <a:endParaRPr lang="en-US" sz="1200" dirty="0"/>
          </a:p>
        </p:txBody>
      </p:sp>
      <p:pic>
        <p:nvPicPr>
          <p:cNvPr id="4" name="Image 0" descr="Potential energy of two deuterons (sketch inside the barrier). Outside about 3 × 10⁻¹⁵ m the electrostatic repulsion dominates and the curve is kQ₁Q₂/r; inside, the strong force takes over.">    </p:cNvPr>
          <p:cNvPicPr>
            <a:picLocks noChangeAspect="1"/>
          </p:cNvPicPr>
          <p:nvPr/>
        </p:nvPicPr>
        <p:blipFill>
          <a:blip r:embed="rId1"/>
          <a:stretch>
            <a:fillRect/>
          </a:stretch>
        </p:blipFill>
        <p:spPr>
          <a:xfrm>
            <a:off x="2428646" y="1371600"/>
            <a:ext cx="4287622" cy="2638044"/>
          </a:xfrm>
          <a:prstGeom prst="rect">
            <a:avLst/>
          </a:prstGeom>
        </p:spPr>
      </p:pic>
      <p:sp>
        <p:nvSpPr>
          <p:cNvPr id="5" name="Text 2"/>
          <p:cNvSpPr txBox="1"/>
          <p:nvPr/>
        </p:nvSpPr>
        <p:spPr>
          <a:xfrm>
            <a:off x="2428646"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Potential energy of two deuterons (sketch inside the barrier). Outside about 3 × 10⁻¹⁵ m the electrostatic repulsion dominates and the curve is kQ₁Q₂/r; inside, the strong force takes over.</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Why does fusion need very high temperatures and densities?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12 · Worked example 6 · Hard · Estimate and comment</a:t>
            </a:r>
            <a:endParaRPr lang="en-US" sz="1200" dirty="0"/>
          </a:p>
        </p:txBody>
      </p:sp>
      <p:sp>
        <p:nvSpPr>
          <p:cNvPr id="4" name="Text 2"/>
          <p:cNvSpPr txBox="1"/>
          <p:nvPr/>
        </p:nvSpPr>
        <p:spPr>
          <a:xfrm>
            <a:off x="457200" y="1371600"/>
            <a:ext cx="8229600" cy="2852014"/>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Two deuterons (charge +e each) must approach to a separation of 3.0 × 10⁻¹⁵ m to fuse. They approach head-on with equal speeds. k = 8.99 ×10⁹ N m² C⁻², k_B = 1.38 ×10⁻²³ J K⁻¹. (a) Calculate the electrostatic potential energy at this separation. (b) Estimate the temperature at which the mean kinetic energy of a deuteron would be enough. (c) The core of the Sun is at about 1.5 × 10⁷ K. Comment.</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E = kQ₁Q₂/r = (8.99 ×10⁹ ×(1.60 ×10⁻¹⁹)²)/(3.0 ×10⁻¹⁵): </a:t>
            </a:r>
            <a:r>
              <a:rPr lang="en-US" sz="1500" b="1" dirty="0">
                <a:solidFill>
                  <a:srgbClr val="1A1F2B"/>
                </a:solidFill>
                <a:latin typeface="Calibri" pitchFamily="34" charset="0"/>
                <a:ea typeface="Calibri" pitchFamily="34" charset="-122"/>
                <a:cs typeface="Calibri" pitchFamily="34" charset="-120"/>
              </a:rPr>
              <a:t>7.7 ×10⁻¹⁴ J (≈ 0.48 MeV)</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Each deuteron supplies half, so (3/2)k_BT = 3.84 ×10⁻¹⁴ J and T = (2 ×3.84 ×10⁻¹⁴)/(3 ×1.38 ×10⁻²³): </a:t>
            </a:r>
            <a:r>
              <a:rPr lang="en-US" sz="1500" b="1" dirty="0">
                <a:solidFill>
                  <a:srgbClr val="1A1F2B"/>
                </a:solidFill>
                <a:latin typeface="Calibri" pitchFamily="34" charset="0"/>
                <a:ea typeface="Calibri" pitchFamily="34" charset="-122"/>
                <a:cs typeface="Calibri" pitchFamily="34" charset="-120"/>
              </a:rPr>
              <a:t>1.9 ×10⁹ K</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Mean kinetic energy in the Sun's core: (3/2) ×1.38 ×10⁻²³ ×1.5 ×10⁷ = 3.1 ×10⁻¹⁶ J, </a:t>
            </a:r>
            <a:r>
              <a:rPr lang="en-US" sz="1500" b="1" dirty="0">
                <a:solidFill>
                  <a:srgbClr val="1A1F2B"/>
                </a:solidFill>
                <a:latin typeface="Calibri" pitchFamily="34" charset="0"/>
                <a:ea typeface="Calibri" pitchFamily="34" charset="-122"/>
                <a:cs typeface="Calibri" pitchFamily="34" charset="-120"/>
              </a:rPr>
              <a:t>only about 0.8% of what is needed</a:t>
            </a:r>
            <a:r>
              <a:rPr lang="en-US" sz="1500" dirty="0">
                <a:solidFill>
                  <a:srgbClr val="1A1F2B"/>
                </a:solidFill>
                <a:latin typeface="Calibri" pitchFamily="34" charset="0"/>
                <a:ea typeface="Calibri" pitchFamily="34" charset="-122"/>
                <a:cs typeface="Calibri" pitchFamily="34" charset="-120"/>
              </a:rPr>
              <a: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Why does fusion need very high temperatures and densities?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12 · Worked example 6 · Hard · Estimate and comment (continued)</a:t>
            </a:r>
            <a:endParaRPr lang="en-US" sz="1200" dirty="0"/>
          </a:p>
        </p:txBody>
      </p:sp>
      <p:sp>
        <p:nvSpPr>
          <p:cNvPr id="4" name="Text 2"/>
          <p:cNvSpPr txBox="1"/>
          <p:nvPr/>
        </p:nvSpPr>
        <p:spPr>
          <a:xfrm>
            <a:off x="457200" y="1371600"/>
            <a:ext cx="8229600" cy="76443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Fusion still happens because the particles have a spread of speeds: a tiny fraction move much faster than average, and with an enormous number of nuclei in a very dense core, that fraction is enough. (Quantum tunnelling also helps; it is beyond this specification.)</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Why does fusion need very high temperatures and densities?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12</a:t>
            </a:r>
            <a:endParaRPr lang="en-US" sz="1200" dirty="0"/>
          </a:p>
        </p:txBody>
      </p:sp>
      <p:pic>
        <p:nvPicPr>
          <p:cNvPr id="4" name="Image 0" descr="Mean kinetic energy rises in proportion to the kelvin temperature. On this simple estimate about 1.9 × 10⁹ K is needed; the Sun's core is far cooler and relies on its fastest nuclei and its very high density.">    </p:cNvPr>
          <p:cNvPicPr>
            <a:picLocks noChangeAspect="1"/>
          </p:cNvPicPr>
          <p:nvPr/>
        </p:nvPicPr>
        <p:blipFill>
          <a:blip r:embed="rId1"/>
          <a:stretch>
            <a:fillRect/>
          </a:stretch>
        </p:blipFill>
        <p:spPr>
          <a:xfrm>
            <a:off x="4399178" y="1371600"/>
            <a:ext cx="4287622" cy="2638044"/>
          </a:xfrm>
          <a:prstGeom prst="rect">
            <a:avLst/>
          </a:prstGeom>
        </p:spPr>
      </p:pic>
      <p:sp>
        <p:nvSpPr>
          <p:cNvPr id="5" name="Text 2"/>
          <p:cNvSpPr txBox="1"/>
          <p:nvPr/>
        </p:nvSpPr>
        <p:spPr>
          <a:xfrm>
            <a:off x="4399178"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Mean kinetic energy rises in proportion to the kelvin temperature. On this simple estimate about 1.9 × 10⁹ K is needed; the Sun's core is far cooler and relies on its fastest nuclei and its very high density.</a:t>
            </a:r>
            <a:endParaRPr lang="en-US" sz="1100" dirty="0"/>
          </a:p>
        </p:txBody>
      </p:sp>
      <p:sp>
        <p:nvSpPr>
          <p:cNvPr id="6" name="Shape 3"/>
          <p:cNvSpPr/>
          <p:nvPr/>
        </p:nvSpPr>
        <p:spPr>
          <a:xfrm>
            <a:off x="457200" y="1371600"/>
            <a:ext cx="3621938" cy="1711757"/>
          </a:xfrm>
          <a:prstGeom prst="roundRect">
            <a:avLst>
              <a:gd name="adj" fmla="val 3205"/>
            </a:avLst>
          </a:prstGeom>
          <a:solidFill>
            <a:srgbClr val="FFFBEB"/>
          </a:solidFill>
          <a:ln w="9525">
            <a:solidFill>
              <a:srgbClr val="DDE2EA"/>
            </a:solidFill>
            <a:prstDash val="solid"/>
          </a:ln>
        </p:spPr>
      </p:sp>
      <p:sp>
        <p:nvSpPr>
          <p:cNvPr id="7" name="Text 4"/>
          <p:cNvSpPr txBox="1"/>
          <p:nvPr/>
        </p:nvSpPr>
        <p:spPr>
          <a:xfrm>
            <a:off x="603504" y="1463040"/>
            <a:ext cx="3329330" cy="1565453"/>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 link every step</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Nuclei are positive → they repel → they must get within the short range of the strong force → so they need a large kinetic energy → mean kinetic energy ∝ T. For density, say it increases the rate of collisions, and so the rate of fusion.</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5.3</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12</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1 — balance before you subtract</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Check that nucleon numbers and proton numbers balance on both sides, and count the free neutrons. A missing neutron changes Δm by about 1 u, hundreds of times the answer.</a:t>
            </a:r>
            <a:endParaRPr lang="en-US" sz="1300" dirty="0"/>
          </a:p>
        </p:txBody>
      </p:sp>
      <p:sp>
        <p:nvSpPr>
          <p:cNvPr id="6" name="Shape 4"/>
          <p:cNvSpPr/>
          <p:nvPr/>
        </p:nvSpPr>
        <p:spPr>
          <a:xfrm>
            <a:off x="457200" y="2341778"/>
            <a:ext cx="8229600" cy="851306"/>
          </a:xfrm>
          <a:prstGeom prst="roundRect">
            <a:avLst>
              <a:gd name="adj" fmla="val 6445"/>
            </a:avLst>
          </a:prstGeom>
          <a:solidFill>
            <a:srgbClr val="FFFBEB"/>
          </a:solidFill>
          <a:ln w="9525">
            <a:solidFill>
              <a:srgbClr val="DDE2EA"/>
            </a:solidFill>
            <a:prstDash val="solid"/>
          </a:ln>
        </p:spPr>
      </p:sp>
      <p:sp>
        <p:nvSpPr>
          <p:cNvPr id="7" name="Text 5"/>
          <p:cNvSpPr txBox="1"/>
          <p:nvPr/>
        </p:nvSpPr>
        <p:spPr>
          <a:xfrm>
            <a:off x="603504" y="2433218"/>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2 — keep the figures in mass differences</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Copy masses with every figure given and round only the final energy. The answer is the small difference between two large numbers.</a:t>
            </a:r>
            <a:endParaRPr lang="en-US" sz="1300" dirty="0"/>
          </a:p>
        </p:txBody>
      </p:sp>
      <p:sp>
        <p:nvSpPr>
          <p:cNvPr id="8" name="Shape 6"/>
          <p:cNvSpPr/>
          <p:nvPr/>
        </p:nvSpPr>
        <p:spPr>
          <a:xfrm>
            <a:off x="457200" y="3311042"/>
            <a:ext cx="8229600" cy="851306"/>
          </a:xfrm>
          <a:prstGeom prst="roundRect">
            <a:avLst>
              <a:gd name="adj" fmla="val 6445"/>
            </a:avLst>
          </a:prstGeom>
          <a:solidFill>
            <a:srgbClr val="FFFBEB"/>
          </a:solidFill>
          <a:ln w="9525">
            <a:solidFill>
              <a:srgbClr val="DDE2EA"/>
            </a:solidFill>
            <a:prstDash val="solid"/>
          </a:ln>
        </p:spPr>
      </p:sp>
      <p:sp>
        <p:nvSpPr>
          <p:cNvPr id="9" name="Text 7"/>
          <p:cNvSpPr txBox="1"/>
          <p:nvPr/>
        </p:nvSpPr>
        <p:spPr>
          <a:xfrm>
            <a:off x="603504" y="3402482"/>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3 — one conversion route per step</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Either u → kg → (× c²) J → MeV, or u × 931.5 → MeV when that value is given. State the route in your working so each conversion can be followed.</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5.3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12</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4 — per nucleon means divide by A</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Binding energy per nucleon is the total divided by the nucleon number A, not the proton number Z. To go back, multiply by A.</a:t>
            </a:r>
            <a:endParaRPr lang="en-US" sz="1300" dirty="0"/>
          </a:p>
        </p:txBody>
      </p:sp>
      <p:sp>
        <p:nvSpPr>
          <p:cNvPr id="6" name="Shape 4"/>
          <p:cNvSpPr/>
          <p:nvPr/>
        </p:nvSpPr>
        <p:spPr>
          <a:xfrm>
            <a:off x="457200" y="2341778"/>
            <a:ext cx="8229600" cy="851306"/>
          </a:xfrm>
          <a:prstGeom prst="roundRect">
            <a:avLst>
              <a:gd name="adj" fmla="val 6445"/>
            </a:avLst>
          </a:prstGeom>
          <a:solidFill>
            <a:srgbClr val="FFFBEB"/>
          </a:solidFill>
          <a:ln w="9525">
            <a:solidFill>
              <a:srgbClr val="DDE2EA"/>
            </a:solidFill>
            <a:prstDash val="solid"/>
          </a:ln>
        </p:spPr>
      </p:sp>
      <p:sp>
        <p:nvSpPr>
          <p:cNvPr id="7" name="Text 5"/>
          <p:cNvSpPr txBox="1"/>
          <p:nvPr/>
        </p:nvSpPr>
        <p:spPr>
          <a:xfrm>
            <a:off x="603504" y="2433218"/>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5 — "explain" needs the chain</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Binding energy per nucleon increases → total binding energy increases → mass of products is less → ΔE = c²Δm released as kinetic energy. Each link is a separate point.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Common misconceptions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9 of 12</a:t>
            </a:r>
            <a:endParaRPr lang="en-US" sz="1200" dirty="0"/>
          </a:p>
        </p:txBody>
      </p:sp>
      <p:graphicFrame>
        <p:nvGraphicFramePr>
          <p:cNvPr id="32"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743200"/>
                <a:gridCol w="2743200"/>
                <a:gridCol w="2743200"/>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Misconception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Why it is wrong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Correct idea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653796">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Binding energy is energy stored in a nucleus and released when it breaks up.</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Work must be done against the strong force to separate nucleons.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Binding energy is the energy needed to pull a nucleus apart; it is released when the nucleus forms.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nucleus with the largest binding energy is the most stable.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Total binding energy grows with the number of nucleons.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Compare binding energy per nucleon; iron-56 is near the top.</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In fission, some nucleons are destroyed and turned into energy.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Nucleon number and proton number are conserved.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Each nucleon ends up more tightly bound, and the total mass falls slightly.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Mass changes only in nuclear reactions.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ΔE = c²Δm applies to every energy change.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Chemical mass changes exist but are far too small to measure.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653796">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Fusion of any two nuclei releases energy.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Beyond the iron peak, the product would have a lower binding energy per nucleon.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Fusion releases energy only for light nuclei; fission only for heavy ones.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Common misconceptions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9 of 12</a:t>
            </a:r>
            <a:endParaRPr lang="en-US" sz="1200" dirty="0"/>
          </a:p>
        </p:txBody>
      </p:sp>
      <p:graphicFrame>
        <p:nvGraphicFramePr>
          <p:cNvPr id="33"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743200"/>
                <a:gridCol w="2743200"/>
                <a:gridCol w="2743200"/>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Misconception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Why it is wrong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Correct idea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653796">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Fusion needs a high temperature to "ignite" the fuel like a fire.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Nothing is burning; the issue is electrostatic repulsion.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High temperature gives nuclei enough kinetic energy to get close enough for the strong force to act.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this topic connects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10 of 12</a:t>
            </a:r>
            <a:endParaRPr lang="en-US" sz="1200" dirty="0"/>
          </a:p>
        </p:txBody>
      </p:sp>
      <p:sp>
        <p:nvSpPr>
          <p:cNvPr id="4" name="Text 2"/>
          <p:cNvSpPr txBox="1"/>
          <p:nvPr/>
        </p:nvSpPr>
        <p:spPr>
          <a:xfrm>
            <a:off x="457200" y="1371600"/>
            <a:ext cx="8229600" cy="2583180"/>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Atomic structure and electric fields (Unit 4)</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nucleus, nucleon and proton numbers, isotopes and the strong force are set up in Unit 4, along with the electronvolt and units such as MeV/c². The Coulomb barrier is the electric potential V = kQ/r of one nucleus multiplied by the charge of the other.</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2 Internal energy and the ideal gas</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½m⟨c²⟩= (3/2)kT comes from kinetic theory; here it turns a required kinetic energy into a temperature.</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4 Radioactive decay, and stars</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Every decay releases energy because the products have less mass, and hydrogen fusion powers main-sequence stars on the Hertzsprung–Russell diagram.</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Key equations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11 of 12</a:t>
            </a:r>
            <a:endParaRPr lang="en-US" sz="1200" dirty="0"/>
          </a:p>
        </p:txBody>
      </p:sp>
      <p:graphicFrame>
        <p:nvGraphicFramePr>
          <p:cNvPr id="35"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603297"/>
                <a:gridCol w="2989174"/>
                <a:gridCol w="2637130"/>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Equation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Use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In the formulae list?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ΔE = c²Δm</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energy from a mass difference (mass in kg, energy in J)</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Δm = Zmₚ + (A - Z)mₙ - m_nucleus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mass deficit of a nucleus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binding energy per nucleon = binding energy ÷ 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comparing stability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 u = 1.66 × 10⁻²⁷ kg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converting masses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given in the data list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 u ≡ 931.5 MeV</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quick u → MeV conversion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 from 1 u × c², or use when given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 = kQ₁Q₂/r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Coulomb barrier height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 from V = kQ/r (in the list) × charge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½m⟨c²⟩= (3/2)kT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mean kinetic energy ↔ temperature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12 of 12</a:t>
            </a:r>
            <a:endParaRPr lang="en-US" sz="1200" dirty="0"/>
          </a:p>
        </p:txBody>
      </p:sp>
      <p:sp>
        <p:nvSpPr>
          <p:cNvPr id="4" name="Text 2"/>
          <p:cNvSpPr txBox="1"/>
          <p:nvPr/>
        </p:nvSpPr>
        <p:spPr>
          <a:xfrm>
            <a:off x="457200" y="1371600"/>
            <a:ext cx="8229600" cy="248899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Define the binding energy of a nucleus.</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2. Explain why the mass of a nucleus is less than the total mass of its separate nucleons.</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3. A reaction loses 0.0500 u of mass. Calculate the energy released in MeV.</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4. The binding energy of lithium-7 is 39.2 MeV. Calculate its binding energy per nucleon and state whether it is more or less stable than helium-4.</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5. Explain why iron-56 cannot release energy by either fission or fusion.</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6. Use the D–T result (17.6 MeV per reaction) to find the energy released per nucleon of fuel, and compare it with the 185 MeV fission of Worked example 3.</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 · answers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12 of 12</a:t>
            </a:r>
            <a:endParaRPr lang="en-US" sz="1200" dirty="0"/>
          </a:p>
        </p:txBody>
      </p:sp>
      <p:sp>
        <p:nvSpPr>
          <p:cNvPr id="4" name="Text 2"/>
          <p:cNvSpPr txBox="1"/>
          <p:nvPr/>
        </p:nvSpPr>
        <p:spPr>
          <a:xfrm>
            <a:off x="457200" y="1371600"/>
            <a:ext cx="8229600" cy="2695651"/>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The energy needed to separate the nucleus completely into its individual protons and neutrons.</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2. Energy is released when the nucleons bind together, so the nucleus has less energy than the separated nucleons. By ΔE = c²Δm, less energy means less mass.</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3. 0.0500 ×931.5 = 46.6 MeV (via kg and c² with the data-list values: 46.7 MeV).</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4. 39.2 ÷7 = 5.60 MeV per nucleon, less than helium-4's 7.09 MeV, so lithium-7 is less stable.</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5. It is at (very nearly) the peak of the binding energy per nucleon curve. Splitting it or joining it with another nucleus would give products with a lower binding energy per nucleon, so energy would have to be supplied.</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6. Fusion: 17.6 ÷5 = 3.52 MeV per nucleon. Fission: 185 ÷236 = 0.784 MeV per nucleon. Fusion releases about 4.5 times more per nucleon, matching the per-kilogram comparison.</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txBox="1"/>
          <p:nvPr/>
        </p:nvSpPr>
        <p:spPr>
          <a:xfrm>
            <a:off x="548640" y="146304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Practice questions</a:t>
            </a:r>
            <a:endParaRPr lang="en-US" sz="3800" dirty="0"/>
          </a:p>
        </p:txBody>
      </p:sp>
      <p:sp>
        <p:nvSpPr>
          <p:cNvPr id="3" name="Text 1"/>
          <p:cNvSpPr txBox="1"/>
          <p:nvPr/>
        </p:nvSpPr>
        <p:spPr>
          <a:xfrm>
            <a:off x="548640" y="2468880"/>
            <a:ext cx="8046720" cy="457200"/>
          </a:xfrm>
          <a:prstGeom prst="rect">
            <a:avLst/>
          </a:prstGeom>
          <a:noFill/>
          <a:ln/>
        </p:spPr>
        <p:txBody>
          <a:bodyPr wrap="square" lIns="0" tIns="0" rIns="0" bIns="0" rtlCol="0" anchor="ctr"/>
          <a:lstStyle/>
          <a:p>
            <a:pPr indent="0" marL="0">
              <a:buNone/>
            </a:pPr>
            <a:r>
              <a:rPr lang="en-US" sz="1600" dirty="0">
                <a:solidFill>
                  <a:srgbClr val="C9D3E6"/>
                </a:solidFill>
              </a:rPr>
              <a:t>5 original exam-style questions. Answers at the end of the deck.</a:t>
            </a:r>
            <a:endParaRPr lang="en-US" sz="16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1 mark</a:t>
            </a:r>
            <a:endParaRPr lang="en-US" sz="1200" dirty="0"/>
          </a:p>
        </p:txBody>
      </p:sp>
      <p:sp>
        <p:nvSpPr>
          <p:cNvPr id="4" name="Text 2"/>
          <p:cNvSpPr txBox="1"/>
          <p:nvPr/>
        </p:nvSpPr>
        <p:spPr>
          <a:xfrm>
            <a:off x="457200" y="1325880"/>
            <a:ext cx="8229600" cy="3246120"/>
          </a:xfrm>
          <a:prstGeom prst="rect">
            <a:avLst/>
          </a:prstGeom>
          <a:noFill/>
          <a:ln/>
        </p:spPr>
        <p:txBody>
          <a:bodyPr wrap="square" lIns="0" tIns="0" rIns="0" bIns="0" rtlCol="0" anchor="t">
            <a:normAutofit/>
          </a:bodyPr>
          <a:lstStyle/>
          <a:p>
            <a:pPr indent="0" marL="0">
              <a:spcAft>
                <a:spcPts val="600"/>
              </a:spcAft>
              <a:buNone/>
            </a:pPr>
            <a:r>
              <a:rPr lang="en-US" sz="1400" dirty="0">
                <a:solidFill>
                  <a:srgbClr val="1A1F2B"/>
                </a:solidFill>
              </a:rPr>
              <a:t>When a uranium-235 nucleus undergoes fission, energy is released.</a:t>
            </a:r>
            <a:endParaRPr lang="en-US" sz="1400" dirty="0"/>
          </a:p>
          <a:p>
            <a:pPr indent="0" marL="0">
              <a:spcAft>
                <a:spcPts val="600"/>
              </a:spcAft>
              <a:buNone/>
            </a:pPr>
            <a:r>
              <a:rPr lang="en-US" sz="1400" dirty="0">
                <a:solidFill>
                  <a:srgbClr val="1A1F2B"/>
                </a:solidFill>
              </a:rPr>
              <a:t>Which statement explains why?</a:t>
            </a:r>
            <a:endParaRPr lang="en-US" sz="1400" dirty="0"/>
          </a:p>
          <a:p>
            <a:pPr indent="0" marL="0">
              <a:spcAft>
                <a:spcPts val="600"/>
              </a:spcAft>
              <a:buNone/>
            </a:pPr>
            <a:r>
              <a:rPr lang="en-US" sz="1400" dirty="0">
                <a:solidFill>
                  <a:srgbClr val="1A1F2B"/>
                </a:solidFill>
              </a:rPr>
              <a:t>A   The fission products have a greater binding energy per nucleon than the uranium nucleus.</a:t>
            </a:r>
            <a:endParaRPr lang="en-US" sz="1400" dirty="0"/>
          </a:p>
          <a:p>
            <a:pPr indent="0" marL="0">
              <a:spcAft>
                <a:spcPts val="600"/>
              </a:spcAft>
              <a:buNone/>
            </a:pPr>
            <a:r>
              <a:rPr lang="en-US" sz="1400" dirty="0">
                <a:solidFill>
                  <a:srgbClr val="1A1F2B"/>
                </a:solidFill>
              </a:rPr>
              <a:t>B   The fission products have a smaller binding energy per nucleon than the uranium nucleus.</a:t>
            </a:r>
            <a:endParaRPr lang="en-US" sz="1400" dirty="0"/>
          </a:p>
          <a:p>
            <a:pPr indent="0" marL="0">
              <a:spcAft>
                <a:spcPts val="600"/>
              </a:spcAft>
              <a:buNone/>
            </a:pPr>
            <a:r>
              <a:rPr lang="en-US" sz="1400" dirty="0">
                <a:solidFill>
                  <a:srgbClr val="1A1F2B"/>
                </a:solidFill>
              </a:rPr>
              <a:t>C   Some of the neutrons are converted completely into energy.</a:t>
            </a:r>
            <a:endParaRPr lang="en-US" sz="1400" dirty="0"/>
          </a:p>
          <a:p>
            <a:pPr indent="0" marL="0">
              <a:spcAft>
                <a:spcPts val="600"/>
              </a:spcAft>
              <a:buNone/>
            </a:pPr>
            <a:r>
              <a:rPr lang="en-US" sz="1400" dirty="0">
                <a:solidFill>
                  <a:srgbClr val="1A1F2B"/>
                </a:solidFill>
              </a:rPr>
              <a:t>D   The free neutrons carry away the binding energy of the uranium nucleus.</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1 mark</a:t>
            </a:r>
            <a:endParaRPr lang="en-US" sz="1200" dirty="0"/>
          </a:p>
        </p:txBody>
      </p:sp>
      <p:sp>
        <p:nvSpPr>
          <p:cNvPr id="4" name="Text 2"/>
          <p:cNvSpPr txBox="1"/>
          <p:nvPr/>
        </p:nvSpPr>
        <p:spPr>
          <a:xfrm>
            <a:off x="457200" y="1325880"/>
            <a:ext cx="8229600" cy="3246120"/>
          </a:xfrm>
          <a:prstGeom prst="rect">
            <a:avLst/>
          </a:prstGeom>
          <a:noFill/>
          <a:ln/>
        </p:spPr>
        <p:txBody>
          <a:bodyPr wrap="square" lIns="0" tIns="0" rIns="0" bIns="0" rtlCol="0" anchor="t">
            <a:normAutofit/>
          </a:bodyPr>
          <a:lstStyle/>
          <a:p>
            <a:pPr indent="0" marL="0">
              <a:spcAft>
                <a:spcPts val="600"/>
              </a:spcAft>
              <a:buNone/>
            </a:pPr>
            <a:r>
              <a:rPr lang="en-US" sz="1400" dirty="0">
                <a:solidFill>
                  <a:srgbClr val="1A1F2B"/>
                </a:solidFill>
              </a:rPr>
              <a:t>A fusion reactor needs its fuel to be at a very high density as well as a very high temperature.</a:t>
            </a:r>
            <a:endParaRPr lang="en-US" sz="1400" dirty="0"/>
          </a:p>
          <a:p>
            <a:pPr indent="0" marL="0">
              <a:spcAft>
                <a:spcPts val="600"/>
              </a:spcAft>
              <a:buNone/>
            </a:pPr>
            <a:r>
              <a:rPr lang="en-US" sz="1400" dirty="0">
                <a:solidFill>
                  <a:srgbClr val="1A1F2B"/>
                </a:solidFill>
              </a:rPr>
              <a:t>Why is a high density needed?</a:t>
            </a:r>
            <a:endParaRPr lang="en-US" sz="1400" dirty="0"/>
          </a:p>
          <a:p>
            <a:pPr indent="0" marL="0">
              <a:spcAft>
                <a:spcPts val="600"/>
              </a:spcAft>
              <a:buNone/>
            </a:pPr>
            <a:r>
              <a:rPr lang="en-US" sz="1400" dirty="0">
                <a:solidFill>
                  <a:srgbClr val="1A1F2B"/>
                </a:solidFill>
              </a:rPr>
              <a:t>A   to increase the electrostatic repulsion between the nuclei</a:t>
            </a:r>
            <a:endParaRPr lang="en-US" sz="1400" dirty="0"/>
          </a:p>
          <a:p>
            <a:pPr indent="0" marL="0">
              <a:spcAft>
                <a:spcPts val="600"/>
              </a:spcAft>
              <a:buNone/>
            </a:pPr>
            <a:r>
              <a:rPr lang="en-US" sz="1400" dirty="0">
                <a:solidFill>
                  <a:srgbClr val="1A1F2B"/>
                </a:solidFill>
              </a:rPr>
              <a:t>B   to increase the mean kinetic energy of the nuclei</a:t>
            </a:r>
            <a:endParaRPr lang="en-US" sz="1400" dirty="0"/>
          </a:p>
          <a:p>
            <a:pPr indent="0" marL="0">
              <a:spcAft>
                <a:spcPts val="600"/>
              </a:spcAft>
              <a:buNone/>
            </a:pPr>
            <a:r>
              <a:rPr lang="en-US" sz="1400" dirty="0">
                <a:solidFill>
                  <a:srgbClr val="1A1F2B"/>
                </a:solidFill>
              </a:rPr>
              <a:t>C   to reduce the binding energy per nucleon of the fuel</a:t>
            </a:r>
            <a:endParaRPr lang="en-US" sz="1400" dirty="0"/>
          </a:p>
          <a:p>
            <a:pPr indent="0" marL="0">
              <a:spcAft>
                <a:spcPts val="600"/>
              </a:spcAft>
              <a:buNone/>
            </a:pPr>
            <a:r>
              <a:rPr lang="en-US" sz="1400" dirty="0">
                <a:solidFill>
                  <a:srgbClr val="1A1F2B"/>
                </a:solidFill>
              </a:rPr>
              <a:t>D   to increase the rate at which nuclei collide</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3</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1 mark</a:t>
            </a:r>
            <a:endParaRPr lang="en-US" sz="1200" dirty="0"/>
          </a:p>
        </p:txBody>
      </p:sp>
      <p:sp>
        <p:nvSpPr>
          <p:cNvPr id="4" name="Text 2"/>
          <p:cNvSpPr txBox="1"/>
          <p:nvPr/>
        </p:nvSpPr>
        <p:spPr>
          <a:xfrm>
            <a:off x="457200" y="1325880"/>
            <a:ext cx="8229600" cy="3246120"/>
          </a:xfrm>
          <a:prstGeom prst="rect">
            <a:avLst/>
          </a:prstGeom>
          <a:noFill/>
          <a:ln/>
        </p:spPr>
        <p:txBody>
          <a:bodyPr wrap="square" lIns="0" tIns="0" rIns="0" bIns="0" rtlCol="0" anchor="t">
            <a:normAutofit/>
          </a:bodyPr>
          <a:lstStyle/>
          <a:p>
            <a:pPr indent="0" marL="0">
              <a:spcAft>
                <a:spcPts val="600"/>
              </a:spcAft>
              <a:buNone/>
            </a:pPr>
            <a:r>
              <a:rPr lang="en-US" sz="1400" dirty="0">
                <a:solidFill>
                  <a:srgbClr val="1A1F2B"/>
                </a:solidFill>
              </a:rPr>
              <a:t>Which statement describes the binding energy of a nucleus?</a:t>
            </a:r>
            <a:endParaRPr lang="en-US" sz="1400" dirty="0"/>
          </a:p>
          <a:p>
            <a:pPr indent="0" marL="0">
              <a:spcAft>
                <a:spcPts val="600"/>
              </a:spcAft>
              <a:buNone/>
            </a:pPr>
            <a:r>
              <a:rPr lang="en-US" sz="1400" dirty="0">
                <a:solidFill>
                  <a:srgbClr val="1A1F2B"/>
                </a:solidFill>
              </a:rPr>
              <a:t>A   the energy needed to remove one proton from the nucleus</a:t>
            </a:r>
            <a:endParaRPr lang="en-US" sz="1400" dirty="0"/>
          </a:p>
          <a:p>
            <a:pPr indent="0" marL="0">
              <a:spcAft>
                <a:spcPts val="600"/>
              </a:spcAft>
              <a:buNone/>
            </a:pPr>
            <a:r>
              <a:rPr lang="en-US" sz="1400" dirty="0">
                <a:solidFill>
                  <a:srgbClr val="1A1F2B"/>
                </a:solidFill>
              </a:rPr>
              <a:t>B   the energy released when the nucleus decays</a:t>
            </a:r>
            <a:endParaRPr lang="en-US" sz="1400" dirty="0"/>
          </a:p>
          <a:p>
            <a:pPr indent="0" marL="0">
              <a:spcAft>
                <a:spcPts val="600"/>
              </a:spcAft>
              <a:buNone/>
            </a:pPr>
            <a:r>
              <a:rPr lang="en-US" sz="1400" dirty="0">
                <a:solidFill>
                  <a:srgbClr val="1A1F2B"/>
                </a:solidFill>
              </a:rPr>
              <a:t>C   the kinetic energy of the nucleons inside the nucleus</a:t>
            </a:r>
            <a:endParaRPr lang="en-US" sz="1400" dirty="0"/>
          </a:p>
          <a:p>
            <a:pPr indent="0" marL="0">
              <a:spcAft>
                <a:spcPts val="600"/>
              </a:spcAft>
              <a:buNone/>
            </a:pPr>
            <a:r>
              <a:rPr lang="en-US" sz="1400" dirty="0">
                <a:solidFill>
                  <a:srgbClr val="1A1F2B"/>
                </a:solidFill>
              </a:rPr>
              <a:t>D   the energy needed to separate the nucleus completely into its individual protons and neutrons</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4</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6 marks</a:t>
            </a:r>
            <a:endParaRPr lang="en-US" sz="1200" dirty="0"/>
          </a:p>
        </p:txBody>
      </p:sp>
      <p:sp>
        <p:nvSpPr>
          <p:cNvPr id="4" name="Text 2"/>
          <p:cNvSpPr txBox="1"/>
          <p:nvPr/>
        </p:nvSpPr>
        <p:spPr>
          <a:xfrm>
            <a:off x="457200" y="1325880"/>
            <a:ext cx="4572000" cy="3246120"/>
          </a:xfrm>
          <a:prstGeom prst="rect">
            <a:avLst/>
          </a:prstGeom>
          <a:noFill/>
          <a:ln/>
        </p:spPr>
        <p:txBody>
          <a:bodyPr wrap="square" lIns="0" tIns="0" rIns="0" bIns="0" rtlCol="0" anchor="t">
            <a:normAutofit/>
          </a:bodyPr>
          <a:lstStyle/>
          <a:p>
            <a:pPr indent="0" marL="0">
              <a:spcAft>
                <a:spcPts val="600"/>
              </a:spcAft>
              <a:buNone/>
            </a:pPr>
            <a:r>
              <a:rPr lang="en-US" sz="1200" dirty="0">
                <a:solidFill>
                  <a:srgbClr val="1A1F2B"/>
                </a:solidFill>
              </a:rPr>
              <a:t>The graph of binding energy per nucleon against nucleon number rises steeply from hydrogen to a maximum near iron-56 and then falls gradually towards uranium.</a:t>
            </a:r>
            <a:endParaRPr lang="en-US" sz="1200" dirty="0"/>
          </a:p>
          <a:p>
            <a:pPr indent="0" marL="0">
              <a:spcAft>
                <a:spcPts val="600"/>
              </a:spcAft>
              <a:buNone/>
            </a:pPr>
            <a:r>
              <a:rPr lang="en-US" sz="1200" dirty="0">
                <a:solidFill>
                  <a:srgbClr val="1A1F2B"/>
                </a:solidFill>
              </a:rPr>
              <a:t>Figure: binding energy per nucleon against nucleon number (not to scale)</a:t>
            </a:r>
            <a:endParaRPr lang="en-US" sz="1200" dirty="0"/>
          </a:p>
          <a:p>
            <a:pPr indent="0" marL="0">
              <a:spcAft>
                <a:spcPts val="600"/>
              </a:spcAft>
              <a:buNone/>
            </a:pPr>
            <a:r>
              <a:rPr lang="en-US" sz="1200" dirty="0">
                <a:solidFill>
                  <a:srgbClr val="1A1F2B"/>
                </a:solidFill>
              </a:rPr>
              <a:t>(a) Explain, with reference to this graph, why energy is released both when heavy nuclei undergo fission and when light nuclei undergo fusion. You may refer to mass and energy in your answer.  [6]</a:t>
            </a:r>
            <a:endParaRPr lang="en-US" sz="1200" dirty="0"/>
          </a:p>
        </p:txBody>
      </p:sp>
      <p:pic>
        <p:nvPicPr>
          <p:cNvPr id="5" name="Image 0" descr="Figure for question 4">    </p:cNvPr>
          <p:cNvPicPr>
            <a:picLocks noChangeAspect="1"/>
          </p:cNvPicPr>
          <p:nvPr/>
        </p:nvPicPr>
        <p:blipFill>
          <a:blip r:embed="rId1"/>
          <a:stretch>
            <a:fillRect/>
          </a:stretch>
        </p:blipFill>
        <p:spPr>
          <a:xfrm>
            <a:off x="5212080" y="1830788"/>
            <a:ext cx="3474720" cy="2190584"/>
          </a:xfrm>
          <a:prstGeom prst="rect">
            <a:avLst/>
          </a:prstGeom>
        </p:spPr>
      </p:pic>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5</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7 marks</a:t>
            </a:r>
            <a:endParaRPr lang="en-US" sz="1200" dirty="0"/>
          </a:p>
        </p:txBody>
      </p:sp>
      <p:sp>
        <p:nvSpPr>
          <p:cNvPr id="4" name="Text 2"/>
          <p:cNvSpPr txBox="1"/>
          <p:nvPr/>
        </p:nvSpPr>
        <p:spPr>
          <a:xfrm>
            <a:off x="457200" y="1325880"/>
            <a:ext cx="8229600" cy="3246120"/>
          </a:xfrm>
          <a:prstGeom prst="rect">
            <a:avLst/>
          </a:prstGeom>
          <a:noFill/>
          <a:ln/>
        </p:spPr>
        <p:txBody>
          <a:bodyPr wrap="square" lIns="0" tIns="0" rIns="0" bIns="0" rtlCol="0" anchor="t">
            <a:normAutofit/>
          </a:bodyPr>
          <a:lstStyle/>
          <a:p>
            <a:pPr indent="0" marL="0">
              <a:spcAft>
                <a:spcPts val="600"/>
              </a:spcAft>
              <a:buNone/>
            </a:pPr>
            <a:r>
              <a:rPr lang="en-US" sz="1400" dirty="0">
                <a:solidFill>
                  <a:srgbClr val="1A1F2B"/>
                </a:solidFill>
              </a:rPr>
              <a:t>The table gives binding energies per nucleon for some nuclei.</a:t>
            </a:r>
            <a:endParaRPr lang="en-US" sz="1400" dirty="0"/>
          </a:p>
          <a:p>
            <a:pPr indent="0" marL="0">
              <a:spcAft>
                <a:spcPts val="600"/>
              </a:spcAft>
              <a:buNone/>
            </a:pPr>
            <a:r>
              <a:rPr lang="en-US" sz="1400" dirty="0">
                <a:solidFill>
                  <a:srgbClr val="1A1F2B"/>
                </a:solidFill>
              </a:rPr>
              <a:t>²H: 1.11 MeV · ⁴He: 7.07 MeV · ⁵⁶Fe: 8.79 MeV · ⁹³Rb: 8.48 MeV · ¹⁴⁰Cs: 8.31 MeV · ²³⁵U: 7.59 MeV</a:t>
            </a:r>
            <a:endParaRPr lang="en-US" sz="1400" dirty="0"/>
          </a:p>
          <a:p>
            <a:pPr indent="0" marL="0">
              <a:spcAft>
                <a:spcPts val="600"/>
              </a:spcAft>
              <a:buNone/>
            </a:pPr>
            <a:r>
              <a:rPr lang="en-US" sz="1400" dirty="0">
                <a:solidFill>
                  <a:srgbClr val="1A1F2B"/>
                </a:solidFill>
              </a:rPr>
              <a:t>(a) State which nucleus in the table is the most stable.  [1]</a:t>
            </a:r>
            <a:endParaRPr lang="en-US" sz="1400" dirty="0"/>
          </a:p>
          <a:p>
            <a:pPr indent="0" marL="0">
              <a:spcAft>
                <a:spcPts val="600"/>
              </a:spcAft>
              <a:buNone/>
            </a:pPr>
            <a:r>
              <a:rPr lang="en-US" sz="1400" dirty="0">
                <a:solidFill>
                  <a:srgbClr val="1A1F2B"/>
                </a:solidFill>
              </a:rPr>
              <a:t>(b) One fission of uranium-235 is ²³⁵U + n → ¹⁴⁰Cs + ⁹³Rb + 3n. Calculate the energy released.  [3]</a:t>
            </a:r>
            <a:endParaRPr lang="en-US" sz="1400" dirty="0"/>
          </a:p>
          <a:p>
            <a:pPr indent="0" marL="0">
              <a:spcAft>
                <a:spcPts val="600"/>
              </a:spcAft>
              <a:buNone/>
            </a:pPr>
            <a:r>
              <a:rPr lang="en-US" sz="1400" dirty="0">
                <a:solidFill>
                  <a:srgbClr val="1A1F2B"/>
                </a:solidFill>
              </a:rPr>
              <a:t>(c) Two deuterium nuclei can fuse to form a helium-4 nucleus. Calculate the energy released.  [2]</a:t>
            </a:r>
            <a:endParaRPr lang="en-US" sz="1400" dirty="0"/>
          </a:p>
          <a:p>
            <a:pPr indent="0" marL="0">
              <a:spcAft>
                <a:spcPts val="600"/>
              </a:spcAft>
              <a:buNone/>
            </a:pPr>
            <a:r>
              <a:rPr lang="en-US" sz="1400" dirty="0">
                <a:solidFill>
                  <a:srgbClr val="1A1F2B"/>
                </a:solidFill>
              </a:rPr>
              <a:t>(d) Explain why two iron-56 nuclei would not release energy by fusing.  [1]</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sp>
        <p:nvSpPr>
          <p:cNvPr id="2" name="Text 0"/>
          <p:cNvSpPr txBox="1"/>
          <p:nvPr/>
        </p:nvSpPr>
        <p:spPr>
          <a:xfrm>
            <a:off x="548640" y="164592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Answers</a:t>
            </a:r>
            <a:endParaRPr lang="en-US" sz="380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Answer A</a:t>
            </a:r>
            <a:endParaRPr lang="en-US" sz="1200" dirty="0"/>
          </a:p>
        </p:txBody>
      </p:sp>
      <p:sp>
        <p:nvSpPr>
          <p:cNvPr id="4" name="Shape 2"/>
          <p:cNvSpPr/>
          <p:nvPr/>
        </p:nvSpPr>
        <p:spPr>
          <a:xfrm>
            <a:off x="457200" y="1325880"/>
            <a:ext cx="8229600" cy="1706411"/>
          </a:xfrm>
          <a:prstGeom prst="roundRect">
            <a:avLst>
              <a:gd name="adj" fmla="val 3215"/>
            </a:avLst>
          </a:prstGeom>
          <a:solidFill>
            <a:srgbClr val="F3F5F9"/>
          </a:solidFill>
          <a:ln w="12700">
            <a:solidFill>
              <a:srgbClr val="DDE2EA"/>
            </a:solidFill>
            <a:prstDash val="solid"/>
          </a:ln>
        </p:spPr>
      </p:sp>
      <p:sp>
        <p:nvSpPr>
          <p:cNvPr id="5" name="Text 3"/>
          <p:cNvSpPr txBox="1"/>
          <p:nvPr/>
        </p:nvSpPr>
        <p:spPr>
          <a:xfrm>
            <a:off x="685800" y="1463040"/>
            <a:ext cx="7772400" cy="1477811"/>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The products are closer to the peak of the curve, so their nucleons are more tightly bound: binding energy per nucleon increases. With the same number of nucleons, the total binding energy increases, the products have less mass and the difference is released.</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Answer D</a:t>
            </a:r>
            <a:endParaRPr lang="en-US" sz="1200" dirty="0"/>
          </a:p>
        </p:txBody>
      </p:sp>
      <p:sp>
        <p:nvSpPr>
          <p:cNvPr id="4" name="Shape 2"/>
          <p:cNvSpPr/>
          <p:nvPr/>
        </p:nvSpPr>
        <p:spPr>
          <a:xfrm>
            <a:off x="457200" y="1325880"/>
            <a:ext cx="8229600" cy="1428574"/>
          </a:xfrm>
          <a:prstGeom prst="roundRect">
            <a:avLst>
              <a:gd name="adj" fmla="val 3840"/>
            </a:avLst>
          </a:prstGeom>
          <a:solidFill>
            <a:srgbClr val="F3F5F9"/>
          </a:solidFill>
          <a:ln w="12700">
            <a:solidFill>
              <a:srgbClr val="DDE2EA"/>
            </a:solidFill>
            <a:prstDash val="solid"/>
          </a:ln>
        </p:spPr>
      </p:sp>
      <p:sp>
        <p:nvSpPr>
          <p:cNvPr id="5" name="Text 3"/>
          <p:cNvSpPr txBox="1"/>
          <p:nvPr/>
        </p:nvSpPr>
        <p:spPr>
          <a:xfrm>
            <a:off x="685800" y="1463040"/>
            <a:ext cx="7772400" cy="1199974"/>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More nuclei per unit volume means more collisions per second, so more fusion reactions per second and a useful power output. Temperature, not density, sets the mean kinetic energy.</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3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Answer D</a:t>
            </a:r>
            <a:endParaRPr lang="en-US" sz="1200" dirty="0"/>
          </a:p>
        </p:txBody>
      </p:sp>
      <p:sp>
        <p:nvSpPr>
          <p:cNvPr id="4" name="Shape 2"/>
          <p:cNvSpPr/>
          <p:nvPr/>
        </p:nvSpPr>
        <p:spPr>
          <a:xfrm>
            <a:off x="457200" y="1325880"/>
            <a:ext cx="8229600" cy="1467260"/>
          </a:xfrm>
          <a:prstGeom prst="roundRect">
            <a:avLst>
              <a:gd name="adj" fmla="val 3739"/>
            </a:avLst>
          </a:prstGeom>
          <a:solidFill>
            <a:srgbClr val="F3F5F9"/>
          </a:solidFill>
          <a:ln w="12700">
            <a:solidFill>
              <a:srgbClr val="DDE2EA"/>
            </a:solidFill>
            <a:prstDash val="solid"/>
          </a:ln>
        </p:spPr>
      </p:sp>
      <p:sp>
        <p:nvSpPr>
          <p:cNvPr id="5" name="Text 3"/>
          <p:cNvSpPr txBox="1"/>
          <p:nvPr/>
        </p:nvSpPr>
        <p:spPr>
          <a:xfrm>
            <a:off x="685800" y="1463040"/>
            <a:ext cx="7772400" cy="1238660"/>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Binding energy is the energy needed to separate a nucleus completely into its individual protons and neutrons. The same amount of energy is released when the nucleus forms from free nucleons.</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4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3246120"/>
          </a:xfrm>
          <a:prstGeom prst="roundRect">
            <a:avLst>
              <a:gd name="adj" fmla="val 1690"/>
            </a:avLst>
          </a:prstGeom>
          <a:solidFill>
            <a:srgbClr val="F3F5F9"/>
          </a:solidFill>
          <a:ln w="12700">
            <a:solidFill>
              <a:srgbClr val="DDE2EA"/>
            </a:solidFill>
            <a:prstDash val="solid"/>
          </a:ln>
        </p:spPr>
      </p:sp>
      <p:sp>
        <p:nvSpPr>
          <p:cNvPr id="5" name="Text 3"/>
          <p:cNvSpPr txBox="1"/>
          <p:nvPr/>
        </p:nvSpPr>
        <p:spPr>
          <a:xfrm>
            <a:off x="685800" y="1463040"/>
            <a:ext cx="7772400" cy="3017520"/>
          </a:xfrm>
          <a:prstGeom prst="rect">
            <a:avLst/>
          </a:prstGeom>
          <a:noFill/>
          <a:ln/>
        </p:spPr>
        <p:txBody>
          <a:bodyPr wrap="square" lIns="0" tIns="0" rIns="0" bIns="0" rtlCol="0" anchor="t">
            <a:normAutofit/>
          </a:bodyPr>
          <a:lstStyle/>
          <a:p>
            <a:pPr marL="342900" indent="-342900">
              <a:spcAft>
                <a:spcPts val="400"/>
              </a:spcAft>
              <a:buSzPct val="100000"/>
              <a:buChar char="•"/>
            </a:pPr>
            <a:r>
              <a:rPr lang="en-US" sz="1200" dirty="0">
                <a:solidFill>
                  <a:srgbClr val="1A1F2B"/>
                </a:solidFill>
              </a:rPr>
              <a:t>Indicative content:</a:t>
            </a:r>
            <a:endParaRPr lang="en-US" sz="1200" dirty="0"/>
          </a:p>
          <a:p>
            <a:pPr marL="342900" indent="-342900">
              <a:spcAft>
                <a:spcPts val="400"/>
              </a:spcAft>
              <a:buSzPct val="100000"/>
              <a:buChar char="•"/>
            </a:pPr>
            <a:r>
              <a:rPr lang="en-US" sz="1200" dirty="0">
                <a:solidFill>
                  <a:srgbClr val="1A1F2B"/>
                </a:solidFill>
              </a:rPr>
              <a:t>binding energy per nucleon is a measure of how tightly bound / stable a nucleus is; the peak near iron-56 is the most stable</a:t>
            </a:r>
            <a:endParaRPr lang="en-US" sz="1200" dirty="0"/>
          </a:p>
          <a:p>
            <a:pPr marL="342900" indent="-342900">
              <a:spcAft>
                <a:spcPts val="400"/>
              </a:spcAft>
              <a:buSzPct val="100000"/>
              <a:buChar char="•"/>
            </a:pPr>
            <a:r>
              <a:rPr lang="en-US" sz="1200" dirty="0">
                <a:solidFill>
                  <a:srgbClr val="1A1F2B"/>
                </a:solidFill>
              </a:rPr>
              <a:t>in fission a heavy nucleus splits into two middle-mass nuclei, which are closer to the peak</a:t>
            </a:r>
            <a:endParaRPr lang="en-US" sz="1200" dirty="0"/>
          </a:p>
          <a:p>
            <a:pPr marL="342900" indent="-342900">
              <a:spcAft>
                <a:spcPts val="400"/>
              </a:spcAft>
              <a:buSzPct val="100000"/>
              <a:buChar char="•"/>
            </a:pPr>
            <a:r>
              <a:rPr lang="en-US" sz="1200" dirty="0">
                <a:solidFill>
                  <a:srgbClr val="1A1F2B"/>
                </a:solidFill>
              </a:rPr>
              <a:t>in fusion two light nuclei form a heavier nucleus, also closer to the peak</a:t>
            </a:r>
            <a:endParaRPr lang="en-US" sz="1200" dirty="0"/>
          </a:p>
          <a:p>
            <a:pPr marL="342900" indent="-342900">
              <a:spcAft>
                <a:spcPts val="400"/>
              </a:spcAft>
              <a:buSzPct val="100000"/>
              <a:buChar char="•"/>
            </a:pPr>
            <a:r>
              <a:rPr lang="en-US" sz="1200" dirty="0">
                <a:solidFill>
                  <a:srgbClr val="1A1F2B"/>
                </a:solidFill>
              </a:rPr>
              <a:t>in both cases the binding energy per nucleon of the products is greater than that of the reactants</a:t>
            </a:r>
            <a:endParaRPr lang="en-US" sz="1200" dirty="0"/>
          </a:p>
          <a:p>
            <a:pPr marL="342900" indent="-342900">
              <a:spcAft>
                <a:spcPts val="400"/>
              </a:spcAft>
              <a:buSzPct val="100000"/>
              <a:buChar char="•"/>
            </a:pPr>
            <a:r>
              <a:rPr lang="en-US" sz="1200" dirty="0">
                <a:solidFill>
                  <a:srgbClr val="1A1F2B"/>
                </a:solidFill>
              </a:rPr>
              <a:t>nucleon number is conserved, so the total binding energy of the products is greater</a:t>
            </a:r>
            <a:endParaRPr lang="en-US" sz="1200" dirty="0"/>
          </a:p>
          <a:p>
            <a:pPr marL="342900" indent="-342900">
              <a:spcAft>
                <a:spcPts val="400"/>
              </a:spcAft>
              <a:buSzPct val="100000"/>
              <a:buChar char="•"/>
            </a:pPr>
            <a:r>
              <a:rPr lang="en-US" sz="1200" dirty="0">
                <a:solidFill>
                  <a:srgbClr val="1A1F2B"/>
                </a:solidFill>
              </a:rPr>
              <a:t>so the products have less mass than the reactants, and the mass difference Δm is released as energy ΔE = c²Δm (as kinetic energy of the products)</a:t>
            </a:r>
            <a:endParaRPr lang="en-US" sz="12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5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3246120"/>
          </a:xfrm>
          <a:prstGeom prst="roundRect">
            <a:avLst>
              <a:gd name="adj" fmla="val 1690"/>
            </a:avLst>
          </a:prstGeom>
          <a:solidFill>
            <a:srgbClr val="F3F5F9"/>
          </a:solidFill>
          <a:ln w="12700">
            <a:solidFill>
              <a:srgbClr val="DDE2EA"/>
            </a:solidFill>
            <a:prstDash val="solid"/>
          </a:ln>
        </p:spPr>
      </p:sp>
      <p:sp>
        <p:nvSpPr>
          <p:cNvPr id="5" name="Text 3"/>
          <p:cNvSpPr txBox="1"/>
          <p:nvPr/>
        </p:nvSpPr>
        <p:spPr>
          <a:xfrm>
            <a:off x="685800" y="1463040"/>
            <a:ext cx="7772400" cy="3017520"/>
          </a:xfrm>
          <a:prstGeom prst="rect">
            <a:avLst/>
          </a:prstGeom>
          <a:noFill/>
          <a:ln/>
        </p:spPr>
        <p:txBody>
          <a:bodyPr wrap="square" lIns="0" tIns="0" rIns="0" bIns="0" rtlCol="0" anchor="t">
            <a:normAutofit/>
          </a:bodyPr>
          <a:lstStyle/>
          <a:p>
            <a:pPr marL="342900" indent="-342900">
              <a:spcAft>
                <a:spcPts val="400"/>
              </a:spcAft>
              <a:buSzPct val="100000"/>
              <a:buChar char="•"/>
            </a:pPr>
            <a:r>
              <a:rPr lang="en-US" sz="1400" dirty="0">
                <a:solidFill>
                  <a:srgbClr val="1A1F2B"/>
                </a:solidFill>
              </a:rPr>
              <a:t>⁵⁶Fe — it has the greatest binding energy per nucleon</a:t>
            </a:r>
            <a:endParaRPr lang="en-US" sz="1400" dirty="0"/>
          </a:p>
          <a:p>
            <a:pPr marL="342900" indent="-342900">
              <a:spcAft>
                <a:spcPts val="400"/>
              </a:spcAft>
              <a:buSzPct val="100000"/>
              <a:buChar char="•"/>
            </a:pPr>
            <a:r>
              <a:rPr lang="en-US" sz="1400" dirty="0">
                <a:solidFill>
                  <a:srgbClr val="1A1F2B"/>
                </a:solidFill>
              </a:rPr>
              <a:t>before: 235 × 7.59 = 1784 MeV (the absorbed neutron has no binding energy)</a:t>
            </a:r>
            <a:endParaRPr lang="en-US" sz="1400" dirty="0"/>
          </a:p>
          <a:p>
            <a:pPr marL="342900" indent="-342900">
              <a:spcAft>
                <a:spcPts val="400"/>
              </a:spcAft>
              <a:buSzPct val="100000"/>
              <a:buChar char="•"/>
            </a:pPr>
            <a:r>
              <a:rPr lang="en-US" sz="1400" dirty="0">
                <a:solidFill>
                  <a:srgbClr val="1A1F2B"/>
                </a:solidFill>
              </a:rPr>
              <a:t>after: 140 × 8.31 + 93 × 8.48 = 1163 + 789 = 1952 MeV</a:t>
            </a:r>
            <a:endParaRPr lang="en-US" sz="1400" dirty="0"/>
          </a:p>
          <a:p>
            <a:pPr marL="342900" indent="-342900">
              <a:spcAft>
                <a:spcPts val="400"/>
              </a:spcAft>
              <a:buSzPct val="100000"/>
              <a:buChar char="•"/>
            </a:pPr>
            <a:r>
              <a:rPr lang="en-US" sz="1400" dirty="0">
                <a:solidFill>
                  <a:srgbClr val="1A1F2B"/>
                </a:solidFill>
              </a:rPr>
              <a:t>energy released = 1952 − 1784 = 168 MeV</a:t>
            </a:r>
            <a:endParaRPr lang="en-US" sz="1400" dirty="0"/>
          </a:p>
          <a:p>
            <a:pPr marL="342900" indent="-342900">
              <a:spcAft>
                <a:spcPts val="400"/>
              </a:spcAft>
              <a:buSzPct val="100000"/>
              <a:buChar char="•"/>
            </a:pPr>
            <a:r>
              <a:rPr lang="en-US" sz="1400" dirty="0">
                <a:solidFill>
                  <a:srgbClr val="1A1F2B"/>
                </a:solidFill>
              </a:rPr>
              <a:t>before: 2 × 2 × 1.11 = 4.44 MeV; after: 4 × 7.07 = 28.28 MeV</a:t>
            </a:r>
            <a:endParaRPr lang="en-US" sz="1400" dirty="0"/>
          </a:p>
          <a:p>
            <a:pPr marL="342900" indent="-342900">
              <a:spcAft>
                <a:spcPts val="400"/>
              </a:spcAft>
              <a:buSzPct val="100000"/>
              <a:buChar char="•"/>
            </a:pPr>
            <a:r>
              <a:rPr lang="en-US" sz="1400" dirty="0">
                <a:solidFill>
                  <a:srgbClr val="1A1F2B"/>
                </a:solidFill>
              </a:rPr>
              <a:t>released = 23.8 MeV</a:t>
            </a:r>
            <a:endParaRPr lang="en-US" sz="1400" dirty="0"/>
          </a:p>
          <a:p>
            <a:pPr marL="342900" indent="-342900">
              <a:spcAft>
                <a:spcPts val="400"/>
              </a:spcAft>
              <a:buSzPct val="100000"/>
              <a:buChar char="•"/>
            </a:pPr>
            <a:r>
              <a:rPr lang="en-US" sz="1400" dirty="0">
                <a:solidFill>
                  <a:srgbClr val="1A1F2B"/>
                </a:solidFill>
              </a:rPr>
              <a:t>the product would be beyond the peak, with a lower binding energy per nucleon than iron-56, so energy would have to be supplied</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48</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spTree>
      <p:nvGrpSpPr>
        <p:cNvPr id="1" name=""/>
        <p:cNvGrpSpPr/>
        <p:nvPr/>
      </p:nvGrpSpPr>
      <p:grpSpPr>
        <a:xfrm>
          <a:off x="0" y="0"/>
          <a:ext cx="0" cy="0"/>
          <a:chOff x="0" y="0"/>
          <a:chExt cx="0" cy="0"/>
        </a:xfrm>
      </p:grpSpPr>
      <p:sp>
        <p:nvSpPr>
          <p:cNvPr id="2" name="Text 0"/>
          <p:cNvSpPr txBox="1"/>
          <p:nvPr/>
        </p:nvSpPr>
        <p:spPr>
          <a:xfrm>
            <a:off x="548640" y="548640"/>
            <a:ext cx="8046720" cy="731520"/>
          </a:xfrm>
          <a:prstGeom prst="rect">
            <a:avLst/>
          </a:prstGeom>
          <a:noFill/>
          <a:ln/>
        </p:spPr>
        <p:txBody>
          <a:bodyPr wrap="square" lIns="0" tIns="0" rIns="0" bIns="0" rtlCol="0" anchor="ctr"/>
          <a:lstStyle/>
          <a:p>
            <a:pPr indent="0" marL="0">
              <a:buNone/>
            </a:pPr>
            <a:r>
              <a:rPr lang="en-US" sz="3400" b="1" dirty="0">
                <a:solidFill>
                  <a:srgbClr val="FFFFFF"/>
                </a:solidFill>
                <a:latin typeface="Cambria" pitchFamily="34" charset="0"/>
                <a:ea typeface="Cambria" pitchFamily="34" charset="-122"/>
                <a:cs typeface="Cambria" pitchFamily="34" charset="-120"/>
              </a:rPr>
              <a:t>Keep practising</a:t>
            </a:r>
            <a:endParaRPr lang="en-US" sz="3400" dirty="0"/>
          </a:p>
        </p:txBody>
      </p:sp>
      <p:sp>
        <p:nvSpPr>
          <p:cNvPr id="3" name="Text 1"/>
          <p:cNvSpPr txBox="1"/>
          <p:nvPr/>
        </p:nvSpPr>
        <p:spPr>
          <a:xfrm>
            <a:off x="548640" y="1371600"/>
            <a:ext cx="8046720" cy="1828800"/>
          </a:xfrm>
          <a:prstGeom prst="rect">
            <a:avLst/>
          </a:prstGeom>
          <a:noFill/>
          <a:ln/>
        </p:spPr>
        <p:txBody>
          <a:bodyPr wrap="square" lIns="0" tIns="0" rIns="0" bIns="0" rtlCol="0" anchor="t"/>
          <a:lstStyle/>
          <a:p>
            <a:pPr indent="0" marL="0">
              <a:spcAft>
                <a:spcPts val="800"/>
              </a:spcAft>
              <a:buNone/>
            </a:pPr>
            <a:r>
              <a:rPr lang="en-US" sz="1800" b="1" u="sng" dirty="0">
                <a:solidFill>
                  <a:srgbClr val="FFFFFF"/>
                </a:solidFill>
                <a:hlinkClick r:id="rId1" invalidUrl="" action="" tgtFrame="" tooltip="" history="1" highlightClick="0" endSnd="0">
                  <a:extLst>
                    <a:ext uri="{A12FA001-AC4F-418D-AE19-62706E023703}">
                      <ahyp:hlinkClr xmlns:ahyp="http://schemas.microsoft.com/office/drawing/2018/hyperlinkcolor" val="tx"/>
                    </a:ext>
                  </a:extLst>
                </a:hlinkClick>
              </a:rPr>
              <a:t>Notes for this topic</a:t>
            </a:r>
            <a:endParaRPr lang="en-US" sz="1800" dirty="0"/>
          </a:p>
          <a:p>
            <a:pPr indent="0" marL="0">
              <a:spcAft>
                <a:spcPts val="800"/>
              </a:spcAft>
              <a:buNone/>
            </a:pPr>
            <a:r>
              <a:rPr lang="en-US" sz="1800" b="1" u="sng" dirty="0">
                <a:solidFill>
                  <a:srgbClr val="FFFFFF"/>
                </a:solidFill>
                <a:hlinkClick r:id="rId2" invalidUrl="" action="" tgtFrame="" tooltip="" history="1" highlightClick="0" endSnd="0">
                  <a:extLst>
                    <a:ext uri="{A12FA001-AC4F-418D-AE19-62706E023703}">
                      <ahyp:hlinkClr xmlns:ahyp="http://schemas.microsoft.com/office/drawing/2018/hyperlinkcolor" val="tx"/>
                    </a:ext>
                  </a:extLst>
                </a:hlinkClick>
              </a:rPr>
              <a:t>Questions on this topic</a:t>
            </a:r>
            <a:endParaRPr lang="en-US" sz="1800" dirty="0"/>
          </a:p>
          <a:p>
            <a:pPr indent="0" marL="0">
              <a:spcAft>
                <a:spcPts val="800"/>
              </a:spcAft>
              <a:buNone/>
            </a:pPr>
            <a:r>
              <a:rPr lang="en-US" sz="1800" b="1" u="sng" dirty="0">
                <a:solidFill>
                  <a:srgbClr val="FFFFFF"/>
                </a:solidFill>
                <a:hlinkClick r:id="rId3" invalidUrl="" action="" tgtFrame="" tooltip="" history="1" highlightClick="0" endSnd="0">
                  <a:extLst>
                    <a:ext uri="{A12FA001-AC4F-418D-AE19-62706E023703}">
                      <ahyp:hlinkClr xmlns:ahyp="http://schemas.microsoft.com/office/drawing/2018/hyperlinkcolor" val="tx"/>
                    </a:ext>
                  </a:extLst>
                </a:hlinkClick>
              </a:rPr>
              <a:t>Build a printable test</a:t>
            </a:r>
            <a:endParaRPr lang="en-US" sz="1800" dirty="0"/>
          </a:p>
        </p:txBody>
      </p:sp>
      <p:sp>
        <p:nvSpPr>
          <p:cNvPr id="4" name="Text 2"/>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theme/theme1.xml><?xml version="1.0" encoding="utf-8"?>
<a:theme xmlns:a="http://schemas.openxmlformats.org/drawingml/2006/main" name="ExaminerPrep">
  <a:themeElements>
    <a:clrScheme name="ExaminerPrep">
      <a:dk1>
        <a:srgbClr val="1A1F2B"/>
      </a:dk1>
      <a:lt1>
        <a:srgbClr val="FFFFFF"/>
      </a:lt1>
      <a:dk2>
        <a:srgbClr val="13233F"/>
      </a:dk2>
      <a:lt2>
        <a:srgbClr val="F3F5F9"/>
      </a:lt2>
      <a:accent1>
        <a:srgbClr val="C9A227"/>
      </a:accent1>
      <a:accent2>
        <a:srgbClr val="2F6FD6"/>
      </a:accent2>
      <a:accent3>
        <a:srgbClr val="1F9E8F"/>
      </a:accent3>
      <a:accent4>
        <a:srgbClr val="C0392B"/>
      </a:accent4>
      <a:accent5>
        <a:srgbClr val="7B4FC9"/>
      </a:accent5>
      <a:accent6>
        <a:srgbClr val="E67E22"/>
      </a:accent6>
      <a:hlink>
        <a:srgbClr val="2F6FD6"/>
      </a:hlink>
      <a:folHlink>
        <a:srgbClr val="7B4FC9"/>
      </a:folHlink>
    </a:clrScheme>
    <a:fontScheme name="ExaminerPrep">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49</Slides>
  <Notes>49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49</vt:i4>
      </vt:variant>
    </vt:vector>
  </HeadingPairs>
  <TitlesOfParts>
    <vt:vector size="5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vector>
  </TitlesOfParts>
  <Company>ExaminerPrep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5.3 Binding energy, fission and fusion · Edexcel IAL Physics</dc:title>
  <dc:subject>PptxGenJS Presentation</dc:subject>
  <dc:creator>Evan Kotronis · ExaminerPrep</dc:creator>
  <cp:lastModifiedBy>Evan Kotronis · ExaminerPrep</cp:lastModifiedBy>
  <cp:revision>1</cp:revision>
  <dcterms:created xsi:type="dcterms:W3CDTF">2026-10-26T15:12:05Z</dcterms:created>
  <dcterms:modified xsi:type="dcterms:W3CDTF">2026-10-26T15:12:05Z</dcterms:modified>
</cp:coreProperties>
</file>