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slideMasters/slideMaster43.xml" ContentType="application/vnd.openxmlformats-officedocument.presentationml.slideMaster+xml"/>
  <Override PartName="/ppt/slides/slide43.xml" ContentType="application/vnd.openxmlformats-officedocument.presentationml.slide+xml"/>
  <Override PartName="/ppt/slideMasters/slideMaster44.xml" ContentType="application/vnd.openxmlformats-officedocument.presentationml.slideMaster+xml"/>
  <Override PartName="/ppt/slides/slide44.xml" ContentType="application/vnd.openxmlformats-officedocument.presentationml.slide+xml"/>
  <Override PartName="/ppt/slideMasters/slideMaster45.xml" ContentType="application/vnd.openxmlformats-officedocument.presentationml.slideMaster+xml"/>
  <Override PartName="/ppt/slides/slide45.xml" ContentType="application/vnd.openxmlformats-officedocument.presentationml.slide+xml"/>
  <Override PartName="/ppt/slideMasters/slideMaster46.xml" ContentType="application/vnd.openxmlformats-officedocument.presentationml.slideMaster+xml"/>
  <Override PartName="/ppt/slides/slide46.xml" ContentType="application/vnd.openxmlformats-officedocument.presentationml.slide+xml"/>
  <Override PartName="/ppt/slideMasters/slideMaster47.xml" ContentType="application/vnd.openxmlformats-officedocument.presentationml.slideMaster+xml"/>
  <Override PartName="/ppt/slides/slide47.xml" ContentType="application/vnd.openxmlformats-officedocument.presentationml.slide+xml"/>
  <Override PartName="/ppt/slideMasters/slideMaster48.xml" ContentType="application/vnd.openxmlformats-officedocument.presentationml.slideMaster+xml"/>
  <Override PartName="/ppt/slides/slide48.xml" ContentType="application/vnd.openxmlformats-officedocument.presentationml.slide+xml"/>
  <Override PartName="/ppt/slideMasters/slideMaster49.xml" ContentType="application/vnd.openxmlformats-officedocument.presentationml.slideMaster+xml"/>
  <Override PartName="/ppt/slides/slide4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Lst>
  <p:notesMasterIdLst>
    <p:notesMasterId r:id="rId5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verview" id="{df05bce5-0815-e0f1-2018-f307b2ab1209}">
          <p14:sldIdLst>
            <p14:sldId id="256"/>
            <p14:sldId id="257"/>
            <p14:sldId id="258"/>
            <p14:sldId id="259"/>
          </p14:sldIdLst>
        </p14:section>
        <p14:section name="Theory" id="{d44fd82c-15a6-ef9a-079f-cded88e7762a}">
          <p14:sldIdLst>
            <p14:sldId id="260"/>
            <p14:sldId id="261"/>
            <p14:sldId id="262"/>
            <p14:sldId id="263"/>
            <p14:sldId id="264"/>
            <p14:sldId id="265"/>
            <p14:sldId id="266"/>
            <p14:sldId id="267"/>
            <p14:sldId id="268"/>
            <p14:sldId id="269"/>
            <p14:sldId id="270"/>
            <p14:sldId id="271"/>
            <p14:sldId id="272"/>
            <p14:sldId id="273"/>
            <p14:sldId id="274"/>
            <p14:sldId id="275"/>
            <p14:sldId id="276"/>
            <p14:sldId id="277"/>
            <p14:sldId id="278"/>
            <p14:sldId id="279"/>
            <p14:sldId id="280"/>
            <p14:sldId id="281"/>
            <p14:sldId id="282"/>
            <p14:sldId id="283"/>
            <p14:sldId id="284"/>
            <p14:sldId id="285"/>
            <p14:sldId id="286"/>
            <p14:sldId id="287"/>
            <p14:sldId id="288"/>
            <p14:sldId id="289"/>
            <p14:sldId id="290"/>
            <p14:sldId id="291"/>
            <p14:sldId id="292"/>
            <p14:sldId id="293"/>
            <p14:sldId id="294"/>
            <p14:sldId id="295"/>
            <p14:sldId id="296"/>
            <p14:sldId id="297"/>
            <p14:sldId id="298"/>
            <p14:sldId id="299"/>
          </p14:sldIdLst>
        </p14:section>
        <p14:section name="Practice" id="{13efd48e-9ec2-7b8f-1ae4-654beff43321}">
          <p14:sldIdLst>
            <p14:sldId id="300"/>
            <p14:sldId id="301"/>
          </p14:sldIdLst>
        </p14:section>
        <p14:section name="Answers" id="{4a042714-9282-595a-cb07-a2033a4e8251}">
          <p14:sldIdLst>
            <p14:sldId id="302"/>
            <p14:sldId id="303"/>
            <p14:sldId id="304"/>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notesMaster" Target="notesMasters/notesMaster1.xml"/><Relationship Id="rId52" Type="http://schemas.openxmlformats.org/officeDocument/2006/relationships/presProps" Target="presProps.xml"/><Relationship Id="rId53" Type="http://schemas.openxmlformats.org/officeDocument/2006/relationships/viewProps" Target="viewProps.xml"/><Relationship Id="rId54" Type="http://schemas.openxmlformats.org/officeDocument/2006/relationships/theme" Target="theme/theme1.xml"/><Relationship Id="rId5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_rels/notesSlide4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3.xml"/>
		</Relationships>
</file>

<file path=ppt/notesSlides/_rels/notesSlide4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4.xml"/>
		</Relationships>
</file>

<file path=ppt/notesSlides/_rels/notesSlide4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5.xml"/>
		</Relationships>
</file>

<file path=ppt/notesSlides/_rels/notesSlide4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6.xml"/>
		</Relationships>
</file>

<file path=ppt/notesSlides/_rels/notesSlide4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7.xml"/>
		</Relationships>
</file>

<file path=ppt/notesSlides/_rels/notesSlide4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8.xml"/>
		</Relationships>
</file>

<file path=ppt/notesSlides/_rels/notesSlide4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4.4 Capacitors. Notes for this topic: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this page covers.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one minute.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capacitor, and what does capacitance measure?.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capacitor, and what does capacitance measure?.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capacitor, and what does capacitance measure?.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capacitor, and what does capacitance measure?: Worked example 1.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is a capacitor, and what does capacitance measure?.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Worked example 2.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Worked example 3.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energy does a charged capacitor store?.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capacitor charges or discharges through a resistor?.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capacitor charges or discharges through a resistor?.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capacitor charges or discharges through a resistor?.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capacitor charges or discharges through a resistor?.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happens when a capacitor charges or discharges through a resistor?.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charge, current and p.d. during a discharge?.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charge, current and p.d. during a discharge?.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charge, current and p.d. during a discharge?: Worked example 4.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charge, current and p.d. during a discharge?.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charge, current and p.d. during a discharge?: Worked example 5.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charge, current and p.d. during a discharge?.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p.d. while a capacitor charges?.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p.d. while a capacitor charges?.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p.d. while a capacitor charges?: Worked example 6.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do you calculate the p.d. while a capacitor charges?.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11: how do you record and analyse a discharge?.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11: how do you record and analyse a discharge?.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11: how do you record and analyse a discharge?: Worked example 7.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Core Practical 11: how do you record and analyse a discharge?.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4.4.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Exam tips for 4.4.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Common misconceptions.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this topic connects.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Key equations.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questions.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Check your understanding: answers. Full notes: https://examinerprep.com/notes/edexcel-ial-physics/capacitors/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Online with the full mark scheme: https://examinerprep.com/ial-physics-4-4-capacitors-questions#IALP-U4-4-FA-01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Full mark scheme: https://examinerprep.com/ial-physics-4-4-capacitors-questions#IALP-U4-4-FA-01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EP_TITLE">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EP_CONTENT">
    <p:bg>
      <p:bgPr>
        <a:solidFill>
          <a:srgbClr val="FFFFFF"/>
        </a:solidFill>
      </p:bgPr>
    </p:bg>
    <p:spTree>
      <p:nvGrpSpPr>
        <p:cNvPr id="1" name=""/>
        <p:cNvGrpSpPr/>
        <p:nvPr/>
      </p:nvGrpSpPr>
      <p:grpSpPr>
        <a:xfrm>
          <a:off x="0" y="0"/>
          <a:ext cx="0" cy="0"/>
          <a:chOff x="0" y="0"/>
          <a:chExt cx="0" cy="0"/>
        </a:xfrm>
      </p:grpSpPr>
      <p:sp>
        <p:nvSpPr>
          <p:cNvPr id="2" name="Text 0"/>
          <p:cNvSpPr/>
          <p:nvPr/>
        </p:nvSpPr>
        <p:spPr>
          <a:xfrm>
            <a:off x="457200" y="4800600"/>
            <a:ext cx="7680960" cy="228600"/>
          </a:xfrm>
          <a:prstGeom prst="rect">
            <a:avLst/>
          </a:prstGeom>
          <a:noFill/>
          <a:ln/>
        </p:spPr>
        <p:txBody>
          <a:bodyPr wrap="square" lIns="0" tIns="0" rIns="0" bIns="0" rtlCol="0" anchor="ctr"/>
          <a:lstStyle/>
          <a:p>
            <a:pPr indent="0" marL="0">
              <a:buNone/>
            </a:pPr>
            <a:r>
              <a:rPr lang="en-US" sz="900" dirty="0">
                <a:solidFill>
                  <a:srgbClr val="5A6577"/>
                </a:solidFill>
              </a:rPr>
              <a:t>ExaminerPrep · examinerprep.com · Independent · Not endorsed by the IBO, Cambridge or Pearson</a:t>
            </a:r>
            <a:endParaRPr lang="en-US" sz="9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EP_DIVIDER">
    <p:bg>
      <p:bgPr>
        <a:solidFill>
          <a:srgbClr val="13233F"/>
        </a:solidFill>
      </p:bgPr>
    </p:bg>
    <p:spTree>
      <p:nvGrpSpPr>
        <p:cNvPr id="1" name=""/>
        <p:cNvGrpSpPr/>
        <p:nvPr/>
      </p:nvGrpSpPr>
      <p:grpSpPr>
        <a:xfrm>
          <a:off x="0" y="0"/>
          <a:ext cx="0" cy="0"/>
          <a:chOff x="0" y="0"/>
          <a:chExt cx="0" cy="0"/>
        </a:xfrm>
      </p:grpSpPr>
      <p:sp>
        <p:nvSpPr>
          <p:cNvPr id="2" name="Text 0"/>
          <p:cNvSpPr/>
          <p:nvPr/>
        </p:nvSpPr>
        <p:spPr>
          <a:xfrm>
            <a:off x="457200" y="4800600"/>
            <a:ext cx="8229600" cy="228600"/>
          </a:xfrm>
          <a:prstGeom prst="rect">
            <a:avLst/>
          </a:prstGeom>
          <a:noFill/>
          <a:ln/>
        </p:spPr>
        <p:txBody>
          <a:bodyPr wrap="square" lIns="0" tIns="0" rIns="0" bIns="0" rtlCol="0" anchor="ctr"/>
          <a:lstStyle/>
          <a:p>
            <a:pPr indent="0" marL="0">
              <a:buNone/>
            </a:pPr>
            <a:r>
              <a:rPr lang="en-US" sz="900" dirty="0">
                <a:solidFill>
                  <a:srgbClr val="9FB0CC"/>
                </a:solidFill>
              </a:rPr>
              <a:t>ExaminerPrep · examinerprep.com · Independent · Not endorsed by the IBO, Cambridge or Pearson</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3.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3.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3.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3.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3.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3.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3.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3.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image" Target="../media/image-46-1.png"/><Relationship Id="rId2" Type="http://schemas.openxmlformats.org/officeDocument/2006/relationships/slideLayout" Target="../slideLayouts/slideLayout3.xml"/><Relationship Id="rId3"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hyperlink" Target="https://examinerprep.com/notes/edexcel-ial-physics/capacitors/" TargetMode="External"/><Relationship Id="rId2" Type="http://schemas.openxmlformats.org/officeDocument/2006/relationships/hyperlink" Target="https://examinerprep.com/ial-physics-4-4-capacitors-questions/" TargetMode="External"/><Relationship Id="rId3" Type="http://schemas.openxmlformats.org/officeDocument/2006/relationships/hyperlink" Target="https://examinerprep.com/test-builder/" TargetMode="External"/><Relationship Id="rId4" Type="http://schemas.openxmlformats.org/officeDocument/2006/relationships/slideLayout" Target="../slideLayouts/slideLayout2.xml"/><Relationship Id="rId5" Type="http://schemas.openxmlformats.org/officeDocument/2006/relationships/notesSlide" Target="../notesSlides/notesSlide4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548640" y="685800"/>
            <a:ext cx="6949440" cy="365760"/>
          </a:xfrm>
          <a:prstGeom prst="rect">
            <a:avLst/>
          </a:prstGeom>
          <a:noFill/>
          <a:ln/>
        </p:spPr>
        <p:txBody>
          <a:bodyPr wrap="square" lIns="0" tIns="0" rIns="0" bIns="0" rtlCol="0" anchor="ctr"/>
          <a:lstStyle/>
          <a:p>
            <a:pPr indent="0" marL="0">
              <a:buNone/>
            </a:pPr>
            <a:r>
              <a:rPr lang="en-US" sz="1400" b="1" spc="200" kern="0" dirty="0">
                <a:solidFill>
                  <a:srgbClr val="C9A227"/>
                </a:solidFill>
              </a:rPr>
              <a:t>EDEXCEL IAL PHYSICS</a:t>
            </a:r>
            <a:endParaRPr lang="en-US" sz="1400" dirty="0"/>
          </a:p>
        </p:txBody>
      </p:sp>
      <p:sp>
        <p:nvSpPr>
          <p:cNvPr id="3" name="Text 1"/>
          <p:cNvSpPr txBox="1"/>
          <p:nvPr/>
        </p:nvSpPr>
        <p:spPr>
          <a:xfrm>
            <a:off x="548640" y="1097280"/>
            <a:ext cx="8046720" cy="1325880"/>
          </a:xfrm>
          <a:prstGeom prst="rect">
            <a:avLst/>
          </a:prstGeom>
          <a:noFill/>
          <a:ln/>
        </p:spPr>
        <p:txBody>
          <a:bodyPr wrap="square" lIns="0" tIns="0" rIns="0" bIns="0" rtlCol="0" anchor="t">
            <a:normAutofit/>
          </a:bodyPr>
          <a:lstStyle/>
          <a:p>
            <a:pPr indent="0" marL="0">
              <a:buNone/>
            </a:pPr>
            <a:r>
              <a:rPr lang="en-US" sz="3800" b="1" dirty="0">
                <a:solidFill>
                  <a:srgbClr val="FFFFFF"/>
                </a:solidFill>
                <a:latin typeface="Cambria" pitchFamily="34" charset="0"/>
                <a:ea typeface="Cambria" pitchFamily="34" charset="-122"/>
                <a:cs typeface="Cambria" pitchFamily="34" charset="-120"/>
              </a:rPr>
              <a:t>4.4 Capacitors</a:t>
            </a:r>
            <a:endParaRPr lang="en-US" sz="3800" dirty="0"/>
          </a:p>
        </p:txBody>
      </p:sp>
      <p:sp>
        <p:nvSpPr>
          <p:cNvPr id="4" name="Text 2"/>
          <p:cNvSpPr txBox="1"/>
          <p:nvPr/>
        </p:nvSpPr>
        <p:spPr>
          <a:xfrm>
            <a:off x="548640" y="2514600"/>
            <a:ext cx="8046720" cy="365760"/>
          </a:xfrm>
          <a:prstGeom prst="rect">
            <a:avLst/>
          </a:prstGeom>
          <a:noFill/>
          <a:ln/>
        </p:spPr>
        <p:txBody>
          <a:bodyPr wrap="square" lIns="0" tIns="0" rIns="0" bIns="0" rtlCol="0" anchor="ctr"/>
          <a:lstStyle/>
          <a:p>
            <a:pPr indent="0" marL="0">
              <a:buNone/>
            </a:pPr>
            <a:r>
              <a:rPr lang="en-US" sz="1600" dirty="0">
                <a:solidFill>
                  <a:srgbClr val="C9D3E6"/>
                </a:solidFill>
              </a:rPr>
              <a:t>The full notes page in 11 sections · practice questions with answers · simulations</a:t>
            </a:r>
            <a:endParaRPr lang="en-US" sz="1600" dirty="0"/>
          </a:p>
        </p:txBody>
      </p:sp>
      <p:sp>
        <p:nvSpPr>
          <p:cNvPr id="5" name="Shape 3"/>
          <p:cNvSpPr/>
          <p:nvPr/>
        </p:nvSpPr>
        <p:spPr>
          <a:xfrm>
            <a:off x="7863840" y="411480"/>
            <a:ext cx="731520" cy="731520"/>
          </a:xfrm>
          <a:prstGeom prst="ellipse">
            <a:avLst/>
          </a:prstGeom>
          <a:solidFill>
            <a:srgbClr val="C9A227"/>
          </a:solidFill>
          <a:ln w="12700">
            <a:solidFill>
              <a:srgbClr val="C9A227"/>
            </a:solidFill>
            <a:prstDash val="solid"/>
          </a:ln>
        </p:spPr>
      </p:sp>
      <p:sp>
        <p:nvSpPr>
          <p:cNvPr id="6" name="Text 4"/>
          <p:cNvSpPr txBox="1"/>
          <p:nvPr/>
        </p:nvSpPr>
        <p:spPr>
          <a:xfrm>
            <a:off x="7863840" y="411480"/>
            <a:ext cx="731520" cy="731520"/>
          </a:xfrm>
          <a:prstGeom prst="rect">
            <a:avLst/>
          </a:prstGeom>
          <a:noFill/>
          <a:ln/>
        </p:spPr>
        <p:txBody>
          <a:bodyPr wrap="square" lIns="0" tIns="0" rIns="0" bIns="0" rtlCol="0" anchor="ctr"/>
          <a:lstStyle/>
          <a:p>
            <a:pPr algn="ctr" indent="0" marL="0">
              <a:buNone/>
            </a:pPr>
            <a:r>
              <a:rPr lang="en-US" sz="1800" b="1" dirty="0">
                <a:solidFill>
                  <a:srgbClr val="13233F"/>
                </a:solidFill>
                <a:latin typeface="Cambria" pitchFamily="34" charset="0"/>
                <a:ea typeface="Cambria" pitchFamily="34" charset="-122"/>
                <a:cs typeface="Cambria" pitchFamily="34" charset="-120"/>
              </a:rPr>
              <a:t>EP</a:t>
            </a:r>
            <a:endParaRPr lang="en-US" sz="1800" dirty="0"/>
          </a:p>
        </p:txBody>
      </p:sp>
      <p:sp>
        <p:nvSpPr>
          <p:cNvPr id="7" name="Text 5"/>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What this page covers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Overview</a:t>
            </a:r>
            <a:endParaRPr lang="en-US" sz="1200" dirty="0"/>
          </a:p>
        </p:txBody>
      </p:sp>
      <p:sp>
        <p:nvSpPr>
          <p:cNvPr id="4" name="Text 2"/>
          <p:cNvSpPr txBox="1"/>
          <p:nvPr/>
        </p:nvSpPr>
        <p:spPr>
          <a:xfrm>
            <a:off x="457200" y="1371600"/>
            <a:ext cx="8229600" cy="2503627"/>
          </a:xfrm>
          <a:prstGeom prst="rect">
            <a:avLst/>
          </a:prstGeom>
          <a:noFill/>
          <a:ln/>
        </p:spPr>
        <p:txBody>
          <a:bodyPr wrap="square" lIns="0" tIns="0" rIns="0" bIns="0" rtlCol="0" anchor="t"/>
          <a:lstStyle/>
          <a:p>
            <a:pPr marL="228600" indent="-228600">
              <a:buSzPct val="100000"/>
              <a:buChar char="•"/>
            </a:pPr>
            <a:r>
              <a:rPr lang="en-US" sz="1500" dirty="0">
                <a:solidFill>
                  <a:srgbClr val="1A1F2B"/>
                </a:solidFill>
                <a:latin typeface="Calibri" pitchFamily="34" charset="0"/>
                <a:ea typeface="Calibri" pitchFamily="34" charset="-122"/>
                <a:cs typeface="Calibri" pitchFamily="34" charset="-120"/>
              </a:rPr>
              <a:t>What a capacitor is, the definition of capacitance C = Q/V and the farad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Energy stored as the area under a graph of p.d. against charge: W = ½ QV = ½ CV² = ½ Q²/C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Why a supply charging a capacitor transfers twice the energy that ends up stored</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Graphs of charge, p.d. and current against time for charging and discharging through a resistor</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time constant RC, and what changing R or C does</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Q = Q₀ e^(-t/RC) and its current and p.d. forms, the log forms and the time to halve, RC ln 2</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The p.d. across a charging capacitor, V_C = V₀(1 - e^(-t/RC))</a:t>
            </a:r>
            <a:endParaRPr lang="en-US" sz="1500" dirty="0"/>
          </a:p>
          <a:p>
            <a:pPr marL="228600" indent="-228600">
              <a:spcBef>
                <a:spcPts val="400"/>
              </a:spcBef>
              <a:buSzPct val="100000"/>
              <a:buChar char="•"/>
            </a:pPr>
            <a:r>
              <a:rPr lang="en-US" sz="1500" dirty="0">
                <a:solidFill>
                  <a:srgbClr val="1A1F2B"/>
                </a:solidFill>
                <a:latin typeface="Calibri" pitchFamily="34" charset="0"/>
                <a:ea typeface="Calibri" pitchFamily="34" charset="-122"/>
                <a:cs typeface="Calibri" pitchFamily="34" charset="-120"/>
              </a:rPr>
              <a:t>Core Practical 11: recording a charge and discharge with a data logger or oscilloscope, and analysing it with a ln graph</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9341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capacitor is two conductors separated by an insulator that stores separated charge (+Q on one plate, -Q on the other) and the energy that goes with it, and when it discharges through a resistor its charge, current and p.d. all fall exponentially with time constant RC.</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2. Capacitance C = Q/V is the charge stored per unit p.d.; 1 F = 1 C V⁻¹, and practical values are in µF, nF and pF.</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3. Energy stored = area under the V–Q graph: W = ½ QV = ½ CV² = ½ Q²/C. Charging from a fixed supply, the supply transfers QV and half of it is dissipated in the resistance.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4. Through a resistor the current is largest at the start and decays exponentially, in both charging and discharging.</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5. In one time constant RC, a discharge falls to 37% (e⁻¹) and a charging capacitor reaches 63% of its final p.d.; after about 5RC the change is effectively complete.</a:t>
            </a:r>
            <a:endParaRPr lang="en-US" sz="1500" dirty="0"/>
          </a:p>
          <a:p>
            <a:pPr indent="0" marL="0">
              <a:spcBef>
                <a:spcPts val="400"/>
              </a:spcBef>
              <a:buNone/>
            </a:pPr>
            <a:r>
              <a:rPr lang="en-US" sz="1500" dirty="0">
                <a:solidFill>
                  <a:srgbClr val="1A1F2B"/>
                </a:solidFill>
                <a:latin typeface="Calibri" pitchFamily="34" charset="0"/>
                <a:ea typeface="Calibri" pitchFamily="34" charset="-122"/>
                <a:cs typeface="Calibri" pitchFamily="34" charset="-120"/>
              </a:rPr>
              <a:t>6. ln Q = ln Q₀ - t/RC: a graph of ln against t is a straight line of gradient -1/RC.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In one minute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Key points</a:t>
            </a:r>
            <a:endParaRPr lang="en-US" sz="1200" dirty="0"/>
          </a:p>
        </p:txBody>
      </p:sp>
      <p:sp>
        <p:nvSpPr>
          <p:cNvPr id="4" name="Text 2"/>
          <p:cNvSpPr txBox="1"/>
          <p:nvPr/>
        </p:nvSpPr>
        <p:spPr>
          <a:xfrm>
            <a:off x="457200" y="1371600"/>
            <a:ext cx="8229600" cy="303581"/>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time to halve is RC ln 2.</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capacitor, and what does capacitance measure?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1775765"/>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a:t>
            </a:r>
            <a:r>
              <a:rPr lang="en-US" sz="1500" b="1" dirty="0">
                <a:solidFill>
                  <a:srgbClr val="1A1F2B"/>
                </a:solidFill>
                <a:latin typeface="Calibri" pitchFamily="34" charset="0"/>
                <a:ea typeface="Calibri" pitchFamily="34" charset="-122"/>
                <a:cs typeface="Calibri" pitchFamily="34" charset="-120"/>
              </a:rPr>
              <a:t>capacitor</a:t>
            </a:r>
            <a:r>
              <a:rPr lang="en-US" sz="1500" dirty="0">
                <a:solidFill>
                  <a:srgbClr val="1A1F2B"/>
                </a:solidFill>
                <a:latin typeface="Calibri" pitchFamily="34" charset="0"/>
                <a:ea typeface="Calibri" pitchFamily="34" charset="-122"/>
                <a:cs typeface="Calibri" pitchFamily="34" charset="-120"/>
              </a:rPr>
              <a:t> is two conducting plates separated by an insulator, which may be air, a plastic film, a ceramic or a thin oxide layer. On its own it does nothing. Connect it to a supply, though, and the supply pushes electrons onto one plate and pulls the same number off the other. One plate ends up with charge -Q and the other is left with +Q.</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capacitor as a whole stays neutral: "the charge stored" means Q, the charge on one plate. No charge ever crosses the gap. Current flows in the wires on both sides while the plates charge, and stops when the p.d. across the capacitor equals the supply p.d.</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capacitor, and what does capacitance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pic>
        <p:nvPicPr>
          <p:cNvPr id="4" name="Image 0" descr="Charging: conventional current flows from the positive terminal to the left plate, while electrons flow from the negative terminal onto the right plate. The plates end up with equal and opposite charges; nothing crosses the gap.">    </p:cNvPr>
          <p:cNvPicPr>
            <a:picLocks noChangeAspect="1"/>
          </p:cNvPicPr>
          <p:nvPr/>
        </p:nvPicPr>
        <p:blipFill>
          <a:blip r:embed="rId1"/>
          <a:stretch>
            <a:fillRect/>
          </a:stretch>
        </p:blipFill>
        <p:spPr>
          <a:xfrm>
            <a:off x="4391863" y="1371600"/>
            <a:ext cx="4294937" cy="2469794"/>
          </a:xfrm>
          <a:prstGeom prst="rect">
            <a:avLst/>
          </a:prstGeom>
        </p:spPr>
      </p:pic>
      <p:sp>
        <p:nvSpPr>
          <p:cNvPr id="5" name="Text 2"/>
          <p:cNvSpPr txBox="1"/>
          <p:nvPr/>
        </p:nvSpPr>
        <p:spPr>
          <a:xfrm>
            <a:off x="4391863" y="3887114"/>
            <a:ext cx="4294937" cy="730606"/>
          </a:xfrm>
          <a:prstGeom prst="rect">
            <a:avLst/>
          </a:prstGeom>
          <a:noFill/>
          <a:ln/>
        </p:spPr>
        <p:txBody>
          <a:bodyPr wrap="square" lIns="0" tIns="0" rIns="0" bIns="0" rtlCol="0" anchor="t"/>
          <a:lstStyle/>
          <a:p>
            <a:pPr algn="ctr" indent="0" marL="0">
              <a:buNone/>
            </a:pPr>
            <a:r>
              <a:rPr lang="en-US" sz="1100" i="1" dirty="0">
                <a:solidFill>
                  <a:srgbClr val="5A6577"/>
                </a:solidFill>
              </a:rPr>
              <a:t>Charging: conventional current flows from the positive terminal to the left plate, while electrons flow from the negative terminal onto the right plate. The plates end up with equal and opposite charges; nothing crosses the gap.</a:t>
            </a:r>
            <a:endParaRPr lang="en-US" sz="1100" dirty="0"/>
          </a:p>
        </p:txBody>
      </p:sp>
      <p:sp>
        <p:nvSpPr>
          <p:cNvPr id="6" name="Text 3"/>
          <p:cNvSpPr txBox="1"/>
          <p:nvPr/>
        </p:nvSpPr>
        <p:spPr>
          <a:xfrm>
            <a:off x="457200" y="1371600"/>
            <a:ext cx="3614623"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For a given capacitor, doubling the p.d. doubles the charge it holds. The constant ratio is the capacitance.</a:t>
            </a:r>
            <a:endParaRPr lang="en-US" sz="1500" dirty="0"/>
          </a:p>
        </p:txBody>
      </p:sp>
      <p:sp>
        <p:nvSpPr>
          <p:cNvPr id="7" name="Shape 4"/>
          <p:cNvSpPr/>
          <p:nvPr/>
        </p:nvSpPr>
        <p:spPr>
          <a:xfrm>
            <a:off x="457200" y="2181758"/>
            <a:ext cx="3614623" cy="2016252"/>
          </a:xfrm>
          <a:prstGeom prst="roundRect">
            <a:avLst>
              <a:gd name="adj" fmla="val 2721"/>
            </a:avLst>
          </a:prstGeom>
          <a:solidFill>
            <a:srgbClr val="EEF2FF"/>
          </a:solidFill>
          <a:ln w="9525">
            <a:solidFill>
              <a:srgbClr val="DDE2EA"/>
            </a:solidFill>
            <a:prstDash val="solid"/>
          </a:ln>
        </p:spPr>
      </p:sp>
      <p:sp>
        <p:nvSpPr>
          <p:cNvPr id="8" name="Text 5"/>
          <p:cNvSpPr txBox="1"/>
          <p:nvPr/>
        </p:nvSpPr>
        <p:spPr>
          <a:xfrm>
            <a:off x="603504" y="2273198"/>
            <a:ext cx="3322015" cy="1869948"/>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Capacitance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C is the charge stored on one plate per unit potential difference across the capacitor: C = Q/V where C is in farads (F), Q in coulombs (C) and V in volts (V). One farad is one coulomb per volt, 1 F = 1 C V⁻¹.</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capacitor, and what does capacitance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farad is a very large capacitance: lab capacitors are in µF (10⁻⁶ F), nF (10⁻⁹ F) or pF (10⁻¹² F), and only "supercapacitors" reach whole farads. Because Q ∝V, a graph of Q against V (or V against Q) for a capacitor is a straight line through the origin, and its gradient gives C (or 1/C).</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capacitor, and what does capacitance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 · Worked example 1 · Easy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470 µF capacitor is connected to a 9.0 V supply until it is fully charged. (a) Calculate the charge stored. (b) Calculate the number of electrons that have moved from one plate to the other. (c) The supply is changed to 12.0 V. Calculate the extra charge that flows onto the capacitor.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Rearrange C = Q/V, with 470 µF = 470 × 10⁻⁶ F: Q = CV = 470×10⁻⁶ ×9.0 = </a:t>
            </a:r>
            <a:r>
              <a:rPr lang="en-US" sz="1500" b="1" dirty="0">
                <a:solidFill>
                  <a:srgbClr val="1A1F2B"/>
                </a:solidFill>
                <a:latin typeface="Calibri" pitchFamily="34" charset="0"/>
                <a:ea typeface="Calibri" pitchFamily="34" charset="-122"/>
                <a:cs typeface="Calibri" pitchFamily="34" charset="-120"/>
              </a:rPr>
              <a:t>4.2 × 10⁻³ C (4.23 mC)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Divide by the charge on one electron: N = 4.23×10⁻³ ÷1.60×10⁻¹⁹ = </a:t>
            </a:r>
            <a:r>
              <a:rPr lang="en-US" sz="1500" b="1" dirty="0">
                <a:solidFill>
                  <a:srgbClr val="1A1F2B"/>
                </a:solidFill>
                <a:latin typeface="Calibri" pitchFamily="34" charset="0"/>
                <a:ea typeface="Calibri" pitchFamily="34" charset="-122"/>
                <a:cs typeface="Calibri" pitchFamily="34" charset="-120"/>
              </a:rPr>
              <a:t>2.6 × 10¹⁶ electrons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Charge is proportional to p.d., so the extra charge is CΔV = 470×10⁻⁶ ×(12.0 - 9.0) = </a:t>
            </a:r>
            <a:r>
              <a:rPr lang="en-US" sz="1500" b="1" dirty="0">
                <a:solidFill>
                  <a:srgbClr val="1A1F2B"/>
                </a:solidFill>
                <a:latin typeface="Calibri" pitchFamily="34" charset="0"/>
                <a:ea typeface="Calibri" pitchFamily="34" charset="-122"/>
                <a:cs typeface="Calibri" pitchFamily="34" charset="-120"/>
              </a:rPr>
              <a:t>1.4 × 10⁻³ C (1.41 mC)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is a capacitor, and what does capacitance measure?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"The charge is 2Q" or "the charge is zero"</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The two plates carry +Q and -Q. The capacitor </a:t>
            </a:r>
            <a:r>
              <a:rPr lang="en-US" sz="1400" b="1" dirty="0">
                <a:solidFill>
                  <a:srgbClr val="1A1F2B"/>
                </a:solidFill>
                <a:latin typeface="Calibri" pitchFamily="34" charset="0"/>
                <a:ea typeface="Calibri" pitchFamily="34" charset="-122"/>
                <a:cs typeface="Calibri" pitchFamily="34" charset="-120"/>
              </a:rPr>
              <a:t>stores Q</a:t>
            </a:r>
            <a:r>
              <a:rPr lang="en-US" sz="1400" dirty="0">
                <a:solidFill>
                  <a:srgbClr val="1A1F2B"/>
                </a:solidFill>
                <a:latin typeface="Calibri" pitchFamily="34" charset="0"/>
                <a:ea typeface="Calibri" pitchFamily="34" charset="-122"/>
                <a:cs typeface="Calibri" pitchFamily="34" charset="-120"/>
              </a:rPr>
              <a:t>, the charge that has been separated, and that is the Q in C = Q/V. It is neither 2Q nor zero.</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much energy does a charged capacitor store?</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Pushing extra charge onto a plate that is already charged takes work, because the charge already there repels it. That work is stored as electric potential energy and released when the capacitor discharges.</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add a small charge ΔQ when the p.d. is V, the work done is ΔW = VΔQ. On a graph of V against Q that is the area of a thin strip. Adding up all the strips from zero to the final charge gives the key result: </a:t>
            </a:r>
            <a:r>
              <a:rPr lang="en-US" sz="1500" b="1" dirty="0">
                <a:solidFill>
                  <a:srgbClr val="1A1F2B"/>
                </a:solidFill>
                <a:latin typeface="Calibri" pitchFamily="34" charset="0"/>
                <a:ea typeface="Calibri" pitchFamily="34" charset="-122"/>
                <a:cs typeface="Calibri" pitchFamily="34" charset="-120"/>
              </a:rPr>
              <a:t>the energy stored is the area under the V–Q graph</a:t>
            </a:r>
            <a:r>
              <a:rPr lang="en-US" sz="1500" dirty="0">
                <a:solidFill>
                  <a:srgbClr val="1A1F2B"/>
                </a:solidFill>
                <a:latin typeface="Calibri" pitchFamily="34" charset="0"/>
                <a:ea typeface="Calibri" pitchFamily="34" charset="-122"/>
                <a:cs typeface="Calibri" pitchFamily="34" charset="-120"/>
              </a:rPr>
              <a:t>. Because V ∝Q, the graph is a straight line through the origin and the area is a triangle, ½ QV.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charged capacitor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P.d. against charge for a 500 µF capacitor. The shaded triangle up to 8.0 V is the energy stored: ½ × 4.0 mC × 8.0 V = 16 mJ. Each thin strip is the work done to add a small charge ΔQ at p.d. V.">    </p:cNvPr>
          <p:cNvPicPr>
            <a:picLocks noChangeAspect="1"/>
          </p:cNvPicPr>
          <p:nvPr/>
        </p:nvPicPr>
        <p:blipFill>
          <a:blip r:embed="rId1"/>
          <a:stretch>
            <a:fillRect/>
          </a:stretch>
        </p:blipFill>
        <p:spPr>
          <a:xfrm>
            <a:off x="4399178" y="1371600"/>
            <a:ext cx="4287622" cy="2638044"/>
          </a:xfrm>
          <a:prstGeom prst="rect">
            <a:avLst/>
          </a:prstGeom>
        </p:spPr>
      </p:pic>
      <p:sp>
        <p:nvSpPr>
          <p:cNvPr id="5" name="Text 2"/>
          <p:cNvSpPr txBox="1"/>
          <p:nvPr/>
        </p:nvSpPr>
        <p:spPr>
          <a:xfrm>
            <a:off x="4399178" y="4055364"/>
            <a:ext cx="4287622" cy="562356"/>
          </a:xfrm>
          <a:prstGeom prst="rect">
            <a:avLst/>
          </a:prstGeom>
          <a:noFill/>
          <a:ln/>
        </p:spPr>
        <p:txBody>
          <a:bodyPr wrap="square" lIns="0" tIns="0" rIns="0" bIns="0" rtlCol="0" anchor="t"/>
          <a:lstStyle/>
          <a:p>
            <a:pPr algn="ctr" indent="0" marL="0">
              <a:buNone/>
            </a:pPr>
            <a:r>
              <a:rPr lang="en-US" sz="1100" i="1" dirty="0">
                <a:solidFill>
                  <a:srgbClr val="5A6577"/>
                </a:solidFill>
              </a:rPr>
              <a:t>P.d. against charge for a 500 µF capacitor. The shaded triangle up to 8.0 V is the energy stored: ½ × 4.0 mC × 8.0 V = 16 mJ. Each thin strip is the work done to add a small charge ΔQ at p.d. V.</a:t>
            </a:r>
            <a:endParaRPr lang="en-US" sz="1100" dirty="0"/>
          </a:p>
        </p:txBody>
      </p:sp>
      <p:sp>
        <p:nvSpPr>
          <p:cNvPr id="6" name="Text 3"/>
          <p:cNvSpPr txBox="1"/>
          <p:nvPr/>
        </p:nvSpPr>
        <p:spPr>
          <a:xfrm>
            <a:off x="457200" y="1371600"/>
            <a:ext cx="3621938"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Put simply, the charge was not all moved at the final p.d. V: on average it was moved through ½ V.</a:t>
            </a:r>
            <a:endParaRPr lang="en-US" sz="1500" dirty="0"/>
          </a:p>
        </p:txBody>
      </p:sp>
      <p:sp>
        <p:nvSpPr>
          <p:cNvPr id="7" name="Shape 4"/>
          <p:cNvSpPr/>
          <p:nvPr/>
        </p:nvSpPr>
        <p:spPr>
          <a:xfrm>
            <a:off x="457200" y="2181758"/>
            <a:ext cx="3621938" cy="1494130"/>
          </a:xfrm>
          <a:prstGeom prst="roundRect">
            <a:avLst>
              <a:gd name="adj" fmla="val 3672"/>
            </a:avLst>
          </a:prstGeom>
          <a:solidFill>
            <a:srgbClr val="EEF2FF"/>
          </a:solidFill>
          <a:ln w="9525">
            <a:solidFill>
              <a:srgbClr val="DDE2EA"/>
            </a:solidFill>
            <a:prstDash val="solid"/>
          </a:ln>
        </p:spPr>
      </p:sp>
      <p:sp>
        <p:nvSpPr>
          <p:cNvPr id="8" name="Text 5"/>
          <p:cNvSpPr txBox="1"/>
          <p:nvPr/>
        </p:nvSpPr>
        <p:spPr>
          <a:xfrm>
            <a:off x="603504" y="2273198"/>
            <a:ext cx="3329330"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Energy stored by a capacitor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W = ½ QV = ½ CV² = Q²/2C W energy stored (J), Q charge stored (C), V p.d. (V), C capacitance (F). All three forms are in the formulae list.</a:t>
            </a:r>
            <a:endParaRPr lang="en-US" sz="1400" dirty="0"/>
          </a:p>
        </p:txBody>
      </p:sp>
      <p:sp>
        <p:nvSpPr>
          <p:cNvPr id="9" name="Text 6"/>
          <p:cNvSpPr txBox="1"/>
          <p:nvPr/>
        </p:nvSpPr>
        <p:spPr>
          <a:xfrm>
            <a:off x="457200" y="3794760"/>
            <a:ext cx="3621938"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second and third forms come from substituting Q = CV or V = Q/C into ½ QV.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charged capacitor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Pick the one that uses the quantities you already know. Notice the square: for a fixed capacitor, doubling V doubles Q and multiplies the energy by four. In the graph above, the energy at 4.0 V is only 4 mJ, so raising the p.d. from 4.0 V to 8.0 V adds 12 mJ.</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charged capacitor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2 · Medium · Calculate</a:t>
            </a:r>
            <a:endParaRPr lang="en-US" sz="1200" dirty="0"/>
          </a:p>
        </p:txBody>
      </p:sp>
      <p:sp>
        <p:nvSpPr>
          <p:cNvPr id="4" name="Text 2"/>
          <p:cNvSpPr txBox="1"/>
          <p:nvPr/>
        </p:nvSpPr>
        <p:spPr>
          <a:xfrm>
            <a:off x="457200" y="1371600"/>
            <a:ext cx="8229600" cy="2391156"/>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flash unit of a camera uses a 150 µF capacitor charged to 330 V. When the flash fires, the capacitor discharges through the flash tube in 1.2 ms. (a) Calculate the energy stored. (b) Calculate the mean power delivered to the flash tube, assuming all the stored energy is transferred.</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C and V are known, so use ½ CV²: W = ½ ×150×10⁻⁶ ×330² = </a:t>
            </a:r>
            <a:r>
              <a:rPr lang="en-US" sz="1500" b="1" dirty="0">
                <a:solidFill>
                  <a:srgbClr val="1A1F2B"/>
                </a:solidFill>
                <a:latin typeface="Calibri" pitchFamily="34" charset="0"/>
                <a:ea typeface="Calibri" pitchFamily="34" charset="-122"/>
                <a:cs typeface="Calibri" pitchFamily="34" charset="-120"/>
              </a:rPr>
              <a:t>8.2 J (8.17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Power = energy ÷ time: P = 8.17 ÷1.2×10⁻³ = </a:t>
            </a:r>
            <a:r>
              <a:rPr lang="en-US" sz="1500" b="1" dirty="0">
                <a:solidFill>
                  <a:srgbClr val="1A1F2B"/>
                </a:solidFill>
                <a:latin typeface="Calibri" pitchFamily="34" charset="0"/>
                <a:ea typeface="Calibri" pitchFamily="34" charset="-122"/>
                <a:cs typeface="Calibri" pitchFamily="34" charset="-120"/>
              </a:rPr>
              <a:t>6.8 × 10³ W</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with another form: Q = CV = 0.0495 C and ½ QV = ½ ×0.0495 ×330 = 8.17 J. A small battery could not deliver kilowatts; a capacitor can, because it releases its energy very quickly.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charged capacitor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pic>
        <p:nvPicPr>
          <p:cNvPr id="4" name="Image 0" descr="Charging a 1000 µF capacitor to 6.0 V. The whole rectangle (QV = 36 mJ) is the energy from the supply; the blue triangle (18 mJ) is stored and the red triangle (18 mJ) is dissipated in the resistance.">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Charging a 1000 µF capacitor to 6.0 V. The whole rectangle (QV = 36 mJ) is the energy from the supply; the blue triangle (18 mJ) is stored and the red triangle (18 mJ) is dissipated in the resistance.</a:t>
            </a:r>
            <a:endParaRPr lang="en-US" sz="1100" dirty="0"/>
          </a:p>
        </p:txBody>
      </p:sp>
      <p:sp>
        <p:nvSpPr>
          <p:cNvPr id="6" name="Text 3"/>
          <p:cNvSpPr txBox="1"/>
          <p:nvPr/>
        </p:nvSpPr>
        <p:spPr>
          <a:xfrm>
            <a:off x="457200" y="1371600"/>
            <a:ext cx="3611880" cy="2758745"/>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Where does the rest of the supply's energy go?</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supply of fixed p.d. V moves a total charge Q round the circuit while it charges the capacitor, and every coulomb is given V joules. So the supply transfers QV. The capacitor stores only ½ QV. The other half is dissipated as thermal energy in the resistance of the circuit: the resistor, the wires and the internal resistance of the supply.</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charged capacitor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split does not depend on the resistance: a smaller resistance gives a larger current for a shorter time, but the energy dissipated is still ½ QV.</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charged capacitor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 · Worked example 3 · Medium · Calculate</a:t>
            </a:r>
            <a:endParaRPr lang="en-US" sz="1200" dirty="0"/>
          </a:p>
        </p:txBody>
      </p:sp>
      <p:sp>
        <p:nvSpPr>
          <p:cNvPr id="4" name="Text 2"/>
          <p:cNvSpPr txBox="1"/>
          <p:nvPr/>
        </p:nvSpPr>
        <p:spPr>
          <a:xfrm>
            <a:off x="457200" y="1371600"/>
            <a:ext cx="8229600" cy="2454250"/>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1000 µF capacitor is charged to 6.0 V through a resistor from a 6.0 V supply. Calculate (a) the energy transferred by the supply, (b) the energy stored by the capacitor and (c) the energy dissipated in the resistor.</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Charge moved by the supply: Q = CV = 1000×10⁻⁶ ×6.0 = 6.0×10⁻³ C.</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Each coulomb is given 6.0 J: W = QV = 6.0×10⁻³ ×6.0 = </a:t>
            </a:r>
            <a:r>
              <a:rPr lang="en-US" sz="1500" b="1" dirty="0">
                <a:solidFill>
                  <a:srgbClr val="1A1F2B"/>
                </a:solidFill>
                <a:latin typeface="Calibri" pitchFamily="34" charset="0"/>
                <a:ea typeface="Calibri" pitchFamily="34" charset="-122"/>
                <a:cs typeface="Calibri" pitchFamily="34" charset="-120"/>
              </a:rPr>
              <a:t>0.036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 = ½ QV = </a:t>
            </a:r>
            <a:r>
              <a:rPr lang="en-US" sz="1500" b="1" dirty="0">
                <a:solidFill>
                  <a:srgbClr val="1A1F2B"/>
                </a:solidFill>
                <a:latin typeface="Calibri" pitchFamily="34" charset="0"/>
                <a:ea typeface="Calibri" pitchFamily="34" charset="-122"/>
                <a:cs typeface="Calibri" pitchFamily="34" charset="-120"/>
              </a:rPr>
              <a:t>0.018 J</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Dissipated = 0.036 − 0.018 = </a:t>
            </a:r>
            <a:r>
              <a:rPr lang="en-US" sz="1500" b="1" dirty="0">
                <a:solidFill>
                  <a:srgbClr val="1A1F2B"/>
                </a:solidFill>
                <a:latin typeface="Calibri" pitchFamily="34" charset="0"/>
                <a:ea typeface="Calibri" pitchFamily="34" charset="-122"/>
                <a:cs typeface="Calibri" pitchFamily="34" charset="-120"/>
              </a:rPr>
              <a:t>0.018 J</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much energy does a charged capacitor store?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2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 Work in base units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Write 470 µF as 470 × 10⁻⁶ F before substituting. A forgotten 10⁻⁶ makes an energy a million times too big, which is usually obvious if you stop to read your answer.</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What happens when a capacitor charges or discharges through a resistor?</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Charging (switch at A) and discharging (switch at B) through the same resistor R. The p.d. across C is recorded against time by a data logger, or displayed on an oscilloscope.">    </p:cNvPr>
          <p:cNvPicPr>
            <a:picLocks noChangeAspect="1"/>
          </p:cNvPicPr>
          <p:nvPr/>
        </p:nvPicPr>
        <p:blipFill>
          <a:blip r:embed="rId1"/>
          <a:stretch>
            <a:fillRect/>
          </a:stretch>
        </p:blipFill>
        <p:spPr>
          <a:xfrm>
            <a:off x="4389120" y="1580083"/>
            <a:ext cx="4297680" cy="2220163"/>
          </a:xfrm>
          <a:prstGeom prst="rect">
            <a:avLst/>
          </a:prstGeom>
        </p:spPr>
      </p:pic>
      <p:sp>
        <p:nvSpPr>
          <p:cNvPr id="5" name="Text 2"/>
          <p:cNvSpPr txBox="1"/>
          <p:nvPr/>
        </p:nvSpPr>
        <p:spPr>
          <a:xfrm>
            <a:off x="4389120" y="3845966"/>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Charging (switch at A) and discharging (switch at B) through the same resistor R. The p.d. across C is recorded against time by a data logger, or displayed on an oscilloscope.</a:t>
            </a:r>
            <a:endParaRPr lang="en-US" sz="1100" dirty="0"/>
          </a:p>
        </p:txBody>
      </p:sp>
      <p:sp>
        <p:nvSpPr>
          <p:cNvPr id="6" name="Text 3"/>
          <p:cNvSpPr txBox="1"/>
          <p:nvPr/>
        </p:nvSpPr>
        <p:spPr>
          <a:xfrm>
            <a:off x="457200" y="1371600"/>
            <a:ext cx="3611880" cy="322783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The circuit below charges the capacitor through R with the switch at A, and discharges it through the same R with the switch at B. A voltmeter, or a data logger for fast changes, records the p.d. across the capacitor.</a:t>
            </a:r>
            <a:endParaRPr lang="en-US" sz="15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Charging</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At the start the capacitor is uncharged, so V_C = 0 and the whole supply p.d. V₀ is across R. The current is at its maximum, I₀ = V₀/R. As charge builds up, V_C rises, so the p.d. across the resistor, V₀ - V_C, falls, and so does the current.</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happens when a capacitor charges or discharges through a resistor?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P.d. across a 4.7 µF capacitor charging through 1.0 MΩ from 9.0 V. In one time constant (4.7 s) it reaches 63% of its final value; after about 5RC (23.5 s) it is within 1% of 9.0 V.">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P.d. across a 4.7 µF capacitor charging through 1.0 MΩ from 9.0 V. In one time constant (4.7 s) it reaches 63% of its final value; after about 5RC (23.5 s) it is within 1% of 9.0 V.</a:t>
            </a:r>
            <a:endParaRPr lang="en-US" sz="1100" dirty="0"/>
          </a:p>
        </p:txBody>
      </p:sp>
      <p:sp>
        <p:nvSpPr>
          <p:cNvPr id="6" name="Text 3"/>
          <p:cNvSpPr txBox="1"/>
          <p:nvPr/>
        </p:nvSpPr>
        <p:spPr>
          <a:xfrm>
            <a:off x="457200" y="1371600"/>
            <a:ext cx="3611880" cy="122529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A smaller current means charge arrives more slowly, so V_C rises more slowly. The result is a graph that rises steeply and then levels off towards V₀ (and the charge towards Q₀ = CV₀), while the current decays towards zero.</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happens when a capacitor charges or discharges through a resistor?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Current in the same charging circuit. It is largest at the start, when the empty capacitor has no p.d. across it, and falls to 37% of I₀ in one time constant. The area under this graph is the final charge, CV₀ = 42.3 µC.">    </p:cNvPr>
          <p:cNvPicPr>
            <a:picLocks noChangeAspect="1"/>
          </p:cNvPicPr>
          <p:nvPr/>
        </p:nvPicPr>
        <p:blipFill>
          <a:blip r:embed="rId1"/>
          <a:stretch>
            <a:fillRect/>
          </a:stretch>
        </p:blipFill>
        <p:spPr>
          <a:xfrm>
            <a:off x="4389120" y="1533449"/>
            <a:ext cx="4297680" cy="2314346"/>
          </a:xfrm>
          <a:prstGeom prst="rect">
            <a:avLst/>
          </a:prstGeom>
        </p:spPr>
      </p:pic>
      <p:sp>
        <p:nvSpPr>
          <p:cNvPr id="5" name="Text 2"/>
          <p:cNvSpPr txBox="1"/>
          <p:nvPr/>
        </p:nvSpPr>
        <p:spPr>
          <a:xfrm>
            <a:off x="4389120" y="3893515"/>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Current in the same charging circuit. It is largest at the start, when the empty capacitor has no p.d. across it, and falls to 37% of I₀ in one time constant. The area under this graph is the final charge, CV₀ = 42.3 µC.</a:t>
            </a:r>
            <a:endParaRPr lang="en-US" sz="1100" dirty="0"/>
          </a:p>
        </p:txBody>
      </p:sp>
      <p:sp>
        <p:nvSpPr>
          <p:cNvPr id="6" name="Text 3"/>
          <p:cNvSpPr txBox="1"/>
          <p:nvPr/>
        </p:nvSpPr>
        <p:spPr>
          <a:xfrm>
            <a:off x="457200" y="1371600"/>
            <a:ext cx="3611880" cy="2958998"/>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Discharging</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Now the capacitor acts as the source. At the start, V = V₀ and the current is largest, I₀ = V₀/R. As charge flows off, V = Q/C falls, so the current V/R falls, so the charge flows off more slowly. The rate of loss of charge is proportional to the charge left, and that is the signature of </a:t>
            </a:r>
            <a:r>
              <a:rPr lang="en-US" sz="1500" b="1" dirty="0">
                <a:solidFill>
                  <a:srgbClr val="1A1F2B"/>
                </a:solidFill>
                <a:latin typeface="Calibri" pitchFamily="34" charset="0"/>
                <a:ea typeface="Calibri" pitchFamily="34" charset="-122"/>
                <a:cs typeface="Calibri" pitchFamily="34" charset="-120"/>
              </a:rPr>
              <a:t>exponential decay</a:t>
            </a:r>
            <a:r>
              <a:rPr lang="en-US" sz="1500" dirty="0">
                <a:solidFill>
                  <a:srgbClr val="1A1F2B"/>
                </a:solidFill>
                <a:latin typeface="Calibri" pitchFamily="34" charset="0"/>
                <a:ea typeface="Calibri" pitchFamily="34" charset="-122"/>
                <a:cs typeface="Calibri" pitchFamily="34" charset="-120"/>
              </a:rPr>
              <a:t>: Q, V and I all fall by the same fraction in every equal time interval. The discharge current flows in the </a:t>
            </a:r>
            <a:r>
              <a:rPr lang="en-US" sz="1500" b="1" dirty="0">
                <a:solidFill>
                  <a:srgbClr val="1A1F2B"/>
                </a:solidFill>
                <a:latin typeface="Calibri" pitchFamily="34" charset="0"/>
                <a:ea typeface="Calibri" pitchFamily="34" charset="-122"/>
                <a:cs typeface="Calibri" pitchFamily="34" charset="-120"/>
              </a:rPr>
              <a:t>opposite direction</a:t>
            </a:r>
            <a:r>
              <a:rPr lang="en-US" sz="1500" dirty="0">
                <a:solidFill>
                  <a:srgbClr val="1A1F2B"/>
                </a:solidFill>
                <a:latin typeface="Calibri" pitchFamily="34" charset="0"/>
                <a:ea typeface="Calibri" pitchFamily="34" charset="-122"/>
                <a:cs typeface="Calibri" pitchFamily="34" charset="-120"/>
              </a:rPr>
              <a:t> to the charging current.</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happens when a capacitor charges or discharges through a resistor?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sp>
        <p:nvSpPr>
          <p:cNvPr id="4" name="Shape 2"/>
          <p:cNvSpPr/>
          <p:nvPr/>
        </p:nvSpPr>
        <p:spPr>
          <a:xfrm>
            <a:off x="457200" y="1371600"/>
            <a:ext cx="8229600" cy="828446"/>
          </a:xfrm>
          <a:prstGeom prst="roundRect">
            <a:avLst>
              <a:gd name="adj" fmla="val 6623"/>
            </a:avLst>
          </a:prstGeom>
          <a:solidFill>
            <a:srgbClr val="EEF2FF"/>
          </a:solidFill>
          <a:ln w="9525">
            <a:solidFill>
              <a:srgbClr val="DDE2EA"/>
            </a:solidFill>
            <a:prstDash val="solid"/>
          </a:ln>
        </p:spPr>
      </p:sp>
      <p:sp>
        <p:nvSpPr>
          <p:cNvPr id="5" name="Text 3"/>
          <p:cNvSpPr txBox="1"/>
          <p:nvPr/>
        </p:nvSpPr>
        <p:spPr>
          <a:xfrm>
            <a:off x="603504" y="1463040"/>
            <a:ext cx="7936992" cy="682142"/>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Time constant</a:t>
            </a:r>
            <a:r>
              <a:rPr lang="en-US" sz="1400" dirty="0">
                <a:solidFill>
                  <a:srgbClr val="1A1F2B"/>
                </a:solidFill>
                <a:latin typeface="Calibri" pitchFamily="34" charset="0"/>
                <a:ea typeface="Calibri" pitchFamily="34" charset="-122"/>
                <a:cs typeface="Calibri" pitchFamily="34" charset="-120"/>
              </a:rPr>
              <a:t> τ= RC, in seconds, where R is the resistance the capacitor charges or discharges through (Ω) and C its capacitance (F). Units: Ω × F = (V A⁻¹)(C V⁻¹) = C A⁻¹ = s. This is not in the formulae list as a separate equation: learn it (RC appears in every exponential equation that is listed).</a:t>
            </a:r>
            <a:endParaRPr lang="en-US" sz="1400" dirty="0"/>
          </a:p>
        </p:txBody>
      </p:sp>
      <p:sp>
        <p:nvSpPr>
          <p:cNvPr id="6" name="Text 4"/>
          <p:cNvSpPr txBox="1"/>
          <p:nvPr/>
        </p:nvSpPr>
        <p:spPr>
          <a:xfrm>
            <a:off x="457200" y="2318918"/>
            <a:ext cx="8229600" cy="1545336"/>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In one time constant a discharge falls to e⁻¹ = 0.37 of its starting value, and a charging capacitor reaches 1 - e⁻¹ = 0.63 of its final p.d. After about 5RC the process is effectively complete, with less than 1% left to go.</a:t>
            </a:r>
            <a:endParaRPr lang="en-US" sz="15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Why do R and C set the timing? A larger R gives a smaller current for the same p.d., so it takes longer to move the charge. A larger C means more charge has to be moved for the same p.d., so that also takes longer. The final charge CV₀ and the final energy do </a:t>
            </a:r>
            <a:r>
              <a:rPr lang="en-US" sz="1500" b="1" dirty="0">
                <a:solidFill>
                  <a:srgbClr val="1A1F2B"/>
                </a:solidFill>
                <a:latin typeface="Calibri" pitchFamily="34" charset="0"/>
                <a:ea typeface="Calibri" pitchFamily="34" charset="-122"/>
                <a:cs typeface="Calibri" pitchFamily="34" charset="-120"/>
              </a:rPr>
              <a:t>not</a:t>
            </a:r>
            <a:r>
              <a:rPr lang="en-US" sz="1500" dirty="0">
                <a:solidFill>
                  <a:srgbClr val="1A1F2B"/>
                </a:solidFill>
                <a:latin typeface="Calibri" pitchFamily="34" charset="0"/>
                <a:ea typeface="Calibri" pitchFamily="34" charset="-122"/>
                <a:cs typeface="Calibri" pitchFamily="34" charset="-120"/>
              </a:rPr>
              <a:t> depend on R; only the timing does.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1800" b="1" dirty="0">
                <a:solidFill>
                  <a:srgbClr val="13233F"/>
                </a:solidFill>
                <a:latin typeface="Cambria" pitchFamily="34" charset="0"/>
                <a:ea typeface="Cambria" pitchFamily="34" charset="-122"/>
                <a:cs typeface="Cambria" pitchFamily="34" charset="-120"/>
              </a:rPr>
              <a:t>What happens when a capacitor charges or discharges through a resistor? (continued)</a:t>
            </a:r>
            <a:endParaRPr lang="en-US" sz="1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3 of 11</a:t>
            </a:r>
            <a:endParaRPr lang="en-US" sz="1200" dirty="0"/>
          </a:p>
        </p:txBody>
      </p:sp>
      <p:pic>
        <p:nvPicPr>
          <p:cNvPr id="4" name="Image 0" descr="Two discharges from 8.0 V of the same 220 µF capacitor. Doubling R doubles the time constant: the red curve takes twice as long to reach any given p.d. The starting p.d. and charge are the same.">    </p:cNvPr>
          <p:cNvPicPr>
            <a:picLocks noChangeAspect="1"/>
          </p:cNvPicPr>
          <p:nvPr/>
        </p:nvPicPr>
        <p:blipFill>
          <a:blip r:embed="rId1"/>
          <a:stretch>
            <a:fillRect/>
          </a:stretch>
        </p:blipFill>
        <p:spPr>
          <a:xfrm>
            <a:off x="4389120" y="1451153"/>
            <a:ext cx="4297680" cy="2478938"/>
          </a:xfrm>
          <a:prstGeom prst="rect">
            <a:avLst/>
          </a:prstGeom>
        </p:spPr>
      </p:pic>
      <p:sp>
        <p:nvSpPr>
          <p:cNvPr id="5" name="Text 2"/>
          <p:cNvSpPr txBox="1"/>
          <p:nvPr/>
        </p:nvSpPr>
        <p:spPr>
          <a:xfrm>
            <a:off x="4389120" y="3975811"/>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Two discharges from 8.0 V of the same 220 µF capacitor. Doubling R doubles the time constant: the red curve takes twice as long to reach any given p.d. The starting p.d. and charge are the same.</a:t>
            </a:r>
            <a:endParaRPr lang="en-US" sz="1100" dirty="0"/>
          </a:p>
        </p:txBody>
      </p:sp>
      <p:sp>
        <p:nvSpPr>
          <p:cNvPr id="6" name="Shape 3"/>
          <p:cNvSpPr/>
          <p:nvPr/>
        </p:nvSpPr>
        <p:spPr>
          <a:xfrm>
            <a:off x="457200" y="1371600"/>
            <a:ext cx="3611880" cy="1711757"/>
          </a:xfrm>
          <a:prstGeom prst="roundRect">
            <a:avLst>
              <a:gd name="adj" fmla="val 3205"/>
            </a:avLst>
          </a:prstGeom>
          <a:solidFill>
            <a:srgbClr val="FEF2F2"/>
          </a:solidFill>
          <a:ln w="9525">
            <a:solidFill>
              <a:srgbClr val="DDE2EA"/>
            </a:solidFill>
            <a:prstDash val="solid"/>
          </a:ln>
        </p:spPr>
      </p:sp>
      <p:sp>
        <p:nvSpPr>
          <p:cNvPr id="7" name="Text 4"/>
          <p:cNvSpPr txBox="1"/>
          <p:nvPr/>
        </p:nvSpPr>
        <p:spPr>
          <a:xfrm>
            <a:off x="603504" y="1463040"/>
            <a:ext cx="3319272" cy="1565453"/>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A rising charging current</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Drawing the charging current as a curve that rises, like the p.d. The current is largest at the very start, when the capacitor is empty and the whole supply p.d. is across the resistor. It decays in both charging and discharging.</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charge, current and p.d. during a discharge?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Because the rate of discharge is proportional to the charge left, the charge follows an exponential. The same shape appears for V and I, because V = Q/C and I = V/R are both proportional to Q.</a:t>
            </a:r>
            <a:endParaRPr lang="en-US" sz="1500" dirty="0"/>
          </a:p>
        </p:txBody>
      </p:sp>
      <p:sp>
        <p:nvSpPr>
          <p:cNvPr id="5" name="Shape 3"/>
          <p:cNvSpPr/>
          <p:nvPr/>
        </p:nvSpPr>
        <p:spPr>
          <a:xfrm>
            <a:off x="457200" y="1951330"/>
            <a:ext cx="8229600" cy="1494130"/>
          </a:xfrm>
          <a:prstGeom prst="roundRect">
            <a:avLst>
              <a:gd name="adj" fmla="val 3672"/>
            </a:avLst>
          </a:prstGeom>
          <a:solidFill>
            <a:srgbClr val="EEF2FF"/>
          </a:solidFill>
          <a:ln w="9525">
            <a:solidFill>
              <a:srgbClr val="DDE2EA"/>
            </a:solidFill>
            <a:prstDash val="solid"/>
          </a:ln>
        </p:spPr>
      </p:sp>
      <p:sp>
        <p:nvSpPr>
          <p:cNvPr id="6" name="Text 4"/>
          <p:cNvSpPr txBox="1"/>
          <p:nvPr/>
        </p:nvSpPr>
        <p:spPr>
          <a:xfrm>
            <a:off x="603504" y="2042770"/>
            <a:ext cx="7936992" cy="1347826"/>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Capacitor discharge</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Q = Q₀ e^(-t/RC)   I = I₀ e^(-t/RC)   V = V₀ e^(-t/RC) Q₀, I₀, V₀ are the values at t = 0; t is the time since the discharge started (s). All three are in the formulae list, and so are the log forms ln Q = ln Q₀ - t/RC (and the same for I and V), found by taking natural logs of both sides.</a:t>
            </a:r>
            <a:endParaRPr lang="en-US" sz="1400" dirty="0"/>
          </a:p>
        </p:txBody>
      </p:sp>
      <p:sp>
        <p:nvSpPr>
          <p:cNvPr id="7" name="Text 5"/>
          <p:cNvSpPr txBox="1"/>
          <p:nvPr/>
        </p:nvSpPr>
        <p:spPr>
          <a:xfrm>
            <a:off x="457200" y="3564331"/>
            <a:ext cx="8229600" cy="534010"/>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Use the eˣ and ln keys on your calculator. The exponent -t/RC has no unit, so t and RC must both be in seconds.</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charge, current and p.d. during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Discharge of a 220 µF capacitor through 47 kΩ from 8.0 V. The p.d. halves every 7.2 s, whatever the starting value, and falls to 37% after one time constant, 10.3 s. The tangent at the start would reach zero after exactly RC.">    </p:cNvPr>
          <p:cNvPicPr>
            <a:picLocks noChangeAspect="1"/>
          </p:cNvPicPr>
          <p:nvPr/>
        </p:nvPicPr>
        <p:blipFill>
          <a:blip r:embed="rId1"/>
          <a:stretch>
            <a:fillRect/>
          </a:stretch>
        </p:blipFill>
        <p:spPr>
          <a:xfrm>
            <a:off x="2345436" y="1371600"/>
            <a:ext cx="4452214" cy="2638044"/>
          </a:xfrm>
          <a:prstGeom prst="rect">
            <a:avLst/>
          </a:prstGeom>
        </p:spPr>
      </p:pic>
      <p:sp>
        <p:nvSpPr>
          <p:cNvPr id="5" name="Text 2"/>
          <p:cNvSpPr txBox="1"/>
          <p:nvPr/>
        </p:nvSpPr>
        <p:spPr>
          <a:xfrm>
            <a:off x="2345436" y="4055364"/>
            <a:ext cx="4452214" cy="562356"/>
          </a:xfrm>
          <a:prstGeom prst="rect">
            <a:avLst/>
          </a:prstGeom>
          <a:noFill/>
          <a:ln/>
        </p:spPr>
        <p:txBody>
          <a:bodyPr wrap="square" lIns="0" tIns="0" rIns="0" bIns="0" rtlCol="0" anchor="t"/>
          <a:lstStyle/>
          <a:p>
            <a:pPr algn="ctr" indent="0" marL="0">
              <a:buNone/>
            </a:pPr>
            <a:r>
              <a:rPr lang="en-US" sz="1100" i="1" dirty="0">
                <a:solidFill>
                  <a:srgbClr val="5A6577"/>
                </a:solidFill>
              </a:rPr>
              <a:t>Discharge of a 220 µF capacitor through 47 kΩ from 8.0 V. The p.d. halves every 7.2 s, whatever the starting value, and falls to 37% after one time constant, 10.3 s. The tangent at the start would reach zero after exactly RC.</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charge, current and p.d. during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4 · Medium · Calculate</a:t>
            </a:r>
            <a:endParaRPr lang="en-US" sz="1200" dirty="0"/>
          </a:p>
        </p:txBody>
      </p:sp>
      <p:sp>
        <p:nvSpPr>
          <p:cNvPr id="4" name="Text 2"/>
          <p:cNvSpPr txBox="1"/>
          <p:nvPr/>
        </p:nvSpPr>
        <p:spPr>
          <a:xfrm>
            <a:off x="457200" y="1371600"/>
            <a:ext cx="8229600" cy="2684678"/>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220 µF capacitor is charged to 8.0 V and then discharged through a 47 kΩ resistor (the capacitor in the figure above). Calculate (a) the time constant, (b) the initial discharge current and (c) the p.d. across the capacitor and the charge on it 15 s after the discharge starts.</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RC = 47×10³ ×220×10⁻⁶ = </a:t>
            </a:r>
            <a:r>
              <a:rPr lang="en-US" sz="1500" b="1" dirty="0">
                <a:solidFill>
                  <a:srgbClr val="1A1F2B"/>
                </a:solidFill>
                <a:latin typeface="Calibri" pitchFamily="34" charset="0"/>
                <a:ea typeface="Calibri" pitchFamily="34" charset="-122"/>
                <a:cs typeface="Calibri" pitchFamily="34" charset="-120"/>
              </a:rPr>
              <a:t>10.3 s (10.34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At t = 0 the full 8.0 V is across the resistor: I₀ = V₀/R = 8.0 ÷47×10³ = </a:t>
            </a:r>
            <a:r>
              <a:rPr lang="en-US" sz="1500" b="1" dirty="0">
                <a:solidFill>
                  <a:srgbClr val="1A1F2B"/>
                </a:solidFill>
                <a:latin typeface="Calibri" pitchFamily="34" charset="0"/>
                <a:ea typeface="Calibri" pitchFamily="34" charset="-122"/>
                <a:cs typeface="Calibri" pitchFamily="34" charset="-120"/>
              </a:rPr>
              <a:t>1.7 × 10⁻⁴ A (0.170 mA)</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(c)</a:t>
            </a:r>
            <a:r>
              <a:rPr lang="en-US" sz="1500" dirty="0">
                <a:solidFill>
                  <a:srgbClr val="1A1F2B"/>
                </a:solidFill>
                <a:latin typeface="Calibri" pitchFamily="34" charset="0"/>
                <a:ea typeface="Calibri" pitchFamily="34" charset="-122"/>
                <a:cs typeface="Calibri" pitchFamily="34" charset="-120"/>
              </a:rPr>
              <a:t> V = 8.0 ×e^(-15/10.34) = 8.0 ×0.234 = </a:t>
            </a:r>
            <a:r>
              <a:rPr lang="en-US" sz="1500" b="1" dirty="0">
                <a:solidFill>
                  <a:srgbClr val="1A1F2B"/>
                </a:solidFill>
                <a:latin typeface="Calibri" pitchFamily="34" charset="0"/>
                <a:ea typeface="Calibri" pitchFamily="34" charset="-122"/>
                <a:cs typeface="Calibri" pitchFamily="34" charset="-120"/>
              </a:rPr>
              <a:t>1.9 V (1.88 V)</a:t>
            </a:r>
            <a:r>
              <a:rPr lang="en-US" sz="1500" dirty="0">
                <a:solidFill>
                  <a:srgbClr val="1A1F2B"/>
                </a:solidFill>
                <a:latin typeface="Calibri" pitchFamily="34" charset="0"/>
                <a:ea typeface="Calibri" pitchFamily="34" charset="-122"/>
                <a:cs typeface="Calibri" pitchFamily="34" charset="-120"/>
              </a:rPr>
              <a:t>; then Q = CV = 220×10⁻⁶ ×1.88 = </a:t>
            </a:r>
            <a:r>
              <a:rPr lang="en-US" sz="1500" b="1" dirty="0">
                <a:solidFill>
                  <a:srgbClr val="1A1F2B"/>
                </a:solidFill>
                <a:latin typeface="Calibri" pitchFamily="34" charset="0"/>
                <a:ea typeface="Calibri" pitchFamily="34" charset="-122"/>
                <a:cs typeface="Calibri" pitchFamily="34" charset="-120"/>
              </a:rPr>
              <a:t>4.1 × 10⁻⁴ C</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Check: 15 s is a little more than two halving times (7.2 s each), so V should be a little less than 8.0 ÷ 4 = 2.0 V. It is.</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charge, current and p.d. during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sp>
        <p:nvSpPr>
          <p:cNvPr id="4" name="Text 2"/>
          <p:cNvSpPr txBox="1"/>
          <p:nvPr/>
        </p:nvSpPr>
        <p:spPr>
          <a:xfrm>
            <a:off x="457200" y="1371600"/>
            <a:ext cx="8229600" cy="134508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Finding a time: the log form and the time to halve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To find </a:t>
            </a:r>
            <a:r>
              <a:rPr lang="en-US" sz="1500" b="1" dirty="0">
                <a:solidFill>
                  <a:srgbClr val="1A1F2B"/>
                </a:solidFill>
                <a:latin typeface="Calibri" pitchFamily="34" charset="0"/>
                <a:ea typeface="Calibri" pitchFamily="34" charset="-122"/>
                <a:cs typeface="Calibri" pitchFamily="34" charset="-120"/>
              </a:rPr>
              <a:t>when</a:t>
            </a:r>
            <a:r>
              <a:rPr lang="en-US" sz="1500" dirty="0">
                <a:solidFill>
                  <a:srgbClr val="1A1F2B"/>
                </a:solidFill>
                <a:latin typeface="Calibri" pitchFamily="34" charset="0"/>
                <a:ea typeface="Calibri" pitchFamily="34" charset="-122"/>
                <a:cs typeface="Calibri" pitchFamily="34" charset="-120"/>
              </a:rPr>
              <a:t> a quantity reaches a value, take logs and rearrange: t = RC ln(V₀/V). Putting V = ½ V₀ gives the time to halve, t_(1/2) = RC ln 2 ≈0.69 RC. This is not in the formulae list, so derive it when you need it: put Q = ½ Q₀ into Q = Q₀ e^(-t/RC), which gives e^(t/RC) = 2. It is the same for Q, V and I, and the same from any starting value, just like the half-life of a radioactive source.</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charge, current and p.d. during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 · Worked example 5 · Medium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0.10 F capacitor keeps the clock of an alarm system running during a power cut. It starts at 5.0 V and the clock behaves as a 25 kΩ resistor. The clock stops working when the p.d. falls below 2.0 V. (a) Calculate how long the clock keeps running. (b) Calculate the time for the p.d. to halve.</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Time constant: RC = 25×10³ ×0.10 = 2500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From ln V = ln V₀ - t/RC: t = RC ln(V₀/V) = 2500 ×ln(5.0 ÷2.0) = 2500 ×0.916 = </a:t>
            </a:r>
            <a:r>
              <a:rPr lang="en-US" sz="1500" b="1" dirty="0">
                <a:solidFill>
                  <a:srgbClr val="1A1F2B"/>
                </a:solidFill>
                <a:latin typeface="Calibri" pitchFamily="34" charset="0"/>
                <a:ea typeface="Calibri" pitchFamily="34" charset="-122"/>
                <a:cs typeface="Calibri" pitchFamily="34" charset="-120"/>
              </a:rPr>
              <a:t>2.3 × 10³ s (2291 s, about 38 minutes)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t_(1/2) = 2500 ×ln 2 = </a:t>
            </a:r>
            <a:r>
              <a:rPr lang="en-US" sz="1500" b="1" dirty="0">
                <a:solidFill>
                  <a:srgbClr val="1A1F2B"/>
                </a:solidFill>
                <a:latin typeface="Calibri" pitchFamily="34" charset="0"/>
                <a:ea typeface="Calibri" pitchFamily="34" charset="-122"/>
                <a:cs typeface="Calibri" pitchFamily="34" charset="-120"/>
              </a:rPr>
              <a:t>1.7 × 10³ s (1733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answer to (a) is more than one halving time because 2.0 V is less than half of 5.0 V, which is a quick sense check.</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charge, current and p.d. during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4 of 11</a:t>
            </a:r>
            <a:endParaRPr lang="en-US" sz="1200" dirty="0"/>
          </a:p>
        </p:txBody>
      </p:sp>
      <p:pic>
        <p:nvPicPr>
          <p:cNvPr id="4" name="Image 0" descr="Fractions of p.d. and of stored energy left during a discharge, against time measured in time constants. The energy curve falls twice as fast because W ∝ V².">    </p:cNvPr>
          <p:cNvPicPr>
            <a:picLocks noChangeAspect="1"/>
          </p:cNvPicPr>
          <p:nvPr/>
        </p:nvPicPr>
        <p:blipFill>
          <a:blip r:embed="rId1"/>
          <a:stretch>
            <a:fillRect/>
          </a:stretch>
        </p:blipFill>
        <p:spPr>
          <a:xfrm>
            <a:off x="4389120" y="1492301"/>
            <a:ext cx="4297680" cy="2396642"/>
          </a:xfrm>
          <a:prstGeom prst="rect">
            <a:avLst/>
          </a:prstGeom>
        </p:spPr>
      </p:pic>
      <p:sp>
        <p:nvSpPr>
          <p:cNvPr id="5" name="Text 2"/>
          <p:cNvSpPr txBox="1"/>
          <p:nvPr/>
        </p:nvSpPr>
        <p:spPr>
          <a:xfrm>
            <a:off x="4389120" y="3934663"/>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Fractions of p.d. and of stored energy left during a discharge, against time measured in time constants. The energy curve falls twice as fast because W ∝ V².</a:t>
            </a:r>
            <a:endParaRPr lang="en-US" sz="1100" dirty="0"/>
          </a:p>
        </p:txBody>
      </p:sp>
      <p:sp>
        <p:nvSpPr>
          <p:cNvPr id="6" name="Text 3"/>
          <p:cNvSpPr txBox="1"/>
          <p:nvPr/>
        </p:nvSpPr>
        <p:spPr>
          <a:xfrm>
            <a:off x="457200" y="1371600"/>
            <a:ext cx="3611880" cy="2297887"/>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What happens to the energy during a discharge?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Every quantity that decays linearly with Q (that is Q, V and I) falls with the same time constant. Energy does not, because W = ½ CV² depends on V²: W ∝e^(-2t/RC). After one time constant only e⁻² ≈14% of the energy is left, and the energy halves in half the time the p.d. takes.</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p.d. while a capacitor charges?</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Text 2"/>
          <p:cNvSpPr txBox="1"/>
          <p:nvPr/>
        </p:nvSpPr>
        <p:spPr>
          <a:xfrm>
            <a:off x="457200" y="1371600"/>
            <a:ext cx="8229600" cy="76443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While charging, the current still decays exponentially: I = I₀ e^(-t/RC) with I₀ = V₀/R. So the p.d. across the resistor is V_R = IR = V₀ e^(-t/RC). The supply p.d. is shared between the resistor and the capacitor, V_C = V₀ - V_R, so the capacitor's p.d. is whatever the resistor has not taken.</a:t>
            </a:r>
            <a:endParaRPr lang="en-US" sz="1500" dirty="0"/>
          </a:p>
        </p:txBody>
      </p:sp>
      <p:sp>
        <p:nvSpPr>
          <p:cNvPr id="5" name="Shape 3"/>
          <p:cNvSpPr/>
          <p:nvPr/>
        </p:nvSpPr>
        <p:spPr>
          <a:xfrm>
            <a:off x="457200" y="2181758"/>
            <a:ext cx="8229600" cy="1232611"/>
          </a:xfrm>
          <a:prstGeom prst="roundRect">
            <a:avLst>
              <a:gd name="adj" fmla="val 4451"/>
            </a:avLst>
          </a:prstGeom>
          <a:solidFill>
            <a:srgbClr val="EEF2FF"/>
          </a:solidFill>
          <a:ln w="9525">
            <a:solidFill>
              <a:srgbClr val="DDE2EA"/>
            </a:solidFill>
            <a:prstDash val="solid"/>
          </a:ln>
        </p:spPr>
      </p:sp>
      <p:sp>
        <p:nvSpPr>
          <p:cNvPr id="6" name="Text 4"/>
          <p:cNvSpPr txBox="1"/>
          <p:nvPr/>
        </p:nvSpPr>
        <p:spPr>
          <a:xfrm>
            <a:off x="603504" y="2273198"/>
            <a:ext cx="7936992" cy="1086307"/>
          </a:xfrm>
          <a:prstGeom prst="rect">
            <a:avLst/>
          </a:prstGeom>
          <a:noFill/>
          <a:ln/>
        </p:spPr>
        <p:txBody>
          <a:bodyPr wrap="square" lIns="0" tIns="0" rIns="0" bIns="0" rtlCol="0" anchor="t"/>
          <a:lstStyle/>
          <a:p>
            <a:pPr indent="0" marL="0">
              <a:buNone/>
            </a:pPr>
            <a:r>
              <a:rPr lang="en-US" sz="1400" b="1" dirty="0">
                <a:solidFill>
                  <a:srgbClr val="1A1F2B"/>
                </a:solidFill>
                <a:latin typeface="Calibri" pitchFamily="34" charset="0"/>
                <a:ea typeface="Calibri" pitchFamily="34" charset="-122"/>
                <a:cs typeface="Calibri" pitchFamily="34" charset="-120"/>
              </a:rPr>
              <a:t>P.d. across a charging capacitor</a:t>
            </a:r>
            <a:endParaRPr lang="en-US" sz="1400" dirty="0"/>
          </a:p>
          <a:p>
            <a:pPr algn="ctr" indent="0" marL="0">
              <a:spcBef>
                <a:spcPts val="400"/>
              </a:spcBef>
              <a:buNone/>
            </a:pPr>
            <a:r>
              <a:rPr lang="en-US" sz="1700" dirty="0">
                <a:solidFill>
                  <a:srgbClr val="13233F"/>
                </a:solidFill>
                <a:latin typeface="Cambria" pitchFamily="34" charset="0"/>
                <a:ea typeface="Cambria" pitchFamily="34" charset="-122"/>
                <a:cs typeface="Cambria" pitchFamily="34" charset="-120"/>
              </a:rPr>
              <a:t>V_C = V₀(1 - e^(-t/RC))   and similarly   Q = Q₀(1 - e^(-t/RC)) V₀ supply p.d. (V), Q₀ = CV₀ final charge (C). Not in the formulae list: derive it from V_C = V₀ - V_R with V_R = V₀ e^(-t/RC).</a:t>
            </a:r>
            <a:endParaRPr lang="en-US" sz="14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p.d. while a capacitor charges?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pic>
        <p:nvPicPr>
          <p:cNvPr id="4" name="Image 0" descr="Charging a 4.7 µF capacitor through 1.0 MΩ from 9.0 V. At every instant V_C + V_R = 9.0 V; the two curves are mirror images about 4.5 V and cross at t = RC ln 2 = 3.3 s.">    </p:cNvPr>
          <p:cNvPicPr>
            <a:picLocks noChangeAspect="1"/>
          </p:cNvPicPr>
          <p:nvPr/>
        </p:nvPicPr>
        <p:blipFill>
          <a:blip r:embed="rId1"/>
          <a:stretch>
            <a:fillRect/>
          </a:stretch>
        </p:blipFill>
        <p:spPr>
          <a:xfrm>
            <a:off x="2285086" y="1371600"/>
            <a:ext cx="4573829" cy="2638044"/>
          </a:xfrm>
          <a:prstGeom prst="rect">
            <a:avLst/>
          </a:prstGeom>
        </p:spPr>
      </p:pic>
      <p:sp>
        <p:nvSpPr>
          <p:cNvPr id="5" name="Text 2"/>
          <p:cNvSpPr txBox="1"/>
          <p:nvPr/>
        </p:nvSpPr>
        <p:spPr>
          <a:xfrm>
            <a:off x="2285086" y="4055364"/>
            <a:ext cx="4573829" cy="562356"/>
          </a:xfrm>
          <a:prstGeom prst="rect">
            <a:avLst/>
          </a:prstGeom>
          <a:noFill/>
          <a:ln/>
        </p:spPr>
        <p:txBody>
          <a:bodyPr wrap="square" lIns="0" tIns="0" rIns="0" bIns="0" rtlCol="0" anchor="t"/>
          <a:lstStyle/>
          <a:p>
            <a:pPr algn="ctr" indent="0" marL="0">
              <a:buNone/>
            </a:pPr>
            <a:r>
              <a:rPr lang="en-US" sz="1100" i="1" dirty="0">
                <a:solidFill>
                  <a:srgbClr val="5A6577"/>
                </a:solidFill>
              </a:rPr>
              <a:t>Charging a 4.7 µF capacitor through 1.0 MΩ from 9.0 V. At every instant V_C + V_R = 9.0 V; the two curves are mirror images about 4.5 V and cross at t = RC ln 2 = 3.3 s.</a:t>
            </a:r>
            <a:endParaRPr lang="en-US" sz="11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p.d. while a capacitor charges?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 · Worked example 6 · Hard · Calculate</a:t>
            </a:r>
            <a:endParaRPr lang="en-US" sz="1200" dirty="0"/>
          </a:p>
        </p:txBody>
      </p:sp>
      <p:sp>
        <p:nvSpPr>
          <p:cNvPr id="4" name="Text 2"/>
          <p:cNvSpPr txBox="1"/>
          <p:nvPr/>
        </p:nvSpPr>
        <p:spPr>
          <a:xfrm>
            <a:off x="457200" y="1371600"/>
            <a:ext cx="8229600" cy="2915107"/>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A 4.7 µF capacitor, initially uncharged, is charged through a 1.0 MΩ resistor from a 9.0 V supply (the circuit in the charging graphs above). (a) Calculate the p.d. across the capacitor and the current 3.0 s after charging starts. (b) A circuit connected across the capacitor switches on a lamp when the p.d. across the capacitor reaches 6.0 V. Calculate the delay.</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Time constant: RC = 1.0×10⁶ ×4.7×10⁻⁶ = 4.7 s.</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(a)</a:t>
            </a:r>
            <a:r>
              <a:rPr lang="en-US" sz="1500" dirty="0">
                <a:solidFill>
                  <a:srgbClr val="1A1F2B"/>
                </a:solidFill>
                <a:latin typeface="Calibri" pitchFamily="34" charset="0"/>
                <a:ea typeface="Calibri" pitchFamily="34" charset="-122"/>
                <a:cs typeface="Calibri" pitchFamily="34" charset="-120"/>
              </a:rPr>
              <a:t> V_C = 9.0 ×(1 - e^(-3.0/4.7)) = 9.0 ×(1 - 0.528) = </a:t>
            </a:r>
            <a:r>
              <a:rPr lang="en-US" sz="1500" b="1" dirty="0">
                <a:solidFill>
                  <a:srgbClr val="1A1F2B"/>
                </a:solidFill>
                <a:latin typeface="Calibri" pitchFamily="34" charset="0"/>
                <a:ea typeface="Calibri" pitchFamily="34" charset="-122"/>
                <a:cs typeface="Calibri" pitchFamily="34" charset="-120"/>
              </a:rPr>
              <a:t>4.2 V (4.25 V)</a:t>
            </a:r>
            <a:r>
              <a:rPr lang="en-US" sz="1500" dirty="0">
                <a:solidFill>
                  <a:srgbClr val="1A1F2B"/>
                </a:solidFill>
                <a:latin typeface="Calibri" pitchFamily="34" charset="0"/>
                <a:ea typeface="Calibri" pitchFamily="34" charset="-122"/>
                <a:cs typeface="Calibri" pitchFamily="34" charset="-120"/>
              </a:rPr>
              <a:t>. The rest of the 9.0 V is across the resistor: V_R = 9.0 - 4.25 = 4.75 V, so I = 4.75 ÷1.0×10⁶ = </a:t>
            </a:r>
            <a:r>
              <a:rPr lang="en-US" sz="1500" b="1" dirty="0">
                <a:solidFill>
                  <a:srgbClr val="1A1F2B"/>
                </a:solidFill>
                <a:latin typeface="Calibri" pitchFamily="34" charset="0"/>
                <a:ea typeface="Calibri" pitchFamily="34" charset="-122"/>
                <a:cs typeface="Calibri" pitchFamily="34" charset="-120"/>
              </a:rPr>
              <a:t>4.8 × 10⁻⁶ A</a:t>
            </a:r>
            <a:endParaRPr lang="en-US" sz="1300" dirty="0"/>
          </a:p>
          <a:p>
            <a:pPr indent="0" marL="0">
              <a:spcBef>
                <a:spcPts val="500"/>
              </a:spcBef>
              <a:buNone/>
            </a:pPr>
            <a:r>
              <a:rPr lang="en-US" sz="1500" b="1" dirty="0">
                <a:solidFill>
                  <a:srgbClr val="1A1F2B"/>
                </a:solidFill>
                <a:latin typeface="Calibri" pitchFamily="34" charset="0"/>
                <a:ea typeface="Calibri" pitchFamily="34" charset="-122"/>
                <a:cs typeface="Calibri" pitchFamily="34" charset="-120"/>
              </a:rPr>
              <a:t>(b)</a:t>
            </a:r>
            <a:r>
              <a:rPr lang="en-US" sz="1500" dirty="0">
                <a:solidFill>
                  <a:srgbClr val="1A1F2B"/>
                </a:solidFill>
                <a:latin typeface="Calibri" pitchFamily="34" charset="0"/>
                <a:ea typeface="Calibri" pitchFamily="34" charset="-122"/>
                <a:cs typeface="Calibri" pitchFamily="34" charset="-120"/>
              </a:rPr>
              <a:t> When V_C = 6.0 V, V_R = 3.0 V, so e^(-t/RC) = 3.0 ÷9.0: t = RC ln(9.0 ÷3.0) = 4.7 ×ln 3 = </a:t>
            </a:r>
            <a:r>
              <a:rPr lang="en-US" sz="1500" b="1" dirty="0">
                <a:solidFill>
                  <a:srgbClr val="1A1F2B"/>
                </a:solidFill>
                <a:latin typeface="Calibri" pitchFamily="34" charset="0"/>
                <a:ea typeface="Calibri" pitchFamily="34" charset="-122"/>
                <a:cs typeface="Calibri" pitchFamily="34" charset="-120"/>
              </a:rPr>
              <a:t>5.2 s (5.16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To make the delay longer, increase R or C: the delay is proportional to RC.</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How do you calculate the p.d. while a capacitor charges?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5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EF2F2"/>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91C1C"/>
                </a:solidFill>
                <a:latin typeface="Calibri" pitchFamily="34" charset="0"/>
                <a:ea typeface="Calibri" pitchFamily="34" charset="-122"/>
                <a:cs typeface="Calibri" pitchFamily="34" charset="-120"/>
              </a:rPr>
              <a:t>Common error — Using the discharge equation for charging</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V = V₀ e^(-t/RC) does not give the p.d. across a charging capacitor. During charging, that expression is the p.d. across the resistor. The capacitor's p.d. is what is left: V₀ minus it.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11: how do you record and analyse a discharge?</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645359"/>
          </a:xfrm>
          <a:prstGeom prst="rect">
            <a:avLst/>
          </a:prstGeom>
          <a:noFill/>
          <a:ln/>
        </p:spPr>
        <p:txBody>
          <a:bodyPr wrap="square" lIns="0" tIns="0" rIns="0" bIns="0" rtlCol="0" anchor="t"/>
          <a:lstStyle/>
          <a:p>
            <a:pPr indent="0" marL="0">
              <a:buNone/>
            </a:pPr>
            <a:r>
              <a:rPr lang="en-US" sz="1500" b="1" dirty="0">
                <a:solidFill>
                  <a:srgbClr val="1A1F2B"/>
                </a:solidFill>
                <a:latin typeface="Calibri" pitchFamily="34" charset="0"/>
                <a:ea typeface="Calibri" pitchFamily="34" charset="-122"/>
                <a:cs typeface="Calibri" pitchFamily="34" charset="-120"/>
              </a:rPr>
              <a:t>Aim.</a:t>
            </a:r>
            <a:r>
              <a:rPr lang="en-US" sz="1500" dirty="0">
                <a:solidFill>
                  <a:srgbClr val="1A1F2B"/>
                </a:solidFill>
                <a:latin typeface="Calibri" pitchFamily="34" charset="0"/>
                <a:ea typeface="Calibri" pitchFamily="34" charset="-122"/>
                <a:cs typeface="Calibri" pitchFamily="34" charset="-120"/>
              </a:rPr>
              <a:t> Display the p.d. across a capacitor as it charges and discharges through a resistor, and use the discharge to find the time constant, and so C if R is known.</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Circuit and choices.</a:t>
            </a:r>
            <a:r>
              <a:rPr lang="en-US" sz="1500" dirty="0">
                <a:solidFill>
                  <a:srgbClr val="1A1F2B"/>
                </a:solidFill>
                <a:latin typeface="Calibri" pitchFamily="34" charset="0"/>
                <a:ea typeface="Calibri" pitchFamily="34" charset="-122"/>
                <a:cs typeface="Calibri" pitchFamily="34" charset="-120"/>
              </a:rPr>
              <a:t> Use the two-way switch circuit above, with the data logger's voltage sensor (or an oscilloscope) across the capacitor. A time constant of a few seconds or more lets a data logger sample many points; with a voltmeter and stopwatch, aim for tens of seconds. For a time constant of milliseconds, use an oscilloscope with a square-wave supply so that the trace repeats.</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Method.</a:t>
            </a:r>
            <a:r>
              <a:rPr lang="en-US" sz="1500" dirty="0">
                <a:solidFill>
                  <a:srgbClr val="1A1F2B"/>
                </a:solidFill>
                <a:latin typeface="Calibri" pitchFamily="34" charset="0"/>
                <a:ea typeface="Calibri" pitchFamily="34" charset="-122"/>
                <a:cs typeface="Calibri" pitchFamily="34" charset="-120"/>
              </a:rPr>
              <a:t> Charge fully (wait at least 5RC), start recording, switch to discharge and record V against t. Set the sampling rate so that there are many readings per time constant.</a:t>
            </a:r>
            <a:endParaRPr lang="en-US" sz="1500" dirty="0"/>
          </a:p>
          <a:p>
            <a:pPr indent="0" marL="0">
              <a:spcBef>
                <a:spcPts val="700"/>
              </a:spcBef>
              <a:buNone/>
            </a:pPr>
            <a:r>
              <a:rPr lang="en-US" sz="1500" b="1" dirty="0">
                <a:solidFill>
                  <a:srgbClr val="1A1F2B"/>
                </a:solidFill>
                <a:latin typeface="Calibri" pitchFamily="34" charset="0"/>
                <a:ea typeface="Calibri" pitchFamily="34" charset="-122"/>
                <a:cs typeface="Calibri" pitchFamily="34" charset="-120"/>
              </a:rPr>
              <a:t>Analysis.</a:t>
            </a:r>
            <a:r>
              <a:rPr lang="en-US" sz="1500" dirty="0">
                <a:solidFill>
                  <a:srgbClr val="1A1F2B"/>
                </a:solidFill>
                <a:latin typeface="Calibri" pitchFamily="34" charset="0"/>
                <a:ea typeface="Calibri" pitchFamily="34" charset="-122"/>
                <a:cs typeface="Calibri" pitchFamily="34" charset="-120"/>
              </a:rPr>
              <a:t> ln V = ln V₀ - t/RC has the form y = c + mx. Plot ln(V/V) against t. A straight line confirms exponential decay, the gradient is -1/RC and the intercept is ln V₀.</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11: how do you record and analyse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pic>
        <p:nvPicPr>
          <p:cNvPr id="4" name="Image 0" descr="Specimen results: a nominal 470 µF capacitor discharging through 10.0 kΩ from 6.0 V, sampled every 2 s. The points lie on a straight line, so the decay is exponential; the large gradient triangle gives RC.">    </p:cNvPr>
          <p:cNvPicPr>
            <a:picLocks noChangeAspect="1"/>
          </p:cNvPicPr>
          <p:nvPr/>
        </p:nvPicPr>
        <p:blipFill>
          <a:blip r:embed="rId1"/>
          <a:stretch>
            <a:fillRect/>
          </a:stretch>
        </p:blipFill>
        <p:spPr>
          <a:xfrm>
            <a:off x="4389120" y="1378001"/>
            <a:ext cx="4297680" cy="2626157"/>
          </a:xfrm>
          <a:prstGeom prst="rect">
            <a:avLst/>
          </a:prstGeom>
        </p:spPr>
      </p:pic>
      <p:sp>
        <p:nvSpPr>
          <p:cNvPr id="5" name="Text 2"/>
          <p:cNvSpPr txBox="1"/>
          <p:nvPr/>
        </p:nvSpPr>
        <p:spPr>
          <a:xfrm>
            <a:off x="4389120" y="4049878"/>
            <a:ext cx="4297680" cy="562356"/>
          </a:xfrm>
          <a:prstGeom prst="rect">
            <a:avLst/>
          </a:prstGeom>
          <a:noFill/>
          <a:ln/>
        </p:spPr>
        <p:txBody>
          <a:bodyPr wrap="square" lIns="0" tIns="0" rIns="0" bIns="0" rtlCol="0" anchor="t"/>
          <a:lstStyle/>
          <a:p>
            <a:pPr algn="ctr" indent="0" marL="0">
              <a:buNone/>
            </a:pPr>
            <a:r>
              <a:rPr lang="en-US" sz="1100" i="1" dirty="0">
                <a:solidFill>
                  <a:srgbClr val="5A6577"/>
                </a:solidFill>
              </a:rPr>
              <a:t>Specimen results: a nominal 470 µF capacitor discharging through 10.0 kΩ from 6.0 V, sampled every 2 s. The points lie on a straight line, so the decay is exponential; the large gradient triangle gives RC.</a:t>
            </a:r>
            <a:endParaRPr lang="en-US" sz="1100" dirty="0"/>
          </a:p>
        </p:txBody>
      </p:sp>
      <p:sp>
        <p:nvSpPr>
          <p:cNvPr id="6" name="Text 3"/>
          <p:cNvSpPr txBox="1"/>
          <p:nvPr/>
        </p:nvSpPr>
        <p:spPr>
          <a:xfrm>
            <a:off x="457200" y="1371600"/>
            <a:ext cx="3611880" cy="2267712"/>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Why a data logger or oscilloscope?</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It takes many readings at precise, equal intervals, including at the start when the p.d. changes fastest, and removes the reaction-time error of reading a meter and a stopwatch together. It must have a very high resistance; otherwise it provides a second discharge path in parallel with R and makes the measured time constant too small.</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11: how do you record and analyse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 · Worked example 7 · Hard · Determine</a:t>
            </a:r>
            <a:endParaRPr lang="en-US" sz="1200" dirty="0"/>
          </a:p>
        </p:txBody>
      </p:sp>
      <p:sp>
        <p:nvSpPr>
          <p:cNvPr id="4" name="Text 2"/>
          <p:cNvSpPr txBox="1"/>
          <p:nvPr/>
        </p:nvSpPr>
        <p:spPr>
          <a:xfrm>
            <a:off x="457200" y="1371600"/>
            <a:ext cx="8229600" cy="2979115"/>
          </a:xfrm>
          <a:prstGeom prst="rect">
            <a:avLst/>
          </a:prstGeom>
          <a:noFill/>
          <a:ln/>
        </p:spPr>
        <p:txBody>
          <a:bodyPr wrap="square" lIns="0" tIns="0" rIns="0" bIns="0" rtlCol="0" anchor="t"/>
          <a:lstStyle/>
          <a:p>
            <a:pPr indent="0" marL="0">
              <a:buNone/>
            </a:pPr>
            <a:r>
              <a:rPr lang="en-US" sz="1300" b="1" dirty="0">
                <a:solidFill>
                  <a:srgbClr val="15803D"/>
                </a:solidFill>
                <a:latin typeface="Calibri" pitchFamily="34" charset="0"/>
                <a:ea typeface="Calibri" pitchFamily="34" charset="-122"/>
                <a:cs typeface="Calibri" pitchFamily="34" charset="-120"/>
              </a:rPr>
              <a:t>WORKED EXAMPLE · QUESTION</a:t>
            </a:r>
            <a:endParaRPr lang="en-US" sz="13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Use the specimen graph above (resistor 10.0 kΩ ± 2%) to determine the capacitance. The gradient has a percentage uncertainty of 3%. Find the uncertainty in C.</a:t>
            </a:r>
            <a:endParaRPr lang="en-US" sz="1300" dirty="0"/>
          </a:p>
          <a:p>
            <a:pPr indent="0" marL="0">
              <a:spcBef>
                <a:spcPts val="200"/>
              </a:spcBef>
              <a:buNone/>
            </a:pPr>
            <a:r>
              <a:rPr lang="en-US" sz="1300" b="1" dirty="0">
                <a:solidFill>
                  <a:srgbClr val="15803D"/>
                </a:solidFill>
                <a:latin typeface="Calibri" pitchFamily="34" charset="0"/>
                <a:ea typeface="Calibri" pitchFamily="34" charset="-122"/>
                <a:cs typeface="Calibri" pitchFamily="34" charset="-120"/>
              </a:rPr>
              <a:t>SOLUTION</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from the large triangle, from t = 1.0 s to t = 13.0 s: (-0.98 - 1.58) ÷12.0 = -2.56 ÷12.0 = -0.213 s⁻¹.</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Gradient = -1/RC, so RC = 1 ÷0.213 = 4.69 s.</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 = 4.69 ÷10.0×10³ = </a:t>
            </a:r>
            <a:r>
              <a:rPr lang="en-US" sz="1500" b="1" dirty="0">
                <a:solidFill>
                  <a:srgbClr val="1A1F2B"/>
                </a:solidFill>
                <a:latin typeface="Calibri" pitchFamily="34" charset="0"/>
                <a:ea typeface="Calibri" pitchFamily="34" charset="-122"/>
                <a:cs typeface="Calibri" pitchFamily="34" charset="-120"/>
              </a:rPr>
              <a:t>4.7 × 10⁻⁴ F (469 µF)</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C = 1/(|gradient| ×R), so the percentage uncertainties add: 3% + 2% = 5%, and ΔC = 0.05 ×469 µF ≈ </a:t>
            </a:r>
            <a:r>
              <a:rPr lang="en-US" sz="1500" b="1" dirty="0">
                <a:solidFill>
                  <a:srgbClr val="1A1F2B"/>
                </a:solidFill>
                <a:latin typeface="Calibri" pitchFamily="34" charset="0"/>
                <a:ea typeface="Calibri" pitchFamily="34" charset="-122"/>
                <a:cs typeface="Calibri" pitchFamily="34" charset="-120"/>
              </a:rPr>
              <a:t>± 23 µF</a:t>
            </a:r>
            <a:endParaRPr lang="en-US" sz="13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The intercept, 1.79, gives V₀ = e^(1.79) ≈6.0 V, consistent with the 6.0 V charging supply.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200" b="1" dirty="0">
                <a:solidFill>
                  <a:srgbClr val="13233F"/>
                </a:solidFill>
                <a:latin typeface="Cambria" pitchFamily="34" charset="0"/>
                <a:ea typeface="Cambria" pitchFamily="34" charset="-122"/>
                <a:cs typeface="Cambria" pitchFamily="34" charset="-120"/>
              </a:rPr>
              <a:t>Core Practical 11: how do you record and analyse a discharge? (continued)</a:t>
            </a:r>
            <a:endParaRPr lang="en-US" sz="22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6 of 11</a:t>
            </a:r>
            <a:endParaRPr lang="en-US" sz="1200" dirty="0"/>
          </a:p>
        </p:txBody>
      </p:sp>
      <p:sp>
        <p:nvSpPr>
          <p:cNvPr id="4" name="Text 2"/>
          <p:cNvSpPr txBox="1"/>
          <p:nvPr/>
        </p:nvSpPr>
        <p:spPr>
          <a:xfrm>
            <a:off x="457200" y="1371600"/>
            <a:ext cx="8229600" cy="215066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Practical issues</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Capacitor tolerance:</a:t>
            </a:r>
            <a:r>
              <a:rPr lang="en-US" sz="1500" dirty="0">
                <a:solidFill>
                  <a:srgbClr val="1A1F2B"/>
                </a:solidFill>
                <a:latin typeface="Calibri" pitchFamily="34" charset="0"/>
                <a:ea typeface="Calibri" pitchFamily="34" charset="-122"/>
                <a:cs typeface="Calibri" pitchFamily="34" charset="-120"/>
              </a:rPr>
              <a:t> electrolytic capacitors are often marked ±10% or ±20%, so a measured value a few per cent from the marked value is not necessarily an error.</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Polarity:</a:t>
            </a:r>
            <a:r>
              <a:rPr lang="en-US" sz="1500" dirty="0">
                <a:solidFill>
                  <a:srgbClr val="1A1F2B"/>
                </a:solidFill>
                <a:latin typeface="Calibri" pitchFamily="34" charset="0"/>
                <a:ea typeface="Calibri" pitchFamily="34" charset="-122"/>
                <a:cs typeface="Calibri" pitchFamily="34" charset="-120"/>
              </a:rPr>
              <a:t> electrolytic capacitors must be connected with the + terminal to the positive side of the supply, and never above their rated voltage.</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Safety:</a:t>
            </a:r>
            <a:r>
              <a:rPr lang="en-US" sz="1500" dirty="0">
                <a:solidFill>
                  <a:srgbClr val="1A1F2B"/>
                </a:solidFill>
                <a:latin typeface="Calibri" pitchFamily="34" charset="0"/>
                <a:ea typeface="Calibri" pitchFamily="34" charset="-122"/>
                <a:cs typeface="Calibri" pitchFamily="34" charset="-120"/>
              </a:rPr>
              <a:t> large capacitors charged to a high p.d. can give a dangerous shock even after the supply is disconnected. Discharge them through a resistor before handling.</a:t>
            </a:r>
            <a:endParaRPr lang="en-US" sz="1700" dirty="0"/>
          </a:p>
          <a:p>
            <a:pPr marL="228600" indent="-228600">
              <a:spcBef>
                <a:spcPts val="400"/>
              </a:spcBef>
              <a:buSzPct val="100000"/>
              <a:buChar char="•"/>
            </a:pPr>
            <a:r>
              <a:rPr lang="en-US" sz="1500" b="1" dirty="0">
                <a:solidFill>
                  <a:srgbClr val="1A1F2B"/>
                </a:solidFill>
                <a:latin typeface="Calibri" pitchFamily="34" charset="0"/>
                <a:ea typeface="Calibri" pitchFamily="34" charset="-122"/>
                <a:cs typeface="Calibri" pitchFamily="34" charset="-120"/>
              </a:rPr>
              <a:t>Charging data:</a:t>
            </a:r>
            <a:r>
              <a:rPr lang="en-US" sz="1500" dirty="0">
                <a:solidFill>
                  <a:srgbClr val="1A1F2B"/>
                </a:solidFill>
                <a:latin typeface="Calibri" pitchFamily="34" charset="0"/>
                <a:ea typeface="Calibri" pitchFamily="34" charset="-122"/>
                <a:cs typeface="Calibri" pitchFamily="34" charset="-120"/>
              </a:rPr>
              <a:t> for charging, plot ln(V₀ - V_C) against t; it also has gradient -1/RC.</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4.4</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851306"/>
          </a:xfrm>
          <a:prstGeom prst="roundRect">
            <a:avLst>
              <a:gd name="adj" fmla="val 6445"/>
            </a:avLst>
          </a:prstGeom>
          <a:solidFill>
            <a:srgbClr val="FFFBEB"/>
          </a:solidFill>
          <a:ln w="9525">
            <a:solidFill>
              <a:srgbClr val="DDE2EA"/>
            </a:solidFill>
            <a:prstDash val="solid"/>
          </a:ln>
        </p:spPr>
      </p:sp>
      <p:sp>
        <p:nvSpPr>
          <p:cNvPr id="5" name="Text 3"/>
          <p:cNvSpPr txBox="1"/>
          <p:nvPr/>
        </p:nvSpPr>
        <p:spPr>
          <a:xfrm>
            <a:off x="603504" y="1463040"/>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1 — Define capacitance in full</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"Charge stored per unit p.d.", with charge meaning the charge on one plate. Writing just "Q/V" or "how much charge it holds" leaves out the idea of per unit p.d.</a:t>
            </a:r>
            <a:endParaRPr lang="en-US" sz="1300" dirty="0"/>
          </a:p>
        </p:txBody>
      </p:sp>
      <p:sp>
        <p:nvSpPr>
          <p:cNvPr id="6" name="Shape 4"/>
          <p:cNvSpPr/>
          <p:nvPr/>
        </p:nvSpPr>
        <p:spPr>
          <a:xfrm>
            <a:off x="457200" y="2341778"/>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433218"/>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2 — Choose the energy equation that fits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All three forms of the energy equation are equivalent. If you know C and V, use ½ CV²; if you are given a V–Q graph, find the area, or use ½ QV with values read from the graph.</a:t>
            </a:r>
            <a:endParaRPr lang="en-US" sz="1300" dirty="0"/>
          </a:p>
        </p:txBody>
      </p:sp>
      <p:sp>
        <p:nvSpPr>
          <p:cNvPr id="8" name="Shape 6"/>
          <p:cNvSpPr/>
          <p:nvPr/>
        </p:nvSpPr>
        <p:spPr>
          <a:xfrm>
            <a:off x="457200" y="3311042"/>
            <a:ext cx="8229600" cy="851306"/>
          </a:xfrm>
          <a:prstGeom prst="roundRect">
            <a:avLst>
              <a:gd name="adj" fmla="val 6445"/>
            </a:avLst>
          </a:prstGeom>
          <a:solidFill>
            <a:srgbClr val="FFFBEB"/>
          </a:solidFill>
          <a:ln w="9525">
            <a:solidFill>
              <a:srgbClr val="DDE2EA"/>
            </a:solidFill>
            <a:prstDash val="solid"/>
          </a:ln>
        </p:spPr>
      </p:sp>
      <p:sp>
        <p:nvSpPr>
          <p:cNvPr id="9" name="Text 7"/>
          <p:cNvSpPr txBox="1"/>
          <p:nvPr/>
        </p:nvSpPr>
        <p:spPr>
          <a:xfrm>
            <a:off x="603504" y="340248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3 — Explain charging as a chain</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For "explain why the current decreases": charge builds up on the plates → p.d. across the capacitor rises → p.d. across the resistor falls → current falls → charge builds up more slowly. Each arrow is a separate point.</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Exam tips for 4.4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7 of 11</a:t>
            </a:r>
            <a:endParaRPr lang="en-US" sz="1200" dirty="0"/>
          </a:p>
        </p:txBody>
      </p:sp>
      <p:sp>
        <p:nvSpPr>
          <p:cNvPr id="4" name="Shape 2"/>
          <p:cNvSpPr/>
          <p:nvPr/>
        </p:nvSpPr>
        <p:spPr>
          <a:xfrm>
            <a:off x="457200" y="1371600"/>
            <a:ext cx="8229600" cy="1066190"/>
          </a:xfrm>
          <a:prstGeom prst="roundRect">
            <a:avLst>
              <a:gd name="adj" fmla="val 5146"/>
            </a:avLst>
          </a:prstGeom>
          <a:solidFill>
            <a:srgbClr val="FFFBEB"/>
          </a:solidFill>
          <a:ln w="9525">
            <a:solidFill>
              <a:srgbClr val="DDE2EA"/>
            </a:solidFill>
            <a:prstDash val="solid"/>
          </a:ln>
        </p:spPr>
      </p:sp>
      <p:sp>
        <p:nvSpPr>
          <p:cNvPr id="5" name="Text 3"/>
          <p:cNvSpPr txBox="1"/>
          <p:nvPr/>
        </p:nvSpPr>
        <p:spPr>
          <a:xfrm>
            <a:off x="603504" y="1463040"/>
            <a:ext cx="7936992" cy="919886"/>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4 — The time constant from a graph</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From a discharge curve, read off the time to fall to 37% of the start value (that is RC), or the time to halve and divide by ln 2. From a ln graph, RC = -1/gradient. Show your readings on the graph, and label a log axis ln(V/V): logs are taken of numbers, not units.</a:t>
            </a:r>
            <a:endParaRPr lang="en-US" sz="1300" dirty="0"/>
          </a:p>
        </p:txBody>
      </p:sp>
      <p:sp>
        <p:nvSpPr>
          <p:cNvPr id="6" name="Shape 4"/>
          <p:cNvSpPr/>
          <p:nvPr/>
        </p:nvSpPr>
        <p:spPr>
          <a:xfrm>
            <a:off x="457200" y="2556662"/>
            <a:ext cx="8229600" cy="851306"/>
          </a:xfrm>
          <a:prstGeom prst="roundRect">
            <a:avLst>
              <a:gd name="adj" fmla="val 6445"/>
            </a:avLst>
          </a:prstGeom>
          <a:solidFill>
            <a:srgbClr val="FFFBEB"/>
          </a:solidFill>
          <a:ln w="9525">
            <a:solidFill>
              <a:srgbClr val="DDE2EA"/>
            </a:solidFill>
            <a:prstDash val="solid"/>
          </a:ln>
        </p:spPr>
      </p:sp>
      <p:sp>
        <p:nvSpPr>
          <p:cNvPr id="7" name="Text 5"/>
          <p:cNvSpPr txBox="1"/>
          <p:nvPr/>
        </p:nvSpPr>
        <p:spPr>
          <a:xfrm>
            <a:off x="603504" y="2648102"/>
            <a:ext cx="7936992" cy="705002"/>
          </a:xfrm>
          <a:prstGeom prst="rect">
            <a:avLst/>
          </a:prstGeom>
          <a:noFill/>
          <a:ln/>
        </p:spPr>
        <p:txBody>
          <a:bodyPr wrap="square" lIns="0" tIns="0" rIns="0" bIns="0" rtlCol="0" anchor="t"/>
          <a:lstStyle/>
          <a:p>
            <a:pPr indent="0" marL="0">
              <a:buNone/>
            </a:pPr>
            <a:r>
              <a:rPr lang="en-US" sz="1300" b="1" dirty="0">
                <a:solidFill>
                  <a:srgbClr val="B45309"/>
                </a:solidFill>
                <a:latin typeface="Calibri" pitchFamily="34" charset="0"/>
                <a:ea typeface="Calibri" pitchFamily="34" charset="-122"/>
                <a:cs typeface="Calibri" pitchFamily="34" charset="-120"/>
              </a:rPr>
              <a:t>Exam tip 5 — Compounding uncertainties</a:t>
            </a:r>
            <a:endParaRPr lang="en-US" sz="1300" dirty="0"/>
          </a:p>
          <a:p>
            <a:pPr indent="0" marL="0">
              <a:spcBef>
                <a:spcPts val="300"/>
              </a:spcBef>
              <a:buNone/>
            </a:pPr>
            <a:r>
              <a:rPr lang="en-US" sz="1400" dirty="0">
                <a:solidFill>
                  <a:srgbClr val="1A1F2B"/>
                </a:solidFill>
                <a:latin typeface="Calibri" pitchFamily="34" charset="0"/>
                <a:ea typeface="Calibri" pitchFamily="34" charset="-122"/>
                <a:cs typeface="Calibri" pitchFamily="34" charset="-120"/>
              </a:rPr>
              <a:t>When C is found from RC ÷R, add the percentage uncertainties in RC and R. When a quantity is squared, as V is in ½ CV², double its percentage uncertainty.</a:t>
            </a:r>
            <a:endParaRPr lang="en-US" sz="13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0"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85923"/>
                <a:gridCol w="2565806"/>
                <a:gridCol w="307787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Current flows through a capacitor, across the gap.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gap is an insulator.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Charge flows onto one plate and off the other; current flows in the wires while the charge separates, but none crosses the gap.</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653796">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charged capacitor carries a net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plates carry equal and opposite charges.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capacitor is neutral overall; it stores separated charge Q, which is why it stores energy.</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energy stored is QV.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p.d. rose from 0 to V while the charge was added.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½ QV, the triangle under the V–Q graph; the supply transfers QV and half is dissipated.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larger charging resistor means less energy is stored.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final p.d. is still the supply p.d.</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R changes only how long charging takes; the stored energy ½ CV₀² is the same.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 capacitor is fully discharged after one time constant.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Exponential decay never reaches zero in a finite time.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After RC, 37% remains; after 5RC, less than 1%.</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Common misconceptions (continued)</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8 of 11</a:t>
            </a:r>
            <a:endParaRPr lang="en-US" sz="1200" dirty="0"/>
          </a:p>
        </p:txBody>
      </p:sp>
      <p:graphicFrame>
        <p:nvGraphicFramePr>
          <p:cNvPr id="41"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85923"/>
                <a:gridCol w="2565806"/>
                <a:gridCol w="3077870"/>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Misconception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Why it is wrong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Correct idea</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The time to halve depends on the starting 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Each halving takes the same time for an exponential.</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t_(1/2) = RC ln 2, independent of Q₀ or V₀.</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How this topic connects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9 of 11</a:t>
            </a:r>
            <a:endParaRPr lang="en-US" sz="1200" dirty="0"/>
          </a:p>
        </p:txBody>
      </p:sp>
      <p:sp>
        <p:nvSpPr>
          <p:cNvPr id="4" name="Text 2"/>
          <p:cNvSpPr txBox="1"/>
          <p:nvPr/>
        </p:nvSpPr>
        <p:spPr>
          <a:xfrm>
            <a:off x="457200" y="1371600"/>
            <a:ext cx="8229600" cy="2813609"/>
          </a:xfrm>
          <a:prstGeom prst="rect">
            <a:avLst/>
          </a:prstGeom>
          <a:noFill/>
          <a:ln/>
        </p:spPr>
        <p:txBody>
          <a:bodyPr wrap="square" lIns="0" tIns="0" rIns="0" bIns="0" rtlCol="0" anchor="t"/>
          <a:lstStyle/>
          <a:p>
            <a:pPr indent="0" marL="0">
              <a:buNone/>
            </a:pPr>
            <a:r>
              <a:rPr lang="en-US" sz="1700" b="1" dirty="0">
                <a:solidFill>
                  <a:srgbClr val="13233F"/>
                </a:solidFill>
                <a:latin typeface="Cambria" pitchFamily="34" charset="0"/>
                <a:ea typeface="Cambria" pitchFamily="34" charset="-122"/>
                <a:cs typeface="Cambria" pitchFamily="34" charset="-120"/>
              </a:rPr>
              <a:t>Current and charge (Unit 2)</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I = ΔQ/Δt, so the area under a current–time graph for a charging or discharging capacitor equals the charge that flowed, Q₀. The gradient of a Q–t graph is the current.</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3 Electric fields</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Between the charged plates there is a nearly uniform electric field, E = V/d, and the stored energy can be thought of as being in that field.</a:t>
            </a:r>
            <a:endParaRPr lang="en-US" sz="1700" dirty="0"/>
          </a:p>
          <a:p>
            <a:pPr indent="0" marL="0">
              <a:spcBef>
                <a:spcPts val="300"/>
              </a:spcBef>
              <a:buNone/>
            </a:pPr>
            <a:r>
              <a:rPr lang="en-US" sz="1700" b="1" dirty="0">
                <a:solidFill>
                  <a:srgbClr val="13233F"/>
                </a:solidFill>
                <a:latin typeface="Cambria" pitchFamily="34" charset="0"/>
                <a:ea typeface="Cambria" pitchFamily="34" charset="-122"/>
                <a:cs typeface="Cambria" pitchFamily="34" charset="-120"/>
              </a:rPr>
              <a:t>Radioactive decay (Unit 5)</a:t>
            </a:r>
            <a:endParaRPr lang="en-US" sz="1700" dirty="0"/>
          </a:p>
          <a:p>
            <a:pPr indent="0" marL="0">
              <a:spcBef>
                <a:spcPts val="700"/>
              </a:spcBef>
              <a:buNone/>
            </a:pPr>
            <a:r>
              <a:rPr lang="en-US" sz="1500" dirty="0">
                <a:solidFill>
                  <a:srgbClr val="1A1F2B"/>
                </a:solidFill>
                <a:latin typeface="Calibri" pitchFamily="34" charset="0"/>
                <a:ea typeface="Calibri" pitchFamily="34" charset="-122"/>
                <a:cs typeface="Calibri" pitchFamily="34" charset="-120"/>
              </a:rPr>
              <a:t>The same mathematics: a rate proportional to the amount left, exponential decay, a constant half-life (here RC ln 2) and a straight-line ln graph. Turning an exponential into a straight line with logs and combining percentage uncertainties are general A2 practical skills (Unit 6).</a:t>
            </a:r>
            <a:endParaRPr lang="en-US" sz="17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Key equations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10 of 11</a:t>
            </a:r>
            <a:endParaRPr lang="en-US" sz="1200" dirty="0"/>
          </a:p>
        </p:txBody>
      </p:sp>
      <p:graphicFrame>
        <p:nvGraphicFramePr>
          <p:cNvPr id="43" name="Table 0"/>
          <p:cNvGraphicFramePr>
            <a:graphicFrameLocks noGrp="1"/>
          </p:cNvGraphicFramePr>
          <p:nvPr>
            <p:extLst>
              <p:ext uri="{D42A27DB-BD31-4B8C-83A1-F6EECF244321}">
                <p14:modId xmlns:p14="http://schemas.microsoft.com/office/powerpoint/2010/main" val="1579011935"/>
              </p:ext>
            </p:extLst>
          </p:nvPr>
        </p:nvGraphicFramePr>
        <p:xfrm>
          <a:off x="457200" y="1371600"/>
          <a:ext cx="8229600" cy="914400"/>
        </p:xfrm>
        <a:graphic>
          <a:graphicData uri="http://schemas.openxmlformats.org/drawingml/2006/table">
            <a:tbl>
              <a:tblPr/>
              <a:tblGrid>
                <a:gridCol w="2593238"/>
                <a:gridCol w="2559406"/>
                <a:gridCol w="3076956"/>
              </a:tblGrid>
              <a:tr h="285293">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Equation</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Use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c>
                  <a:txBody>
                    <a:bodyPr/>
                    <a:lstStyle/>
                    <a:p>
                      <a:pPr indent="0" marL="0">
                        <a:buNone/>
                      </a:pPr>
                      <a:r>
                        <a:rPr lang="en-US" sz="1200" b="1" dirty="0">
                          <a:solidFill>
                            <a:srgbClr val="13233F"/>
                          </a:solidFill>
                          <a:latin typeface="Calibri" pitchFamily="34" charset="0"/>
                          <a:ea typeface="Calibri" pitchFamily="34" charset="-122"/>
                          <a:cs typeface="Calibri" pitchFamily="34" charset="-120"/>
                        </a:rPr>
                        <a:t>In the formulae list?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3F5F9"/>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 = Q/V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capacitance, charge or p.d. (C in F, Q in C, V in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 = ½ QV = ½ CV² = ½ Q²/C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stored (J)</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W_supply = QV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energy transferred by the supply while charging</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W = QV for charge moved through p.d.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τ= 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constant (s)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learn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469087">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Q = Q₀ e^(-t/RC), I = I₀ e^(-t/RC), V = V₀ e^(-t/RC)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discharge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ln Q = ln Q₀ - t/RC (and for I, V)</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finding a time; straight-line graph</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Yes</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t_(1/2) = RC ln 2</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time to halve</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r h="285293">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V_C = V₀(1 - e^(-t/RC))</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p.d. across a charging capacitor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c>
                  <a:txBody>
                    <a:bodyPr/>
                    <a:lstStyle/>
                    <a:p>
                      <a:pPr indent="0" marL="0">
                        <a:buNone/>
                      </a:pPr>
                      <a:r>
                        <a:rPr lang="en-US" sz="1200" dirty="0">
                          <a:solidFill>
                            <a:srgbClr val="1A1F2B"/>
                          </a:solidFill>
                          <a:latin typeface="Calibri" pitchFamily="34" charset="0"/>
                          <a:ea typeface="Calibri" pitchFamily="34" charset="-122"/>
                          <a:cs typeface="Calibri" pitchFamily="34" charset="-120"/>
                        </a:rPr>
                        <a:t>No — derive it: V₀ - V_R</a:t>
                      </a:r>
                      <a:endParaRPr lang="en-US" sz="1200" dirty="0">
                        <a:latin typeface="Calibri" charset="0"/>
                        <a:ea typeface="Calibri" charset="0"/>
                        <a:cs typeface="Calibri" charset="0"/>
                      </a:endParaRPr>
                    </a:p>
                  </a:txBody>
                  <a:tcPr marL="64008" marR="64008" marT="41148" marB="41148" anchor="t">
                    <a:lnL w="9525" cap="flat" cmpd="sng" algn="ctr">
                      <a:solidFill>
                        <a:srgbClr val="DDE2EA"/>
                      </a:solidFill>
                      <a:prstDash val="solid"/>
                      <a:round/>
                      <a:headEnd type="none" w="med" len="med"/>
                      <a:tailEnd type="none" w="med" len="med"/>
                    </a:lnL>
                    <a:lnR w="9525" cap="flat" cmpd="sng" algn="ctr">
                      <a:solidFill>
                        <a:srgbClr val="DDE2EA"/>
                      </a:solidFill>
                      <a:prstDash val="solid"/>
                      <a:round/>
                      <a:headEnd type="none" w="med" len="med"/>
                      <a:tailEnd type="none" w="med" len="med"/>
                    </a:lnR>
                    <a:lnT w="9525" cap="flat" cmpd="sng" algn="ctr">
                      <a:solidFill>
                        <a:srgbClr val="DDE2EA"/>
                      </a:solidFill>
                      <a:prstDash val="solid"/>
                      <a:round/>
                      <a:headEnd type="none" w="med" len="med"/>
                      <a:tailEnd type="none" w="med" len="med"/>
                    </a:lnT>
                    <a:lnB w="9525" cap="flat" cmpd="sng" algn="ctr">
                      <a:solidFill>
                        <a:srgbClr val="DDE2EA"/>
                      </a:solidFill>
                      <a:prstDash val="solid"/>
                      <a:round/>
                      <a:headEnd type="none" w="med" len="med"/>
                      <a:tailEnd type="none" w="med" len="med"/>
                    </a:lnB>
                    <a:solidFill>
                      <a:srgbClr val="FFFFFF"/>
                    </a:solidFill>
                  </a:tcPr>
                </a:tc>
              </a:tr>
            </a:tbl>
          </a:graphicData>
        </a:graphic>
      </p:graphicFrame>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42</a:t>
            </a:fld>
            <a:endParaRPr 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258568"/>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A 100 µF capacitor stores a charge of 1.5 mC. Calculate the p.d. across it.</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2. The p.d. across a capacitor is tripled. By what factor does the energy stored change?</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3. Calculate the time constant of a 2.2 µF capacitor discharging through a 330 kΩ resistor.</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4. What percentage of its initial charge does a discharging capacitor keep after three time constants?</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5. In the core practical, a graph of ln(V/V) against t has a gradient of −0.050 s⁻¹. The resistor is 20 kΩ. Calculate the capacitance, and state why ln V is plotted rather than V.</a:t>
            </a:r>
            <a:endParaRPr lang="en-US" sz="1500" dirty="0"/>
          </a:p>
          <a:p>
            <a:pPr indent="0" marL="0">
              <a:spcBef>
                <a:spcPts val="900"/>
              </a:spcBef>
              <a:buNone/>
            </a:pPr>
            <a:r>
              <a:rPr lang="en-US" sz="1500" dirty="0">
                <a:solidFill>
                  <a:srgbClr val="1A1F2B"/>
                </a:solidFill>
                <a:latin typeface="Calibri" pitchFamily="34" charset="0"/>
                <a:ea typeface="Calibri" pitchFamily="34" charset="-122"/>
                <a:cs typeface="Calibri" pitchFamily="34" charset="-120"/>
              </a:rPr>
              <a:t>6. Explain why the current in a charging circuit decreases, even though the supply p.d. stays the same.</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43</a:t>
            </a:fld>
            <a:endParaRPr lang="en-US"/>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Check your understanding · answers</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Section 11 of 11</a:t>
            </a:r>
            <a:endParaRPr lang="en-US" sz="1200" dirty="0"/>
          </a:p>
        </p:txBody>
      </p:sp>
      <p:sp>
        <p:nvSpPr>
          <p:cNvPr id="4" name="Text 2"/>
          <p:cNvSpPr txBox="1"/>
          <p:nvPr/>
        </p:nvSpPr>
        <p:spPr>
          <a:xfrm>
            <a:off x="457200" y="1371600"/>
            <a:ext cx="8229600" cy="2465222"/>
          </a:xfrm>
          <a:prstGeom prst="rect">
            <a:avLst/>
          </a:prstGeom>
          <a:noFill/>
          <a:ln/>
        </p:spPr>
        <p:txBody>
          <a:bodyPr wrap="square" lIns="0" tIns="0" rIns="0" bIns="0" rtlCol="0" anchor="t"/>
          <a:lstStyle/>
          <a:p>
            <a:pPr indent="0" marL="0">
              <a:buNone/>
            </a:pPr>
            <a:r>
              <a:rPr lang="en-US" sz="1500" dirty="0">
                <a:solidFill>
                  <a:srgbClr val="1A1F2B"/>
                </a:solidFill>
                <a:latin typeface="Calibri" pitchFamily="34" charset="0"/>
                <a:ea typeface="Calibri" pitchFamily="34" charset="-122"/>
                <a:cs typeface="Calibri" pitchFamily="34" charset="-120"/>
              </a:rPr>
              <a:t>1. V = Q/C = 1.5×10⁻³ ÷100×10⁻⁶ = </a:t>
            </a:r>
            <a:r>
              <a:rPr lang="en-US" sz="1500" b="1" dirty="0">
                <a:solidFill>
                  <a:srgbClr val="1A1F2B"/>
                </a:solidFill>
                <a:latin typeface="Calibri" pitchFamily="34" charset="0"/>
                <a:ea typeface="Calibri" pitchFamily="34" charset="-122"/>
                <a:cs typeface="Calibri" pitchFamily="34" charset="-120"/>
              </a:rPr>
              <a:t>15 V</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2. W = ½ CV², so the energy increases by a factor of 3² = </a:t>
            </a:r>
            <a:r>
              <a:rPr lang="en-US" sz="1500" b="1" dirty="0">
                <a:solidFill>
                  <a:srgbClr val="1A1F2B"/>
                </a:solidFill>
                <a:latin typeface="Calibri" pitchFamily="34" charset="0"/>
                <a:ea typeface="Calibri" pitchFamily="34" charset="-122"/>
                <a:cs typeface="Calibri" pitchFamily="34" charset="-120"/>
              </a:rPr>
              <a:t>9</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3. RC = 330×10³ ×2.2×10⁻⁶ = </a:t>
            </a:r>
            <a:r>
              <a:rPr lang="en-US" sz="1500" b="1" dirty="0">
                <a:solidFill>
                  <a:srgbClr val="1A1F2B"/>
                </a:solidFill>
                <a:latin typeface="Calibri" pitchFamily="34" charset="0"/>
                <a:ea typeface="Calibri" pitchFamily="34" charset="-122"/>
                <a:cs typeface="Calibri" pitchFamily="34" charset="-120"/>
              </a:rPr>
              <a:t>0.73 s</a:t>
            </a:r>
            <a:r>
              <a:rPr lang="en-US" sz="1500" dirty="0">
                <a:solidFill>
                  <a:srgbClr val="1A1F2B"/>
                </a:solidFill>
                <a:latin typeface="Calibri" pitchFamily="34" charset="0"/>
                <a:ea typeface="Calibri" pitchFamily="34" charset="-122"/>
                <a:cs typeface="Calibri" pitchFamily="34" charset="-120"/>
              </a:rPr>
              <a:t> (0.726 s).</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4. Q/Q₀ = e⁻³ = 0.050, so </a:t>
            </a:r>
            <a:r>
              <a:rPr lang="en-US" sz="1500" b="1" dirty="0">
                <a:solidFill>
                  <a:srgbClr val="1A1F2B"/>
                </a:solidFill>
                <a:latin typeface="Calibri" pitchFamily="34" charset="0"/>
                <a:ea typeface="Calibri" pitchFamily="34" charset="-122"/>
                <a:cs typeface="Calibri" pitchFamily="34" charset="-120"/>
              </a:rPr>
              <a:t>5.0%</a:t>
            </a:r>
            <a:r>
              <a:rPr lang="en-US" sz="1500" dirty="0">
                <a:solidFill>
                  <a:srgbClr val="1A1F2B"/>
                </a:solidFill>
                <a:latin typeface="Calibri" pitchFamily="34" charset="0"/>
                <a:ea typeface="Calibri" pitchFamily="34" charset="-122"/>
                <a:cs typeface="Calibri" pitchFamily="34" charset="-120"/>
              </a:rPr>
              <a: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5. RC = 1 ÷0.050 = 20 s, so C = 20 ÷20×10³ = </a:t>
            </a:r>
            <a:r>
              <a:rPr lang="en-US" sz="1500" b="1" dirty="0">
                <a:solidFill>
                  <a:srgbClr val="1A1F2B"/>
                </a:solidFill>
                <a:latin typeface="Calibri" pitchFamily="34" charset="0"/>
                <a:ea typeface="Calibri" pitchFamily="34" charset="-122"/>
                <a:cs typeface="Calibri" pitchFamily="34" charset="-120"/>
              </a:rPr>
              <a:t>1.0 × 10⁻³ F (1000 µF)</a:t>
            </a:r>
            <a:r>
              <a:rPr lang="en-US" sz="1500" dirty="0">
                <a:solidFill>
                  <a:srgbClr val="1A1F2B"/>
                </a:solidFill>
                <a:latin typeface="Calibri" pitchFamily="34" charset="0"/>
                <a:ea typeface="Calibri" pitchFamily="34" charset="-122"/>
                <a:cs typeface="Calibri" pitchFamily="34" charset="-120"/>
              </a:rPr>
              <a:t>. ln V against t is a straight line for an exponential decay, which tests the relationship and gives RC from the gradient.</a:t>
            </a:r>
            <a:endParaRPr lang="en-US" sz="1500" dirty="0"/>
          </a:p>
          <a:p>
            <a:pPr indent="0" marL="0">
              <a:spcBef>
                <a:spcPts val="500"/>
              </a:spcBef>
              <a:buNone/>
            </a:pPr>
            <a:r>
              <a:rPr lang="en-US" sz="1500" dirty="0">
                <a:solidFill>
                  <a:srgbClr val="1A1F2B"/>
                </a:solidFill>
                <a:latin typeface="Calibri" pitchFamily="34" charset="0"/>
                <a:ea typeface="Calibri" pitchFamily="34" charset="-122"/>
                <a:cs typeface="Calibri" pitchFamily="34" charset="-120"/>
              </a:rPr>
              <a:t>6. As charge builds up on the plates, the p.d. across the capacitor rises. The supply p.d. is shared, so the p.d. across the resistor, V₀ - V_C, falls. The current I = (V₀ - V_C)/R therefore falls, so charge arrives more slowly, and the current tends to zero as V_C approaches V₀.</a:t>
            </a:r>
            <a:endParaRPr lang="en-US" sz="15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44</a:t>
            </a:fld>
            <a:endParaRPr lang="en-US"/>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5">
    <p:spTree>
      <p:nvGrpSpPr>
        <p:cNvPr id="1" name=""/>
        <p:cNvGrpSpPr/>
        <p:nvPr/>
      </p:nvGrpSpPr>
      <p:grpSpPr>
        <a:xfrm>
          <a:off x="0" y="0"/>
          <a:ext cx="0" cy="0"/>
          <a:chOff x="0" y="0"/>
          <a:chExt cx="0" cy="0"/>
        </a:xfrm>
      </p:grpSpPr>
      <p:sp>
        <p:nvSpPr>
          <p:cNvPr id="2" name="Text 0"/>
          <p:cNvSpPr txBox="1"/>
          <p:nvPr/>
        </p:nvSpPr>
        <p:spPr>
          <a:xfrm>
            <a:off x="548640" y="146304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Practice questions</a:t>
            </a:r>
            <a:endParaRPr lang="en-US" sz="3800" dirty="0"/>
          </a:p>
        </p:txBody>
      </p:sp>
      <p:sp>
        <p:nvSpPr>
          <p:cNvPr id="3" name="Text 1"/>
          <p:cNvSpPr txBox="1"/>
          <p:nvPr/>
        </p:nvSpPr>
        <p:spPr>
          <a:xfrm>
            <a:off x="548640" y="2468880"/>
            <a:ext cx="8046720" cy="457200"/>
          </a:xfrm>
          <a:prstGeom prst="rect">
            <a:avLst/>
          </a:prstGeom>
          <a:noFill/>
          <a:ln/>
        </p:spPr>
        <p:txBody>
          <a:bodyPr wrap="square" lIns="0" tIns="0" rIns="0" bIns="0" rtlCol="0" anchor="ctr"/>
          <a:lstStyle/>
          <a:p>
            <a:pPr indent="0" marL="0">
              <a:buNone/>
            </a:pPr>
            <a:r>
              <a:rPr lang="en-US" sz="1600" dirty="0">
                <a:solidFill>
                  <a:srgbClr val="C9D3E6"/>
                </a:solidFill>
              </a:rPr>
              <a:t>1 original exam-style questions. Answers at the end of the deck.</a:t>
            </a:r>
            <a:endParaRPr lang="en-US" sz="160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6">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1 mark</a:t>
            </a:r>
            <a:endParaRPr lang="en-US" sz="1200" dirty="0"/>
          </a:p>
        </p:txBody>
      </p:sp>
      <p:sp>
        <p:nvSpPr>
          <p:cNvPr id="4" name="Text 2"/>
          <p:cNvSpPr txBox="1"/>
          <p:nvPr/>
        </p:nvSpPr>
        <p:spPr>
          <a:xfrm>
            <a:off x="457200" y="1325880"/>
            <a:ext cx="4572000" cy="3246120"/>
          </a:xfrm>
          <a:prstGeom prst="rect">
            <a:avLst/>
          </a:prstGeom>
          <a:noFill/>
          <a:ln/>
        </p:spPr>
        <p:txBody>
          <a:bodyPr wrap="square" lIns="0" tIns="0" rIns="0" bIns="0" rtlCol="0" anchor="t">
            <a:normAutofit/>
          </a:bodyPr>
          <a:lstStyle/>
          <a:p>
            <a:pPr indent="0" marL="0">
              <a:spcAft>
                <a:spcPts val="600"/>
              </a:spcAft>
              <a:buNone/>
            </a:pPr>
            <a:r>
              <a:rPr lang="en-US" sz="1400" dirty="0">
                <a:solidFill>
                  <a:srgbClr val="1A1F2B"/>
                </a:solidFill>
              </a:rPr>
              <a:t>The graph shows how the charge Q stored varies with the potential difference V for two capacitors, X and Y.</a:t>
            </a:r>
            <a:endParaRPr lang="en-US" sz="1400" dirty="0"/>
          </a:p>
          <a:p>
            <a:pPr indent="0" marL="0">
              <a:spcAft>
                <a:spcPts val="600"/>
              </a:spcAft>
              <a:buNone/>
            </a:pPr>
            <a:r>
              <a:rPr lang="en-US" sz="1400" dirty="0">
                <a:solidFill>
                  <a:srgbClr val="1A1F2B"/>
                </a:solidFill>
              </a:rPr>
              <a:t>Both capacitors are charged to a p.d. of 4.0 V. What is the ratio</a:t>
            </a:r>
            <a:endParaRPr lang="en-US" sz="1400" dirty="0"/>
          </a:p>
          <a:p>
            <a:pPr indent="0" marL="0">
              <a:spcAft>
                <a:spcPts val="600"/>
              </a:spcAft>
              <a:buNone/>
            </a:pPr>
            <a:r>
              <a:rPr lang="en-US" sz="1400" dirty="0">
                <a:solidFill>
                  <a:srgbClr val="1A1F2B"/>
                </a:solidFill>
              </a:rPr>
              <a:t>charge stored on X ÷ charge stored on Y?</a:t>
            </a:r>
            <a:endParaRPr lang="en-US" sz="1400" dirty="0"/>
          </a:p>
          <a:p>
            <a:pPr indent="0" marL="0">
              <a:spcAft>
                <a:spcPts val="600"/>
              </a:spcAft>
              <a:buNone/>
            </a:pPr>
            <a:r>
              <a:rPr lang="en-US" sz="1400" dirty="0">
                <a:solidFill>
                  <a:srgbClr val="1A1F2B"/>
                </a:solidFill>
              </a:rPr>
              <a:t>A   0.38</a:t>
            </a:r>
            <a:endParaRPr lang="en-US" sz="1400" dirty="0"/>
          </a:p>
          <a:p>
            <a:pPr indent="0" marL="0">
              <a:spcAft>
                <a:spcPts val="600"/>
              </a:spcAft>
              <a:buNone/>
            </a:pPr>
            <a:r>
              <a:rPr lang="en-US" sz="1400" dirty="0">
                <a:solidFill>
                  <a:srgbClr val="1A1F2B"/>
                </a:solidFill>
              </a:rPr>
              <a:t>B   1.3</a:t>
            </a:r>
            <a:endParaRPr lang="en-US" sz="1400" dirty="0"/>
          </a:p>
          <a:p>
            <a:pPr indent="0" marL="0">
              <a:spcAft>
                <a:spcPts val="600"/>
              </a:spcAft>
              <a:buNone/>
            </a:pPr>
            <a:r>
              <a:rPr lang="en-US" sz="1400" dirty="0">
                <a:solidFill>
                  <a:srgbClr val="1A1F2B"/>
                </a:solidFill>
              </a:rPr>
              <a:t>C   2.7</a:t>
            </a:r>
            <a:endParaRPr lang="en-US" sz="1400" dirty="0"/>
          </a:p>
          <a:p>
            <a:pPr indent="0" marL="0">
              <a:spcAft>
                <a:spcPts val="600"/>
              </a:spcAft>
              <a:buNone/>
            </a:pPr>
            <a:r>
              <a:rPr lang="en-US" sz="1400" dirty="0">
                <a:solidFill>
                  <a:srgbClr val="1A1F2B"/>
                </a:solidFill>
              </a:rPr>
              <a:t>D   7.1</a:t>
            </a:r>
            <a:endParaRPr lang="en-US" sz="1400" dirty="0"/>
          </a:p>
        </p:txBody>
      </p:sp>
      <p:pic>
        <p:nvPicPr>
          <p:cNvPr id="5" name="Image 0" descr="Figure for question 1">    </p:cNvPr>
          <p:cNvPicPr>
            <a:picLocks noChangeAspect="1"/>
          </p:cNvPicPr>
          <p:nvPr/>
        </p:nvPicPr>
        <p:blipFill>
          <a:blip r:embed="rId1"/>
          <a:stretch>
            <a:fillRect/>
          </a:stretch>
        </p:blipFill>
        <p:spPr>
          <a:xfrm>
            <a:off x="5212080" y="1907628"/>
            <a:ext cx="3474720" cy="2036905"/>
          </a:xfrm>
          <a:prstGeom prst="rect">
            <a:avLst/>
          </a:prstGeom>
        </p:spPr>
      </p:pic>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46</a:t>
            </a:fld>
            <a:endParaRPr lang="en-US"/>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7">
    <p:spTree>
      <p:nvGrpSpPr>
        <p:cNvPr id="1" name=""/>
        <p:cNvGrpSpPr/>
        <p:nvPr/>
      </p:nvGrpSpPr>
      <p:grpSpPr>
        <a:xfrm>
          <a:off x="0" y="0"/>
          <a:ext cx="0" cy="0"/>
          <a:chOff x="0" y="0"/>
          <a:chExt cx="0" cy="0"/>
        </a:xfrm>
      </p:grpSpPr>
      <p:sp>
        <p:nvSpPr>
          <p:cNvPr id="2" name="Text 0"/>
          <p:cNvSpPr txBox="1"/>
          <p:nvPr/>
        </p:nvSpPr>
        <p:spPr>
          <a:xfrm>
            <a:off x="548640" y="1645920"/>
            <a:ext cx="8046720" cy="914400"/>
          </a:xfrm>
          <a:prstGeom prst="rect">
            <a:avLst/>
          </a:prstGeom>
          <a:noFill/>
          <a:ln/>
        </p:spPr>
        <p:txBody>
          <a:bodyPr wrap="square" lIns="0" tIns="0" rIns="0" bIns="0" rtlCol="0" anchor="ctr"/>
          <a:lstStyle/>
          <a:p>
            <a:pPr indent="0" marL="0">
              <a:buNone/>
            </a:pPr>
            <a:r>
              <a:rPr lang="en-US" sz="3800" b="1" dirty="0">
                <a:solidFill>
                  <a:srgbClr val="FFFFFF"/>
                </a:solidFill>
                <a:latin typeface="Cambria" pitchFamily="34" charset="0"/>
                <a:ea typeface="Cambria" pitchFamily="34" charset="-122"/>
                <a:cs typeface="Cambria" pitchFamily="34" charset="-120"/>
              </a:rPr>
              <a:t>Answers</a:t>
            </a:r>
            <a:endParaRPr lang="en-US" sz="380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8">
    <p:spTree>
      <p:nvGrpSpPr>
        <p:cNvPr id="1" name=""/>
        <p:cNvGrpSpPr/>
        <p:nvPr/>
      </p:nvGrpSpPr>
      <p:grpSpPr>
        <a:xfrm>
          <a:off x="0" y="0"/>
          <a:ext cx="0" cy="0"/>
          <a:chOff x="0" y="0"/>
          <a:chExt cx="0" cy="0"/>
        </a:xfrm>
      </p:grpSpPr>
      <p:sp>
        <p:nvSpPr>
          <p:cNvPr id="2" name="Text 0"/>
          <p:cNvSpPr txBox="1"/>
          <p:nvPr/>
        </p:nvSpPr>
        <p:spPr>
          <a:xfrm>
            <a:off x="457200" y="228600"/>
            <a:ext cx="8229600" cy="731520"/>
          </a:xfrm>
          <a:prstGeom prst="rect">
            <a:avLst/>
          </a:prstGeom>
          <a:noFill/>
          <a:ln/>
        </p:spPr>
        <p:txBody>
          <a:bodyPr wrap="square" lIns="0" tIns="0" rIns="0" bIns="0" rtlCol="0" anchor="b">
            <a:normAutofit/>
          </a:bodyPr>
          <a:lstStyle/>
          <a:p>
            <a:pPr indent="0" marL="0">
              <a:buNone/>
            </a:pPr>
            <a:r>
              <a:rPr lang="en-US" sz="2800" b="1" dirty="0">
                <a:solidFill>
                  <a:srgbClr val="13233F"/>
                </a:solidFill>
                <a:latin typeface="Cambria" pitchFamily="34" charset="0"/>
                <a:ea typeface="Cambria" pitchFamily="34" charset="-122"/>
                <a:cs typeface="Cambria" pitchFamily="34" charset="-120"/>
              </a:rPr>
              <a:t>Question 1 · answer</a:t>
            </a:r>
            <a:endParaRPr lang="en-US" sz="2800" dirty="0"/>
          </a:p>
        </p:txBody>
      </p:sp>
      <p:sp>
        <p:nvSpPr>
          <p:cNvPr id="3" name="Text 1"/>
          <p:cNvSpPr txBox="1"/>
          <p:nvPr/>
        </p:nvSpPr>
        <p:spPr>
          <a:xfrm>
            <a:off x="457200" y="1005840"/>
            <a:ext cx="8229600" cy="256032"/>
          </a:xfrm>
          <a:prstGeom prst="rect">
            <a:avLst/>
          </a:prstGeom>
          <a:noFill/>
          <a:ln/>
        </p:spPr>
        <p:txBody>
          <a:bodyPr wrap="square" lIns="0" tIns="0" rIns="0" bIns="0" rtlCol="0" anchor="ctr">
            <a:normAutofit/>
          </a:bodyPr>
          <a:lstStyle/>
          <a:p>
            <a:pPr indent="0" marL="0">
              <a:buNone/>
            </a:pPr>
            <a:r>
              <a:rPr lang="en-US" sz="1200" b="1" dirty="0">
                <a:solidFill>
                  <a:srgbClr val="C9A227"/>
                </a:solidFill>
              </a:rPr>
              <a:t>Answer C</a:t>
            </a:r>
            <a:endParaRPr lang="en-US" sz="1200" dirty="0"/>
          </a:p>
        </p:txBody>
      </p:sp>
      <p:sp>
        <p:nvSpPr>
          <p:cNvPr id="4" name="Shape 2"/>
          <p:cNvSpPr/>
          <p:nvPr/>
        </p:nvSpPr>
        <p:spPr>
          <a:xfrm>
            <a:off x="457200" y="1325880"/>
            <a:ext cx="8229600" cy="1593870"/>
          </a:xfrm>
          <a:prstGeom prst="roundRect">
            <a:avLst>
              <a:gd name="adj" fmla="val 3442"/>
            </a:avLst>
          </a:prstGeom>
          <a:solidFill>
            <a:srgbClr val="F3F5F9"/>
          </a:solidFill>
          <a:ln w="12700">
            <a:solidFill>
              <a:srgbClr val="DDE2EA"/>
            </a:solidFill>
            <a:prstDash val="solid"/>
          </a:ln>
        </p:spPr>
      </p:sp>
      <p:sp>
        <p:nvSpPr>
          <p:cNvPr id="5" name="Text 3"/>
          <p:cNvSpPr txBox="1"/>
          <p:nvPr/>
        </p:nvSpPr>
        <p:spPr>
          <a:xfrm>
            <a:off x="685800" y="1463040"/>
            <a:ext cx="7772400" cy="1365270"/>
          </a:xfrm>
          <a:prstGeom prst="rect">
            <a:avLst/>
          </a:prstGeom>
          <a:noFill/>
          <a:ln/>
        </p:spPr>
        <p:txBody>
          <a:bodyPr wrap="square" lIns="0" tIns="0" rIns="0" bIns="0" rtlCol="0" anchor="t">
            <a:normAutofit/>
          </a:bodyPr>
          <a:lstStyle/>
          <a:p>
            <a:pPr marL="342900" indent="-342900">
              <a:spcAft>
                <a:spcPts val="400"/>
              </a:spcAft>
              <a:buSzPct val="100000"/>
              <a:buChar char="•"/>
            </a:pPr>
            <a:r>
              <a:rPr lang="en-US" sz="1600" dirty="0">
                <a:solidFill>
                  <a:srgbClr val="1A1F2B"/>
                </a:solidFill>
              </a:rPr>
              <a:t>Capacitance is the gradient of the Q–V line. C_X = 2.0 mC ÷ 4.0 V = 0.50 mF and C_Y = 1.5 mC ÷ 8.0 V = 0.1875 mF. At the same p.d. Q ∝ C, so the ratio = 0.50 ÷ 0.1875 = 2.7. (Directly: at 4.0 V, Q_X = 2.0 mC and Q_Y = 0.75 mC.)</a:t>
            </a:r>
            <a:endParaRPr lang="en-US" sz="1600" dirty="0"/>
          </a:p>
        </p:txBody>
      </p:sp>
      <p:sp>
        <p:nvSpPr>
          <p:cNvPr id="25" name="Slide Number Placeholder 0"/>
          <p:cNvSpPr>
            <a:spLocks noGrp="1"/>
          </p:cNvSpPr>
          <p:nvPr>
            <p:ph type="sldNum" sz="quarter" idx="4294967295"/>
          </p:nvPr>
        </p:nvSpPr>
        <p:spPr>
          <a:xfrm>
            <a:off x="8321040" y="4773168"/>
            <a:ext cx="457200" cy="256032"/>
          </a:xfrm>
          <a:prstGeom prst="rect">
            <a:avLst/>
          </a:prstGeom>
          <a:extLst>
            <a:ext uri="{C572A759-6A51-4108-AA02-DFA0A04FC94B}">
              <ma14:wrappingTextBoxFlag xmlns:ma14="http://schemas.microsoft.com/office/mac/drawingml/2011/main" val="0"/>
            </a:ext>
          </a:extLst>
        </p:spPr>
        <p:txBody>
          <a:bodyPr/>
          <a:lstStyle>
            <a:lvl1pPr>
              <a:defRPr sz="900">
                <a:solidFill>
                  <a:srgbClr val="5A6577"/>
                </a:solidFill>
              </a:defRPr>
            </a:lvl1pPr>
          </a:lstStyle>
          <a:p>
            <a:pPr algn="l"/>
            <a:fld id="{F7021451-1387-4CA6-816F-3879F97B5CBC}" type="slidenum">
              <a:rPr b="0" lang="en-US"/>
              <a:t>48</a:t>
            </a:fld>
            <a:endParaRPr lang="en-US"/>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9">
    <p:spTree>
      <p:nvGrpSpPr>
        <p:cNvPr id="1" name=""/>
        <p:cNvGrpSpPr/>
        <p:nvPr/>
      </p:nvGrpSpPr>
      <p:grpSpPr>
        <a:xfrm>
          <a:off x="0" y="0"/>
          <a:ext cx="0" cy="0"/>
          <a:chOff x="0" y="0"/>
          <a:chExt cx="0" cy="0"/>
        </a:xfrm>
      </p:grpSpPr>
      <p:sp>
        <p:nvSpPr>
          <p:cNvPr id="2" name="Text 0"/>
          <p:cNvSpPr txBox="1"/>
          <p:nvPr/>
        </p:nvSpPr>
        <p:spPr>
          <a:xfrm>
            <a:off x="548640" y="548640"/>
            <a:ext cx="8046720" cy="731520"/>
          </a:xfrm>
          <a:prstGeom prst="rect">
            <a:avLst/>
          </a:prstGeom>
          <a:noFill/>
          <a:ln/>
        </p:spPr>
        <p:txBody>
          <a:bodyPr wrap="square" lIns="0" tIns="0" rIns="0" bIns="0" rtlCol="0" anchor="ctr"/>
          <a:lstStyle/>
          <a:p>
            <a:pPr indent="0" marL="0">
              <a:buNone/>
            </a:pPr>
            <a:r>
              <a:rPr lang="en-US" sz="3400" b="1" dirty="0">
                <a:solidFill>
                  <a:srgbClr val="FFFFFF"/>
                </a:solidFill>
                <a:latin typeface="Cambria" pitchFamily="34" charset="0"/>
                <a:ea typeface="Cambria" pitchFamily="34" charset="-122"/>
                <a:cs typeface="Cambria" pitchFamily="34" charset="-120"/>
              </a:rPr>
              <a:t>Keep practising</a:t>
            </a:r>
            <a:endParaRPr lang="en-US" sz="3400" dirty="0"/>
          </a:p>
        </p:txBody>
      </p:sp>
      <p:sp>
        <p:nvSpPr>
          <p:cNvPr id="3" name="Text 1"/>
          <p:cNvSpPr txBox="1"/>
          <p:nvPr/>
        </p:nvSpPr>
        <p:spPr>
          <a:xfrm>
            <a:off x="548640" y="1371600"/>
            <a:ext cx="8046720" cy="1828800"/>
          </a:xfrm>
          <a:prstGeom prst="rect">
            <a:avLst/>
          </a:prstGeom>
          <a:noFill/>
          <a:ln/>
        </p:spPr>
        <p:txBody>
          <a:bodyPr wrap="square" lIns="0" tIns="0" rIns="0" bIns="0" rtlCol="0" anchor="t"/>
          <a:lstStyle/>
          <a:p>
            <a:pPr indent="0" marL="0">
              <a:spcAft>
                <a:spcPts val="800"/>
              </a:spcAft>
              <a:buNone/>
            </a:pPr>
            <a:r>
              <a:rPr lang="en-US" sz="1800" b="1" u="sng" dirty="0">
                <a:solidFill>
                  <a:srgbClr val="FFFFFF"/>
                </a:solidFill>
                <a:hlinkClick r:id="rId1" invalidUrl="" action="" tgtFrame="" tooltip="" history="1" highlightClick="0" endSnd="0">
                  <a:extLst>
                    <a:ext uri="{A12FA001-AC4F-418D-AE19-62706E023703}">
                      <ahyp:hlinkClr xmlns:ahyp="http://schemas.microsoft.com/office/drawing/2018/hyperlinkcolor" val="tx"/>
                    </a:ext>
                  </a:extLst>
                </a:hlinkClick>
              </a:rPr>
              <a:t>Notes for this topic</a:t>
            </a:r>
            <a:endParaRPr lang="en-US" sz="1800" dirty="0"/>
          </a:p>
          <a:p>
            <a:pPr indent="0" marL="0">
              <a:spcAft>
                <a:spcPts val="800"/>
              </a:spcAft>
              <a:buNone/>
            </a:pPr>
            <a:r>
              <a:rPr lang="en-US" sz="1800" b="1" u="sng" dirty="0">
                <a:solidFill>
                  <a:srgbClr val="FFFFFF"/>
                </a:solidFill>
                <a:hlinkClick r:id="rId2" invalidUrl="" action="" tgtFrame="" tooltip="" history="1" highlightClick="0" endSnd="0">
                  <a:extLst>
                    <a:ext uri="{A12FA001-AC4F-418D-AE19-62706E023703}">
                      <ahyp:hlinkClr xmlns:ahyp="http://schemas.microsoft.com/office/drawing/2018/hyperlinkcolor" val="tx"/>
                    </a:ext>
                  </a:extLst>
                </a:hlinkClick>
              </a:rPr>
              <a:t>Questions on this topic</a:t>
            </a:r>
            <a:endParaRPr lang="en-US" sz="1800" dirty="0"/>
          </a:p>
          <a:p>
            <a:pPr indent="0" marL="0">
              <a:spcAft>
                <a:spcPts val="800"/>
              </a:spcAft>
              <a:buNone/>
            </a:pPr>
            <a:r>
              <a:rPr lang="en-US" sz="1800" b="1" u="sng" dirty="0">
                <a:solidFill>
                  <a:srgbClr val="FFFFFF"/>
                </a:solidFill>
                <a:hlinkClick r:id="rId3" invalidUrl="" action="" tgtFrame="" tooltip="" history="1" highlightClick="0" endSnd="0">
                  <a:extLst>
                    <a:ext uri="{A12FA001-AC4F-418D-AE19-62706E023703}">
                      <ahyp:hlinkClr xmlns:ahyp="http://schemas.microsoft.com/office/drawing/2018/hyperlinkcolor" val="tx"/>
                    </a:ext>
                  </a:extLst>
                </a:hlinkClick>
              </a:rPr>
              <a:t>Build a printable test</a:t>
            </a:r>
            <a:endParaRPr lang="en-US" sz="1800" dirty="0"/>
          </a:p>
        </p:txBody>
      </p:sp>
      <p:sp>
        <p:nvSpPr>
          <p:cNvPr id="4" name="Text 2"/>
          <p:cNvSpPr txBox="1"/>
          <p:nvPr/>
        </p:nvSpPr>
        <p:spPr>
          <a:xfrm>
            <a:off x="548640" y="3337560"/>
            <a:ext cx="8046720" cy="1188720"/>
          </a:xfrm>
          <a:prstGeom prst="rect">
            <a:avLst/>
          </a:prstGeom>
          <a:noFill/>
          <a:ln/>
        </p:spPr>
        <p:txBody>
          <a:bodyPr wrap="square" lIns="0" tIns="0" rIns="0" bIns="0" rtlCol="0" anchor="b"/>
          <a:lstStyle/>
          <a:p>
            <a:pPr indent="0" marL="0">
              <a:spcAft>
                <a:spcPts val="300"/>
              </a:spcAft>
              <a:buNone/>
            </a:pPr>
            <a:r>
              <a:rPr lang="en-US" sz="1000" dirty="0">
                <a:solidFill>
                  <a:srgbClr val="C9D3E6"/>
                </a:solidFill>
              </a:rPr>
              <a:t>ExaminerPrep is an independent tutoring service. It has been developed independently from and is not endorsed by the International Baccalaureate Organization. "International Baccalaureate", "IB" and "IB Diploma Programme" are registered trademarks of the IBO, used here for descriptive purposes only.</a:t>
            </a:r>
            <a:endParaRPr lang="en-US" sz="1000" dirty="0"/>
          </a:p>
          <a:p>
            <a:pPr indent="0" marL="0">
              <a:spcAft>
                <a:spcPts val="300"/>
              </a:spcAft>
              <a:buNone/>
            </a:pPr>
            <a:r>
              <a:rPr lang="en-US" sz="1000" dirty="0">
                <a:solidFill>
                  <a:srgbClr val="C9D3E6"/>
                </a:solidFill>
              </a:rPr>
              <a:t>Pearson Edexcel and Cambridge are trademarks of their owners; ExaminerPrep is not affiliated with any exam board.</a:t>
            </a:r>
            <a:endParaRPr lang="en-US" sz="1000" dirty="0"/>
          </a:p>
        </p:txBody>
      </p:sp>
    </p:spTree>
  </p:cSld>
  <p:clrMapOvr>
    <a:masterClrMapping/>
  </p:clrMapOvr>
</p:sld>
</file>

<file path=ppt/theme/theme1.xml><?xml version="1.0" encoding="utf-8"?>
<a:theme xmlns:a="http://schemas.openxmlformats.org/drawingml/2006/main" name="ExaminerPrep">
  <a:themeElements>
    <a:clrScheme name="ExaminerPrep">
      <a:dk1>
        <a:srgbClr val="1A1F2B"/>
      </a:dk1>
      <a:lt1>
        <a:srgbClr val="FFFFFF"/>
      </a:lt1>
      <a:dk2>
        <a:srgbClr val="13233F"/>
      </a:dk2>
      <a:lt2>
        <a:srgbClr val="F3F5F9"/>
      </a:lt2>
      <a:accent1>
        <a:srgbClr val="C9A227"/>
      </a:accent1>
      <a:accent2>
        <a:srgbClr val="2F6FD6"/>
      </a:accent2>
      <a:accent3>
        <a:srgbClr val="1F9E8F"/>
      </a:accent3>
      <a:accent4>
        <a:srgbClr val="C0392B"/>
      </a:accent4>
      <a:accent5>
        <a:srgbClr val="7B4FC9"/>
      </a:accent5>
      <a:accent6>
        <a:srgbClr val="E67E22"/>
      </a:accent6>
      <a:hlink>
        <a:srgbClr val="2F6FD6"/>
      </a:hlink>
      <a:folHlink>
        <a:srgbClr val="7B4FC9"/>
      </a:folHlink>
    </a:clrScheme>
    <a:fontScheme name="ExaminerPrep">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49</Slides>
  <Notes>49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49</vt:i4>
      </vt:variant>
    </vt:vector>
  </HeadingPairs>
  <TitlesOfParts>
    <vt:vector size="5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vector>
  </TitlesOfParts>
  <Company>ExaminerPrep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4.4 Capacitors · Edexcel IAL Physics</dc:title>
  <dc:subject>PptxGenJS Presentation</dc:subject>
  <dc:creator>Evan Kotronis · ExaminerPrep</dc:creator>
  <cp:lastModifiedBy>Evan Kotronis · ExaminerPrep</cp:lastModifiedBy>
  <cp:revision>1</cp:revision>
  <dcterms:created xsi:type="dcterms:W3CDTF">2026-10-26T15:12:07Z</dcterms:created>
  <dcterms:modified xsi:type="dcterms:W3CDTF">2026-10-26T15:12:07Z</dcterms:modified>
</cp:coreProperties>
</file>