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71463d5-591e-dc1f-e272-5c330164b26e}">
          <p14:sldIdLst>
            <p14:sldId id="256"/>
            <p14:sldId id="257"/>
            <p14:sldId id="258"/>
          </p14:sldIdLst>
        </p14:section>
        <p14:section name="Theory" id="{0ec8f175-3c2d-939a-961c-ff156bdfee25}">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Lst>
        </p14:section>
        <p14:section name="Practice" id="{f00bbd8b-0217-787d-1270-78f05be3f3f0}">
          <p14:sldIdLst>
            <p14:sldId id="297"/>
            <p14:sldId id="298"/>
            <p14:sldId id="299"/>
            <p14:sldId id="300"/>
            <p14:sldId id="301"/>
          </p14:sldIdLst>
        </p14:section>
        <p14:section name="Answers" id="{1980f000-bb91-1594-dbeb-5b9fefc558fa}">
          <p14:sldIdLst>
            <p14:sldId id="302"/>
            <p14:sldId id="303"/>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 Circular motion. Notes for this topic: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angular displacement, and why use radians?.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angular displacement, and why use radians?.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angular displacement, and why use radians?: Worked example 1.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angular velocity, period and frequency?.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angular velocity, period and frequency?: Worked example 2.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angular velocity, period and frequency?.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a body moving at constant speed in a circle accelerating?.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a body moving at constant speed in a circle accelerating?.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a body moving at constant speed in a circle accelerating?.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a body moving at constant speed in a circle accelerating?: Worked example 3.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is a body moving at constant speed in a circle accelerating?.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keeps a body moving in a circle?.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keeps a body moving in a circle?.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force keeps a body moving in a circle?.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vehicles get round bends?.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vehicles get round bends?: Worked example 4.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vehicles get round bends?.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vehicles get round bends?.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in a vertical circle?.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in a vertical circle?.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in a vertical circle?: Worked example 5.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in a vertical circle?: Worked example 5.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in a vertical circle?.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conical pendulum?.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conical pendulum?: Worked example 6.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analyse a conical pendulum?.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F = mrω² by experiment?.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F = mrω² by experiment?.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F = mrω² by experiment?: Worked example 7.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F = mrω² by experiment?.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4.2.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4.2.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https://examinerprep.com/notes/edexcel-ial-physics/circular-motion/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https://examinerprep.com/ial-physics-4-2-circular-motion-questions#IALP-U4-2-A-04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https://examinerprep.com/ial-physics-4-2-circular-motion-questions#IALP-U4-2-FA-04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https://examinerprep.com/ial-physics-4-2-circular-motion-questions#IALP-U4-2-FA-06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https://examinerprep.com/ial-physics-4-2-circular-motion-questions#IALP-U4-2-B-04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https://examinerprep.com/ial-physics-4-2-circular-motion-questions#IALP-U4-2-A-04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https://examinerprep.com/ial-physics-4-2-circular-motion-questions#IALP-U4-2-FA-04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https://examinerprep.com/ial-physics-4-2-circular-motion-questions#IALP-U4-2-FA-06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https://examinerprep.com/ial-physics-4-2-circular-motion-questions#IALP-U4-2-B-04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physics/circular-motion/" TargetMode="External"/><Relationship Id="rId2" Type="http://schemas.openxmlformats.org/officeDocument/2006/relationships/hyperlink" Target="https://examinerprep.com/ial-physics-4-2-circular-mo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4.2 Circular motion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Angular displacement in radians and degrees, and converting between them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Angular velocity ω, period and frequency; v = ωr and T = 2π/ω</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Deriving the centripetal acceleration a = v²/r = rω² from a vector diagram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a resultant (centripetal) force is needed, and F = mv²/r = mrω²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Cars on flat bends and banked tracks (qualitatively)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Vertical loops, the conical pendulum and fairground rides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Testing F = mrω² with a graph, including combining percentage uncertainties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body moving in a circle is always changing direction, so it is always accelerating towards the centre, and a real resultant force must supply that acceleration: F = mv²/r = mrω².</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An angle in radians is arc length ÷ radius: θ = s/r. One full turn = 2π rad = 360°.</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Angular velocity ω is the angle turned per second (rad s⁻¹): v = ωr, T = 2π/ω, ω = 2πf.</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The centripetal acceleration is a = v²/r = rω². The force is provided by real forces: tension, friction, a normal reaction, weight, lift.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Remove the force and the object moves off along the tangent, not outwards.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In a vertical loop the minimum speed at the top is √(gr), when weight alone supplies the centripetal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angular displacement, and why use radians?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Angular displacement</a:t>
            </a:r>
            <a:r>
              <a:rPr lang="en-US" sz="1400" dirty="0">
                <a:solidFill>
                  <a:srgbClr val="1A1F2B"/>
                </a:solidFill>
                <a:latin typeface="Calibri" pitchFamily="34" charset="0"/>
                <a:ea typeface="Calibri" pitchFamily="34" charset="-122"/>
                <a:cs typeface="Calibri" pitchFamily="34" charset="-120"/>
              </a:rPr>
              <a:t> is the angle through which a radius line turns about the centre of the circle. </a:t>
            </a:r>
            <a:r>
              <a:rPr lang="en-US" sz="1400" b="1" dirty="0">
                <a:solidFill>
                  <a:srgbClr val="1A1F2B"/>
                </a:solidFill>
                <a:latin typeface="Calibri" pitchFamily="34" charset="0"/>
                <a:ea typeface="Calibri" pitchFamily="34" charset="-122"/>
                <a:cs typeface="Calibri" pitchFamily="34" charset="-120"/>
              </a:rPr>
              <a:t>One radian</a:t>
            </a:r>
            <a:r>
              <a:rPr lang="en-US" sz="1400" dirty="0">
                <a:solidFill>
                  <a:srgbClr val="1A1F2B"/>
                </a:solidFill>
                <a:latin typeface="Calibri" pitchFamily="34" charset="0"/>
                <a:ea typeface="Calibri" pitchFamily="34" charset="-122"/>
                <a:cs typeface="Calibri" pitchFamily="34" charset="-120"/>
              </a:rPr>
              <a:t> is the angle at the centre of a circle subtended by an arc whose length equals the radius.</a:t>
            </a:r>
            <a:endParaRPr lang="en-US" sz="1400" dirty="0"/>
          </a:p>
        </p:txBody>
      </p:sp>
      <p:sp>
        <p:nvSpPr>
          <p:cNvPr id="6" name="Text 4"/>
          <p:cNvSpPr txBox="1"/>
          <p:nvPr/>
        </p:nvSpPr>
        <p:spPr>
          <a:xfrm>
            <a:off x="457200" y="210403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From the definition, the angle in radians is the arc length divided by the radius:</a:t>
            </a:r>
            <a:endParaRPr lang="en-US" sz="1500" dirty="0"/>
          </a:p>
        </p:txBody>
      </p:sp>
      <p:sp>
        <p:nvSpPr>
          <p:cNvPr id="7" name="Shape 5"/>
          <p:cNvSpPr/>
          <p:nvPr/>
        </p:nvSpPr>
        <p:spPr>
          <a:xfrm>
            <a:off x="457200" y="2453335"/>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2544775"/>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θ= s/r   so  s = rθ</a:t>
            </a:r>
            <a:endParaRPr lang="en-US" sz="1700" dirty="0"/>
          </a:p>
        </p:txBody>
      </p:sp>
      <p:sp>
        <p:nvSpPr>
          <p:cNvPr id="9" name="Text 7"/>
          <p:cNvSpPr txBox="1"/>
          <p:nvPr/>
        </p:nvSpPr>
        <p:spPr>
          <a:xfrm>
            <a:off x="457200" y="3015691"/>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with θ in rad, s the arc length (m) and r the radius (m). This is not in the formulae list; learn it, because it is the definition of the radian. A whole circle has arc length 2πr, so 360° = 2π rad. To convert: radians = degrees × π/180 and degrees = radians × 180/π; 1 rad ≈ 57.3°.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angular displacement, and why use radians?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One radian: the angle at the centre when the arc length equals the radius. A full circle has arc 2πr, so it contains 2π rad = 360°, and 1 rad ≈ 57.3°.">    </p:cNvPr>
          <p:cNvPicPr>
            <a:picLocks noChangeAspect="1"/>
          </p:cNvPicPr>
          <p:nvPr/>
        </p:nvPicPr>
        <p:blipFill>
          <a:blip r:embed="rId1"/>
          <a:stretch>
            <a:fillRect/>
          </a:stretch>
        </p:blipFill>
        <p:spPr>
          <a:xfrm>
            <a:off x="5632704" y="1371600"/>
            <a:ext cx="3054096" cy="2638044"/>
          </a:xfrm>
          <a:prstGeom prst="rect">
            <a:avLst/>
          </a:prstGeom>
        </p:spPr>
      </p:pic>
      <p:sp>
        <p:nvSpPr>
          <p:cNvPr id="5" name="Text 2"/>
          <p:cNvSpPr txBox="1"/>
          <p:nvPr/>
        </p:nvSpPr>
        <p:spPr>
          <a:xfrm>
            <a:off x="5632704" y="4055364"/>
            <a:ext cx="3054096" cy="562356"/>
          </a:xfrm>
          <a:prstGeom prst="rect">
            <a:avLst/>
          </a:prstGeom>
          <a:noFill/>
          <a:ln/>
        </p:spPr>
        <p:txBody>
          <a:bodyPr wrap="square" lIns="0" tIns="0" rIns="0" bIns="0" rtlCol="0" anchor="t"/>
          <a:lstStyle/>
          <a:p>
            <a:pPr algn="ctr" indent="0" marL="0">
              <a:buNone/>
            </a:pPr>
            <a:r>
              <a:rPr lang="en-US" sz="1100" i="1" dirty="0">
                <a:solidFill>
                  <a:srgbClr val="5A6577"/>
                </a:solidFill>
              </a:rPr>
              <a:t>One radian: the angle at the centre when the arc length equals the radius. A full circle has arc 2πr, so it contains 2π rad = 360°, and 1 rad ≈ 57.3°.</a:t>
            </a:r>
            <a:endParaRPr lang="en-US" sz="1100" dirty="0"/>
          </a:p>
        </p:txBody>
      </p:sp>
      <p:sp>
        <p:nvSpPr>
          <p:cNvPr id="6" name="Text 3"/>
          <p:cNvSpPr txBox="1"/>
          <p:nvPr/>
        </p:nvSpPr>
        <p:spPr>
          <a:xfrm>
            <a:off x="457200" y="1371600"/>
            <a:ext cx="4855464"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radian is a ratio of two lengths, so it has no dimensions; "rad" is written to remind you which angle measure is in use. Useful values: 90° = π/2 rad, 180° = π rad, one revolution = 2π rad. Every equation on this page that contains θ or ω needs the angle in radians.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angular displacement, and why use radians?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Calculate</a:t>
            </a:r>
            <a:endParaRPr lang="en-US" sz="1200" dirty="0"/>
          </a:p>
        </p:txBody>
      </p:sp>
      <p:pic>
        <p:nvPicPr>
          <p:cNvPr id="4" name="Image 0" descr="Worked example 1: in 25 minutes the minute hand turns from 12 to 25 past, 150° = 2.62 rad, and its tip sweeps an arc s = rθ.">    </p:cNvPr>
          <p:cNvPicPr>
            <a:picLocks noChangeAspect="1"/>
          </p:cNvPicPr>
          <p:nvPr/>
        </p:nvPicPr>
        <p:blipFill>
          <a:blip r:embed="rId1"/>
          <a:stretch>
            <a:fillRect/>
          </a:stretch>
        </p:blipFill>
        <p:spPr>
          <a:xfrm>
            <a:off x="5965546" y="1371600"/>
            <a:ext cx="2721254" cy="2638044"/>
          </a:xfrm>
          <a:prstGeom prst="rect">
            <a:avLst/>
          </a:prstGeom>
        </p:spPr>
      </p:pic>
      <p:sp>
        <p:nvSpPr>
          <p:cNvPr id="5" name="Text 2"/>
          <p:cNvSpPr txBox="1"/>
          <p:nvPr/>
        </p:nvSpPr>
        <p:spPr>
          <a:xfrm>
            <a:off x="5965546" y="4055364"/>
            <a:ext cx="2721254"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1: in 25 minutes the minute hand turns from 12 to 25 past, 150° = 2.62 rad, and its tip sweeps an arc s = rθ.</a:t>
            </a:r>
            <a:endParaRPr lang="en-US" sz="1100" dirty="0"/>
          </a:p>
        </p:txBody>
      </p:sp>
      <p:sp>
        <p:nvSpPr>
          <p:cNvPr id="6" name="Text 3"/>
          <p:cNvSpPr txBox="1"/>
          <p:nvPr/>
        </p:nvSpPr>
        <p:spPr>
          <a:xfrm>
            <a:off x="457200" y="1371600"/>
            <a:ext cx="5188306"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minute hand of a station clock is 0.85 m long. Calculate (a) the angle, in radians, through which it turns in 25 minutes and (b) the distance moved by its tip in this time.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hand turns 360° in 60 minutes: angle = (25 ÷ 60) × 360° = 150° = 150 × π/180 = </a:t>
            </a:r>
            <a:r>
              <a:rPr lang="en-US" sz="1500" b="1" dirty="0">
                <a:solidFill>
                  <a:srgbClr val="1A1F2B"/>
                </a:solidFill>
                <a:latin typeface="Calibri" pitchFamily="34" charset="0"/>
                <a:ea typeface="Calibri" pitchFamily="34" charset="-122"/>
                <a:cs typeface="Calibri" pitchFamily="34" charset="-120"/>
              </a:rPr>
              <a:t>2.62 rad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Arc length = radius × angle in radians: s = 0.85 × 2.618 = 2.23 m ≈ </a:t>
            </a:r>
            <a:r>
              <a:rPr lang="en-US" sz="1500" b="1" dirty="0">
                <a:solidFill>
                  <a:srgbClr val="1A1F2B"/>
                </a:solidFill>
                <a:latin typeface="Calibri" pitchFamily="34" charset="0"/>
                <a:ea typeface="Calibri" pitchFamily="34" charset="-122"/>
                <a:cs typeface="Calibri" pitchFamily="34" charset="-120"/>
              </a:rPr>
              <a:t>2.2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Using 150 instead of 2.62 would give 128 m. An angle in degrees in s = rθ is the most common slip in this topic.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angular velocity, period and frequency?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On a rigid rotating body every point has the same angular velocity ω, but the linear speed v = ωr is proportional to the distance from the axis.">    </p:cNvPr>
          <p:cNvPicPr>
            <a:picLocks noChangeAspect="1"/>
          </p:cNvPicPr>
          <p:nvPr/>
        </p:nvPicPr>
        <p:blipFill>
          <a:blip r:embed="rId1"/>
          <a:stretch>
            <a:fillRect/>
          </a:stretch>
        </p:blipFill>
        <p:spPr>
          <a:xfrm>
            <a:off x="5661050" y="1371600"/>
            <a:ext cx="3025750" cy="2638044"/>
          </a:xfrm>
          <a:prstGeom prst="rect">
            <a:avLst/>
          </a:prstGeom>
        </p:spPr>
      </p:pic>
      <p:sp>
        <p:nvSpPr>
          <p:cNvPr id="5" name="Text 2"/>
          <p:cNvSpPr txBox="1"/>
          <p:nvPr/>
        </p:nvSpPr>
        <p:spPr>
          <a:xfrm>
            <a:off x="5661050" y="4055364"/>
            <a:ext cx="3025750" cy="562356"/>
          </a:xfrm>
          <a:prstGeom prst="rect">
            <a:avLst/>
          </a:prstGeom>
          <a:noFill/>
          <a:ln/>
        </p:spPr>
        <p:txBody>
          <a:bodyPr wrap="square" lIns="0" tIns="0" rIns="0" bIns="0" rtlCol="0" anchor="t"/>
          <a:lstStyle/>
          <a:p>
            <a:pPr algn="ctr" indent="0" marL="0">
              <a:buNone/>
            </a:pPr>
            <a:r>
              <a:rPr lang="en-US" sz="1100" i="1" dirty="0">
                <a:solidFill>
                  <a:srgbClr val="5A6577"/>
                </a:solidFill>
              </a:rPr>
              <a:t>On a rigid rotating body every point has the same angular velocity ω, but the linear speed v = ωr is proportional to the distance from the axis.</a:t>
            </a:r>
            <a:endParaRPr lang="en-US" sz="1100" dirty="0"/>
          </a:p>
        </p:txBody>
      </p:sp>
      <p:sp>
        <p:nvSpPr>
          <p:cNvPr id="6" name="Shape 3"/>
          <p:cNvSpPr/>
          <p:nvPr/>
        </p:nvSpPr>
        <p:spPr>
          <a:xfrm>
            <a:off x="457200" y="1371600"/>
            <a:ext cx="4883810" cy="1043330"/>
          </a:xfrm>
          <a:prstGeom prst="roundRect">
            <a:avLst>
              <a:gd name="adj" fmla="val 5259"/>
            </a:avLst>
          </a:prstGeom>
          <a:solidFill>
            <a:srgbClr val="EEF2FF"/>
          </a:solidFill>
          <a:ln w="9525">
            <a:solidFill>
              <a:srgbClr val="DDE2EA"/>
            </a:solidFill>
            <a:prstDash val="solid"/>
          </a:ln>
        </p:spPr>
      </p:sp>
      <p:sp>
        <p:nvSpPr>
          <p:cNvPr id="7" name="Text 4"/>
          <p:cNvSpPr txBox="1"/>
          <p:nvPr/>
        </p:nvSpPr>
        <p:spPr>
          <a:xfrm>
            <a:off x="603504" y="1463040"/>
            <a:ext cx="4591202" cy="8970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Angular velocity</a:t>
            </a:r>
            <a:r>
              <a:rPr lang="en-US" sz="1400" dirty="0">
                <a:solidFill>
                  <a:srgbClr val="1A1F2B"/>
                </a:solidFill>
                <a:latin typeface="Calibri" pitchFamily="34" charset="0"/>
                <a:ea typeface="Calibri" pitchFamily="34" charset="-122"/>
                <a:cs typeface="Calibri" pitchFamily="34" charset="-120"/>
              </a:rPr>
              <a:t> ω is the angle turned through by the radius per unit time, ω= Δθ/Δt, measured in rad s⁻¹. The </a:t>
            </a:r>
            <a:r>
              <a:rPr lang="en-US" sz="1400" b="1" dirty="0">
                <a:solidFill>
                  <a:srgbClr val="1A1F2B"/>
                </a:solidFill>
                <a:latin typeface="Calibri" pitchFamily="34" charset="0"/>
                <a:ea typeface="Calibri" pitchFamily="34" charset="-122"/>
                <a:cs typeface="Calibri" pitchFamily="34" charset="-120"/>
              </a:rPr>
              <a:t>period</a:t>
            </a:r>
            <a:r>
              <a:rPr lang="en-US" sz="1400" dirty="0">
                <a:solidFill>
                  <a:srgbClr val="1A1F2B"/>
                </a:solidFill>
                <a:latin typeface="Calibri" pitchFamily="34" charset="0"/>
                <a:ea typeface="Calibri" pitchFamily="34" charset="-122"/>
                <a:cs typeface="Calibri" pitchFamily="34" charset="-120"/>
              </a:rPr>
              <a:t> T is the time for one complete revolution; the </a:t>
            </a:r>
            <a:r>
              <a:rPr lang="en-US" sz="1400" b="1" dirty="0">
                <a:solidFill>
                  <a:srgbClr val="1A1F2B"/>
                </a:solidFill>
                <a:latin typeface="Calibri" pitchFamily="34" charset="0"/>
                <a:ea typeface="Calibri" pitchFamily="34" charset="-122"/>
                <a:cs typeface="Calibri" pitchFamily="34" charset="-120"/>
              </a:rPr>
              <a:t>frequency</a:t>
            </a:r>
            <a:r>
              <a:rPr lang="en-US" sz="1400" dirty="0">
                <a:solidFill>
                  <a:srgbClr val="1A1F2B"/>
                </a:solidFill>
                <a:latin typeface="Calibri" pitchFamily="34" charset="0"/>
                <a:ea typeface="Calibri" pitchFamily="34" charset="-122"/>
                <a:cs typeface="Calibri" pitchFamily="34" charset="-120"/>
              </a:rPr>
              <a:t> f is the number of revolutions per second, f = 1/T.</a:t>
            </a:r>
            <a:endParaRPr lang="en-US" sz="1400" dirty="0"/>
          </a:p>
        </p:txBody>
      </p:sp>
      <p:sp>
        <p:nvSpPr>
          <p:cNvPr id="8" name="Shape 5"/>
          <p:cNvSpPr/>
          <p:nvPr/>
        </p:nvSpPr>
        <p:spPr>
          <a:xfrm>
            <a:off x="457200" y="2533802"/>
            <a:ext cx="4883810" cy="444398"/>
          </a:xfrm>
          <a:prstGeom prst="roundRect">
            <a:avLst>
              <a:gd name="adj" fmla="val 12346"/>
            </a:avLst>
          </a:prstGeom>
          <a:solidFill>
            <a:srgbClr val="F3F5F9"/>
          </a:solidFill>
          <a:ln w="9525">
            <a:solidFill>
              <a:srgbClr val="DDE2EA"/>
            </a:solidFill>
            <a:prstDash val="solid"/>
          </a:ln>
        </p:spPr>
      </p:sp>
      <p:sp>
        <p:nvSpPr>
          <p:cNvPr id="9" name="Text 6"/>
          <p:cNvSpPr txBox="1"/>
          <p:nvPr/>
        </p:nvSpPr>
        <p:spPr>
          <a:xfrm>
            <a:off x="603504" y="2625242"/>
            <a:ext cx="459120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 = ωr   T = 2π/ω</a:t>
            </a:r>
            <a:endParaRPr lang="en-US" sz="1700" dirty="0"/>
          </a:p>
        </p:txBody>
      </p:sp>
      <p:sp>
        <p:nvSpPr>
          <p:cNvPr id="10" name="Text 7"/>
          <p:cNvSpPr txBox="1"/>
          <p:nvPr/>
        </p:nvSpPr>
        <p:spPr>
          <a:xfrm>
            <a:off x="457200" y="3097073"/>
            <a:ext cx="488381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Here v is the linear speed (m s⁻¹), ω the angular velocity (rad s⁻¹), r the radius (m) and T the period (s). Both equations are in the formulae list. Why v = ωr: in time Δt the arc travelled is rΔθ, so the speed is rΔθ/Δt = rω. One revolution is 2π rad, so T = 2π/ω and therefore ω = 2πf.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angular velocity, period and frequency?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Easy · Calculate</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rotor of a wind turbine makes 18 revolutions per minute. Each blade is 42 m long. Calculate (a) the period, (b) the angular velocity and (c) the speed of a blade tip.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 18 ÷ 60 = 0.30 Hz, so T = 1 ÷ 0.30 = 3.33 s ≈ </a:t>
            </a:r>
            <a:r>
              <a:rPr lang="en-US" sz="1500" b="1" dirty="0">
                <a:solidFill>
                  <a:srgbClr val="1A1F2B"/>
                </a:solidFill>
                <a:latin typeface="Calibri" pitchFamily="34" charset="0"/>
                <a:ea typeface="Calibri" pitchFamily="34" charset="-122"/>
                <a:cs typeface="Calibri" pitchFamily="34" charset="-120"/>
              </a:rPr>
              <a:t>3.3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ω = 2π ÷ T = 2π × 0.30 = 1.885 rad s⁻¹ ≈ </a:t>
            </a:r>
            <a:r>
              <a:rPr lang="en-US" sz="1500" b="1" dirty="0">
                <a:solidFill>
                  <a:srgbClr val="1A1F2B"/>
                </a:solidFill>
                <a:latin typeface="Calibri" pitchFamily="34" charset="0"/>
                <a:ea typeface="Calibri" pitchFamily="34" charset="-122"/>
                <a:cs typeface="Calibri" pitchFamily="34" charset="-120"/>
              </a:rPr>
              <a:t>1.9 rad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 = ωr = 1.885 × 42 = 79.2 m s⁻¹ ≈ </a:t>
            </a:r>
            <a:r>
              <a:rPr lang="en-US" sz="1500" b="1" dirty="0">
                <a:solidFill>
                  <a:srgbClr val="1A1F2B"/>
                </a:solidFill>
                <a:latin typeface="Calibri" pitchFamily="34" charset="0"/>
                <a:ea typeface="Calibri" pitchFamily="34" charset="-122"/>
                <a:cs typeface="Calibri" pitchFamily="34" charset="-120"/>
              </a:rPr>
              <a:t>79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 point halfway along the blade has the same ω but only half the speed, about 40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are angular velocity, period and frequency?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revolutions per minute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Rotation rates are often given in rev min⁻¹. Convert in one line: ω = 2π × (rev min⁻¹) ÷ 60, and write the conversion down so that a slip is easy to spot.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a body moving at constant speed in a circle accelerating?</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body passes A and then B at constant speed while the radius turns through Δθ. Each velocity is along the tangent, perpendicular to its radius, so the angle between vA and vB is also Δθ.">    </p:cNvPr>
          <p:cNvPicPr>
            <a:picLocks noChangeAspect="1"/>
          </p:cNvPicPr>
          <p:nvPr/>
        </p:nvPicPr>
        <p:blipFill>
          <a:blip r:embed="rId1"/>
          <a:stretch>
            <a:fillRect/>
          </a:stretch>
        </p:blipFill>
        <p:spPr>
          <a:xfrm>
            <a:off x="5507431" y="1371600"/>
            <a:ext cx="3179369" cy="2469794"/>
          </a:xfrm>
          <a:prstGeom prst="rect">
            <a:avLst/>
          </a:prstGeom>
        </p:spPr>
      </p:pic>
      <p:sp>
        <p:nvSpPr>
          <p:cNvPr id="5" name="Text 2"/>
          <p:cNvSpPr txBox="1"/>
          <p:nvPr/>
        </p:nvSpPr>
        <p:spPr>
          <a:xfrm>
            <a:off x="5507431" y="3887114"/>
            <a:ext cx="3179369" cy="730606"/>
          </a:xfrm>
          <a:prstGeom prst="rect">
            <a:avLst/>
          </a:prstGeom>
          <a:noFill/>
          <a:ln/>
        </p:spPr>
        <p:txBody>
          <a:bodyPr wrap="square" lIns="0" tIns="0" rIns="0" bIns="0" rtlCol="0" anchor="t"/>
          <a:lstStyle/>
          <a:p>
            <a:pPr algn="ctr" indent="0" marL="0">
              <a:buNone/>
            </a:pPr>
            <a:r>
              <a:rPr lang="en-US" sz="1100" i="1" dirty="0">
                <a:solidFill>
                  <a:srgbClr val="5A6577"/>
                </a:solidFill>
              </a:rPr>
              <a:t>The body passes A and then B at constant speed while the radius turns through Δθ. Each velocity is along the tangent, perpendicular to its radius, so the angle between vA and vB is also Δθ.</a:t>
            </a:r>
            <a:endParaRPr lang="en-US" sz="1100" dirty="0"/>
          </a:p>
        </p:txBody>
      </p:sp>
      <p:sp>
        <p:nvSpPr>
          <p:cNvPr id="6" name="Text 3"/>
          <p:cNvSpPr txBox="1"/>
          <p:nvPr/>
        </p:nvSpPr>
        <p:spPr>
          <a:xfrm>
            <a:off x="457200" y="1371600"/>
            <a:ext cx="4730191" cy="3060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Velocity is a vector. In a circle the direction of the velocity changes continuously, even if its magnitude (the speed) does not. A change of velocity in a time interval is an acceleration, so uniform circular motion is accelerated motion. The acceleration is directed towards the centre of the circle and is called the </a:t>
            </a:r>
            <a:r>
              <a:rPr lang="en-US" sz="1500" b="1" dirty="0">
                <a:solidFill>
                  <a:srgbClr val="1A1F2B"/>
                </a:solidFill>
                <a:latin typeface="Calibri" pitchFamily="34" charset="0"/>
                <a:ea typeface="Calibri" pitchFamily="34" charset="-122"/>
                <a:cs typeface="Calibri" pitchFamily="34" charset="-120"/>
              </a:rPr>
              <a:t>centripetal acceleration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Deriving a = v²/r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body moves from A to B at constant speed v while the radius turns through a small angle Δθ.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velocities v_A and v_B are each perpendicular to their radius, so the angle between them is also Δθ.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Drawn tail to tail, they form an isosceles triangle.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a body moving at constant speed in a circle accelerating?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velocities drawn tail to tail. Δv = vB − vA joins their tips; for a small Δθ its length is vΔθ and it points towards the centre of the circle (perpendicular to the average velocity).">    </p:cNvPr>
          <p:cNvPicPr>
            <a:picLocks noChangeAspect="1"/>
          </p:cNvPicPr>
          <p:nvPr/>
        </p:nvPicPr>
        <p:blipFill>
          <a:blip r:embed="rId1"/>
          <a:stretch>
            <a:fillRect/>
          </a:stretch>
        </p:blipFill>
        <p:spPr>
          <a:xfrm>
            <a:off x="5118811" y="1371600"/>
            <a:ext cx="3567989" cy="2638044"/>
          </a:xfrm>
          <a:prstGeom prst="rect">
            <a:avLst/>
          </a:prstGeom>
        </p:spPr>
      </p:pic>
      <p:sp>
        <p:nvSpPr>
          <p:cNvPr id="5" name="Text 2"/>
          <p:cNvSpPr txBox="1"/>
          <p:nvPr/>
        </p:nvSpPr>
        <p:spPr>
          <a:xfrm>
            <a:off x="5118811" y="4055364"/>
            <a:ext cx="3567989" cy="562356"/>
          </a:xfrm>
          <a:prstGeom prst="rect">
            <a:avLst/>
          </a:prstGeom>
          <a:noFill/>
          <a:ln/>
        </p:spPr>
        <p:txBody>
          <a:bodyPr wrap="square" lIns="0" tIns="0" rIns="0" bIns="0" rtlCol="0" anchor="t"/>
          <a:lstStyle/>
          <a:p>
            <a:pPr algn="ctr" indent="0" marL="0">
              <a:buNone/>
            </a:pPr>
            <a:r>
              <a:rPr lang="en-US" sz="1100" i="1" dirty="0">
                <a:solidFill>
                  <a:srgbClr val="5A6577"/>
                </a:solidFill>
              </a:rPr>
              <a:t>The velocities drawn tail to tail. Δv = vB − vA joins their tips; for a small Δθ its length is vΔθ and it points towards the centre of the circle (perpendicular to the average velocity).</a:t>
            </a:r>
            <a:endParaRPr lang="en-US" sz="1100" dirty="0"/>
          </a:p>
        </p:txBody>
      </p:sp>
      <p:sp>
        <p:nvSpPr>
          <p:cNvPr id="6" name="Text 3"/>
          <p:cNvSpPr txBox="1"/>
          <p:nvPr/>
        </p:nvSpPr>
        <p:spPr>
          <a:xfrm>
            <a:off x="457200" y="1371600"/>
            <a:ext cx="4341571" cy="18388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change in velocity Δv = v_B - v_A joins their tips and points towards the centre.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small Δθ the short side is almost an arc of radius v, so |Δv| = vΔθ.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time taken is Δt = arc AB ÷ speed = rΔθ/v.</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 a = |Δv|/Δt = vΔθ×v/rΔθ = v²/r; with v = ωr this is also rω².</a:t>
            </a:r>
            <a:endParaRPr lang="en-US" sz="1500" dirty="0"/>
          </a:p>
        </p:txBody>
      </p:sp>
      <p:sp>
        <p:nvSpPr>
          <p:cNvPr id="7" name="Shape 4"/>
          <p:cNvSpPr/>
          <p:nvPr/>
        </p:nvSpPr>
        <p:spPr>
          <a:xfrm>
            <a:off x="457200" y="3256178"/>
            <a:ext cx="4341571"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3347618"/>
            <a:ext cx="4048963"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a = v²/r = rω²</a:t>
            </a:r>
            <a:endParaRPr lang="en-US" sz="1700" dirty="0"/>
          </a:p>
        </p:txBody>
      </p:sp>
      <p:sp>
        <p:nvSpPr>
          <p:cNvPr id="9" name="Text 6"/>
          <p:cNvSpPr txBox="1"/>
          <p:nvPr/>
        </p:nvSpPr>
        <p:spPr>
          <a:xfrm>
            <a:off x="457200" y="3819449"/>
            <a:ext cx="4341571"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centripetal acceleration (m s⁻²) is always directed towards the centre. The equation is in the formulae list, but you may be asked to derive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a body moving at constant speed in a circle accelerating?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uniform circular motion its magnitude is constant while its direction rotates with the body.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a body moving at constant speed in a circle accelerating?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Calculate</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sample tube in a centrifuge is 8.5 cm from the axis. The rotor turns at 7200 revolutions per minute. Calculate the centripetal acceleration of the sample and express it as a multiple of g.</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ω= 2π×7200 ÷60 = 2π×120 = 754 rad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With r in metres: a = rω² = 0.085 ×754.0² = 4.83×10⁴ m s⁻² ≈ </a:t>
            </a:r>
            <a:r>
              <a:rPr lang="en-US" sz="1500" b="1" dirty="0">
                <a:solidFill>
                  <a:srgbClr val="1A1F2B"/>
                </a:solidFill>
                <a:latin typeface="Calibri" pitchFamily="34" charset="0"/>
                <a:ea typeface="Calibri" pitchFamily="34" charset="-122"/>
                <a:cs typeface="Calibri" pitchFamily="34" charset="-120"/>
              </a:rPr>
              <a:t>4.8 ×10⁴ m s⁻²</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a/g = 4.83 × 10⁴ ÷ 9.81 ≈ </a:t>
            </a:r>
            <a:r>
              <a:rPr lang="en-US" sz="1500" b="1" dirty="0">
                <a:solidFill>
                  <a:srgbClr val="1A1F2B"/>
                </a:solidFill>
                <a:latin typeface="Calibri" pitchFamily="34" charset="0"/>
                <a:ea typeface="Calibri" pitchFamily="34" charset="-122"/>
                <a:cs typeface="Calibri" pitchFamily="34" charset="-120"/>
              </a:rPr>
              <a:t>4900 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the other form: v = ωr = 64.1 m s⁻¹, and v²/r gives the same 4.83 × 10⁴ m s⁻².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is a body moving at constant speed in a circle accelerating?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635508"/>
          </a:xfrm>
          <a:prstGeom prst="roundRect">
            <a:avLst>
              <a:gd name="adj" fmla="val 8633"/>
            </a:avLst>
          </a:prstGeom>
          <a:solidFill>
            <a:srgbClr val="FEF2F2"/>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"constant speed, so no acceleration"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Constant speed and constant velocity are not the same thing. In a circle only the speed is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force keeps a body moving in a circle?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By Newton's first law, a body with no resultant force moves in a straight line at constant speed. To make it follow a circle, a resultant force must act, and by Newton's second law it is in the direction of the acceleration: towards the centre. It is called the </a:t>
            </a:r>
            <a:r>
              <a:rPr lang="en-US" sz="1500" b="1" dirty="0">
                <a:solidFill>
                  <a:srgbClr val="1A1F2B"/>
                </a:solidFill>
                <a:latin typeface="Calibri" pitchFamily="34" charset="0"/>
                <a:ea typeface="Calibri" pitchFamily="34" charset="-122"/>
                <a:cs typeface="Calibri" pitchFamily="34" charset="-120"/>
              </a:rPr>
              <a:t>centripetal force</a:t>
            </a:r>
            <a:r>
              <a:rPr lang="en-US" sz="1500" dirty="0">
                <a:solidFill>
                  <a:srgbClr val="1A1F2B"/>
                </a:solidFill>
                <a:latin typeface="Calibri" pitchFamily="34" charset="0"/>
                <a:ea typeface="Calibri" pitchFamily="34" charset="-122"/>
                <a:cs typeface="Calibri" pitchFamily="34" charset="-120"/>
              </a:rPr>
              <a:t>. The force is perpendicular to the velocity, so it does no work: it changes the direction of motion but not the speed or the kinetic energy.</a:t>
            </a:r>
            <a:endParaRPr lang="en-US" sz="1500" dirty="0"/>
          </a:p>
        </p:txBody>
      </p:sp>
      <p:sp>
        <p:nvSpPr>
          <p:cNvPr id="5" name="Shape 3"/>
          <p:cNvSpPr/>
          <p:nvPr/>
        </p:nvSpPr>
        <p:spPr>
          <a:xfrm>
            <a:off x="457200" y="2412187"/>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2503627"/>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 = ma = mv²/r = mrω²</a:t>
            </a:r>
            <a:endParaRPr lang="en-US" sz="1700" dirty="0"/>
          </a:p>
        </p:txBody>
      </p:sp>
      <p:sp>
        <p:nvSpPr>
          <p:cNvPr id="7" name="Text 5"/>
          <p:cNvSpPr txBox="1"/>
          <p:nvPr/>
        </p:nvSpPr>
        <p:spPr>
          <a:xfrm>
            <a:off x="457200" y="2975458"/>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 is the resultant force towards the centre (N) and m the mass (kg); the equation is in the formulae list. Use the v form when you know the speed and the ω form when you know the rotation rate or period. "Centripetal force" is a job description, not a new kind of force: some real force, or the resultant of several, does the job.</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keeps a body moving in a circle?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85362"/>
                <a:gridCol w="464423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Situation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provides the centripetal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ball whirled on a string in a horizontal circle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tension in the string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car on a flat bend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sideways friction between the tyres and the road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car or bicycle on a banked track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horizontal component of the normal reaction (plus any friction)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aircraft banking to turn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horizontal component of the lift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passenger on a rotor ride, back against the wall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normal reaction from the wall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satellite or moon in orbit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gravitational attraction (Unit 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force keeps a body moving in a circle?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A ball whirled anticlockwise on a string. The tension pulls it towards the centre. If the string breaks, there is no resultant force and the ball moves off along the tangent, not outwards along the radius.">    </p:cNvPr>
          <p:cNvPicPr>
            <a:picLocks noChangeAspect="1"/>
          </p:cNvPicPr>
          <p:nvPr/>
        </p:nvPicPr>
        <p:blipFill>
          <a:blip r:embed="rId1"/>
          <a:stretch>
            <a:fillRect/>
          </a:stretch>
        </p:blipFill>
        <p:spPr>
          <a:xfrm>
            <a:off x="5394046" y="1371600"/>
            <a:ext cx="3292754" cy="2469794"/>
          </a:xfrm>
          <a:prstGeom prst="rect">
            <a:avLst/>
          </a:prstGeom>
        </p:spPr>
      </p:pic>
      <p:sp>
        <p:nvSpPr>
          <p:cNvPr id="5" name="Text 2"/>
          <p:cNvSpPr txBox="1"/>
          <p:nvPr/>
        </p:nvSpPr>
        <p:spPr>
          <a:xfrm>
            <a:off x="5394046" y="3887114"/>
            <a:ext cx="3292754" cy="730606"/>
          </a:xfrm>
          <a:prstGeom prst="rect">
            <a:avLst/>
          </a:prstGeom>
          <a:noFill/>
          <a:ln/>
        </p:spPr>
        <p:txBody>
          <a:bodyPr wrap="square" lIns="0" tIns="0" rIns="0" bIns="0" rtlCol="0" anchor="t"/>
          <a:lstStyle/>
          <a:p>
            <a:pPr algn="ctr" indent="0" marL="0">
              <a:buNone/>
            </a:pPr>
            <a:r>
              <a:rPr lang="en-US" sz="1100" i="1" dirty="0">
                <a:solidFill>
                  <a:srgbClr val="5A6577"/>
                </a:solidFill>
              </a:rPr>
              <a:t>A ball whirled anticlockwise on a string. The tension pulls it towards the centre. If the string breaks, there is no resultant force and the ball moves off along the tangent, not outwards along the radius.</a:t>
            </a:r>
            <a:endParaRPr lang="en-US" sz="1100" dirty="0"/>
          </a:p>
        </p:txBody>
      </p:sp>
      <p:sp>
        <p:nvSpPr>
          <p:cNvPr id="6" name="Shape 3"/>
          <p:cNvSpPr/>
          <p:nvPr/>
        </p:nvSpPr>
        <p:spPr>
          <a:xfrm>
            <a:off x="457200" y="1371600"/>
            <a:ext cx="4616806"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4324198"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an extra arrow</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an arrow labelled "centripetal force" on a free-body diagram, or an outward "centrifugal force". Draw only the real forces; their resultant towards the centre is the centripetal force.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vehicles get round bends?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 car on a flat bend, seen from behind. N balances the weight; the only horizontal force, sideways friction from the road, points towards the centre and provides mv²/r.">    </p:cNvPr>
          <p:cNvPicPr>
            <a:picLocks noChangeAspect="1"/>
          </p:cNvPicPr>
          <p:nvPr/>
        </p:nvPicPr>
        <p:blipFill>
          <a:blip r:embed="rId1"/>
          <a:stretch>
            <a:fillRect/>
          </a:stretch>
        </p:blipFill>
        <p:spPr>
          <a:xfrm>
            <a:off x="5033772" y="1371600"/>
            <a:ext cx="3653028" cy="2638044"/>
          </a:xfrm>
          <a:prstGeom prst="rect">
            <a:avLst/>
          </a:prstGeom>
        </p:spPr>
      </p:pic>
      <p:sp>
        <p:nvSpPr>
          <p:cNvPr id="5" name="Text 2"/>
          <p:cNvSpPr txBox="1"/>
          <p:nvPr/>
        </p:nvSpPr>
        <p:spPr>
          <a:xfrm>
            <a:off x="5033772" y="4055364"/>
            <a:ext cx="3653028" cy="562356"/>
          </a:xfrm>
          <a:prstGeom prst="rect">
            <a:avLst/>
          </a:prstGeom>
          <a:noFill/>
          <a:ln/>
        </p:spPr>
        <p:txBody>
          <a:bodyPr wrap="square" lIns="0" tIns="0" rIns="0" bIns="0" rtlCol="0" anchor="t"/>
          <a:lstStyle/>
          <a:p>
            <a:pPr algn="ctr" indent="0" marL="0">
              <a:buNone/>
            </a:pPr>
            <a:r>
              <a:rPr lang="en-US" sz="1100" i="1" dirty="0">
                <a:solidFill>
                  <a:srgbClr val="5A6577"/>
                </a:solidFill>
              </a:rPr>
              <a:t>A car on a flat bend, seen from behind. N balances the weight; the only horizontal force, sideways friction from the road, points towards the centre and provides mv²/r.</a:t>
            </a:r>
            <a:endParaRPr lang="en-US" sz="1100" dirty="0"/>
          </a:p>
        </p:txBody>
      </p:sp>
      <p:sp>
        <p:nvSpPr>
          <p:cNvPr id="6" name="Text 3"/>
          <p:cNvSpPr txBox="1"/>
          <p:nvPr/>
        </p:nvSpPr>
        <p:spPr>
          <a:xfrm>
            <a:off x="457200" y="1371600"/>
            <a:ext cx="4256532" cy="249814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flat bend</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 a level road the only horizontal force on the car is friction between the tyres and the road, acting sideways towards the centre of the bend. Friction has a maximum value, while the force needed, mv²/r, rises with the square of the speed, so there is a maximum safe speed for each bend. If the speed is too high, friction cannot supply mv²/r; the car follows a path of larger radius and slides towards the outside of the bend.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vehicles get round bends?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Calculate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car of mass 1250 kg travels round a level bend of radius 45 m. (a) Calculate the sideways friction needed at 14 m s⁻¹. (b) The greatest sideways friction the tyres can provide on this road is 9.6 kN. Calculate the maximum speed at which the car can take the bend.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Friction is the only horizontal force, so it must equal mv²/r: F = (1250 ×14²)/45 = 5444 N ≈ </a:t>
            </a:r>
            <a:r>
              <a:rPr lang="en-US" sz="1500" b="1" dirty="0">
                <a:solidFill>
                  <a:srgbClr val="1A1F2B"/>
                </a:solidFill>
                <a:latin typeface="Calibri" pitchFamily="34" charset="0"/>
                <a:ea typeface="Calibri" pitchFamily="34" charset="-122"/>
                <a:cs typeface="Calibri" pitchFamily="34" charset="-120"/>
              </a:rPr>
              <a:t>5.4 kN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Set mv²/r equal to the maximum friction: vₘₐₓ = √(Fr/m) = √((9600 ×45)/1250) = 18.6 m s⁻¹ ≈ </a:t>
            </a:r>
            <a:r>
              <a:rPr lang="en-US" sz="1500" b="1" dirty="0">
                <a:solidFill>
                  <a:srgbClr val="1A1F2B"/>
                </a:solidFill>
                <a:latin typeface="Calibri" pitchFamily="34" charset="0"/>
                <a:ea typeface="Calibri" pitchFamily="34" charset="-122"/>
                <a:cs typeface="Calibri" pitchFamily="34" charset="-120"/>
              </a:rPr>
              <a:t>19 m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Doubling the speed needs four times the friction: F ∝ v².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vehicles get round bends?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banked track: the qualitative idea</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Velodromes, race tracks and some motorway slip roads are banked: the outer edge is higher than the inner edge. The normal reaction acts perpendicular to the surface, so it is tilted towards the centre of the bend, and its horizontal component provides some or all of the centripetal force. At one particular speed the horizontal component of the normal reaction alone is exactly mv²/r, and no sideways friction is needed at all. Faster than this, friction acts down the slope as well; slower, it acts up the slope. Either way, banking reduces the reliance on friction, so the bend can be taken more safely at higher speeds. A banking aircraft or a cyclist leaning into a bend uses the same idea: a force that would otherwise be vertical is tilted so that it gains a horizontal component.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vehicles get round bends?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A car (dot) on a track banked at θ = 20°, at the speed where no friction is needed; forces drawn to scale. The normal reaction tilts towards the centre: N cos θ balances the weight and N sin θ provides the centripetal force.">    </p:cNvPr>
          <p:cNvPicPr>
            <a:picLocks noChangeAspect="1"/>
          </p:cNvPicPr>
          <p:nvPr/>
        </p:nvPicPr>
        <p:blipFill>
          <a:blip r:embed="rId1"/>
          <a:stretch>
            <a:fillRect/>
          </a:stretch>
        </p:blipFill>
        <p:spPr>
          <a:xfrm>
            <a:off x="2865730" y="1371600"/>
            <a:ext cx="3411626" cy="2469794"/>
          </a:xfrm>
          <a:prstGeom prst="rect">
            <a:avLst/>
          </a:prstGeom>
        </p:spPr>
      </p:pic>
      <p:sp>
        <p:nvSpPr>
          <p:cNvPr id="5" name="Text 2"/>
          <p:cNvSpPr txBox="1"/>
          <p:nvPr/>
        </p:nvSpPr>
        <p:spPr>
          <a:xfrm>
            <a:off x="2865730" y="3887114"/>
            <a:ext cx="3411626" cy="730606"/>
          </a:xfrm>
          <a:prstGeom prst="rect">
            <a:avLst/>
          </a:prstGeom>
          <a:noFill/>
          <a:ln/>
        </p:spPr>
        <p:txBody>
          <a:bodyPr wrap="square" lIns="0" tIns="0" rIns="0" bIns="0" rtlCol="0" anchor="t"/>
          <a:lstStyle/>
          <a:p>
            <a:pPr algn="ctr" indent="0" marL="0">
              <a:buNone/>
            </a:pPr>
            <a:r>
              <a:rPr lang="en-US" sz="1100" i="1" dirty="0">
                <a:solidFill>
                  <a:srgbClr val="5A6577"/>
                </a:solidFill>
              </a:rPr>
              <a:t>A car (dot) on a track banked at θ = 20°, at the speed where no friction is needed; forces drawn to scale. The normal reaction tilts towards the centre: N cos θ balances the weight and N sin θ provides the centripetal force.</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in a vertical circle?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261975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 vertical circle the weight acts down at every point, so its role changes around the loop. Take towards the centre as positive at each point and write: resultant force towards centre = mv²/r.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At the top</a:t>
            </a:r>
            <a:r>
              <a:rPr lang="en-US" sz="1500" dirty="0">
                <a:solidFill>
                  <a:srgbClr val="1A1F2B"/>
                </a:solidFill>
                <a:latin typeface="Calibri" pitchFamily="34" charset="0"/>
                <a:ea typeface="Calibri" pitchFamily="34" charset="-122"/>
                <a:cs typeface="Calibri" pitchFamily="34" charset="-120"/>
              </a:rPr>
              <a:t> (rider on the inside of a loop, or a ball on a string), the weight and the reaction or tension both act down, towards the centre: N + mg = mv²/r.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At the bottom</a:t>
            </a:r>
            <a:r>
              <a:rPr lang="en-US" sz="1500" dirty="0">
                <a:solidFill>
                  <a:srgbClr val="1A1F2B"/>
                </a:solidFill>
                <a:latin typeface="Calibri" pitchFamily="34" charset="0"/>
                <a:ea typeface="Calibri" pitchFamily="34" charset="-122"/>
                <a:cs typeface="Calibri" pitchFamily="34" charset="-120"/>
              </a:rPr>
              <a:t>, the reaction or tension acts up, towards the centre, and the weight acts away from it: N - mg = mv²/r.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speed is not constant: the body speeds up on the way down and slows on the way up, so use conservation of energy to link the speeds at different heights.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At the minimum speed at the top, the reaction (or tension) is zero, so weight alone provides the centripetal force: mg = mv²/r, giving</a:t>
            </a:r>
            <a:endParaRPr lang="en-US" sz="1500" dirty="0"/>
          </a:p>
        </p:txBody>
      </p:sp>
      <p:sp>
        <p:nvSpPr>
          <p:cNvPr id="5" name="Shape 3"/>
          <p:cNvSpPr/>
          <p:nvPr/>
        </p:nvSpPr>
        <p:spPr>
          <a:xfrm>
            <a:off x="457200" y="4037076"/>
            <a:ext cx="8229600" cy="444398"/>
          </a:xfrm>
          <a:prstGeom prst="roundRect">
            <a:avLst>
              <a:gd name="adj" fmla="val 12346"/>
            </a:avLst>
          </a:prstGeom>
          <a:solidFill>
            <a:srgbClr val="F3F5F9"/>
          </a:solidFill>
          <a:ln w="9525">
            <a:solidFill>
              <a:srgbClr val="DDE2EA"/>
            </a:solidFill>
            <a:prstDash val="solid"/>
          </a:ln>
        </p:spPr>
      </p:sp>
      <p:sp>
        <p:nvSpPr>
          <p:cNvPr id="6" name="Text 4"/>
          <p:cNvSpPr txBox="1"/>
          <p:nvPr/>
        </p:nvSpPr>
        <p:spPr>
          <a:xfrm>
            <a:off x="603504" y="4128516"/>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vₘᵢₙ = √(gr)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in a vertical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Free-body diagrams for the rider in worked example 5, drawn to the same scale. At the top the reaction is only 0.64 × the weight; at the bottom it is 6.6 × the weight, which is why riders feel pressed into their seats there.">    </p:cNvPr>
          <p:cNvPicPr>
            <a:picLocks noChangeAspect="1"/>
          </p:cNvPicPr>
          <p:nvPr/>
        </p:nvPicPr>
        <p:blipFill>
          <a:blip r:embed="rId1"/>
          <a:stretch>
            <a:fillRect/>
          </a:stretch>
        </p:blipFill>
        <p:spPr>
          <a:xfrm>
            <a:off x="6403543" y="1371600"/>
            <a:ext cx="2283257" cy="2131466"/>
          </a:xfrm>
          <a:prstGeom prst="rect">
            <a:avLst/>
          </a:prstGeom>
        </p:spPr>
      </p:pic>
      <p:sp>
        <p:nvSpPr>
          <p:cNvPr id="5" name="Text 2"/>
          <p:cNvSpPr txBox="1"/>
          <p:nvPr/>
        </p:nvSpPr>
        <p:spPr>
          <a:xfrm>
            <a:off x="6356452"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Free-body diagrams for the rider in worked example 5, drawn to the same scale. At the top the reaction is only 0.64 × the weight; at the bottom it is 6.6 × the weight, which is why riders feel pressed into their seats there.</a:t>
            </a:r>
            <a:endParaRPr lang="en-US" sz="1100" dirty="0"/>
          </a:p>
        </p:txBody>
      </p:sp>
      <p:sp>
        <p:nvSpPr>
          <p:cNvPr id="6" name="Text 3"/>
          <p:cNvSpPr txBox="1"/>
          <p:nvPr/>
        </p:nvSpPr>
        <p:spPr>
          <a:xfrm>
            <a:off x="457200" y="1371600"/>
            <a:ext cx="5626303"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This is not in the formulae list, so derive it. Slower than this, the weight is more than enough to provide the centripetal force; the body falls inside the circle and the string goes slack or the rider leaves the track.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in a vertical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Hard · Calculate</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rider of mass 65 kg goes round a vertical loop of radius 7.5 m on a fairground ride, sitting on the inside of the track. At the top of the loop the rider's speed is 11 m s⁻¹. Friction and air resistance are negligible. (a) Calculate the force exerted on the rider by the seat at the top. (b) Calculate the minimum speed at the top for the rider to stay in contact with the seat without a harness. (c) Calculate the force from the seat at the bottom of the loop.</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the top both forces act towards the centre: N + mg = mv²/r, so N = (65 ×11²)/7.5 - 65 ×9.81 = 1049 - 638 = 411 N ≈ </a:t>
            </a:r>
            <a:r>
              <a:rPr lang="en-US" sz="1500" b="1" dirty="0">
                <a:solidFill>
                  <a:srgbClr val="1A1F2B"/>
                </a:solidFill>
                <a:latin typeface="Calibri" pitchFamily="34" charset="0"/>
                <a:ea typeface="Calibri" pitchFamily="34" charset="-122"/>
                <a:cs typeface="Calibri" pitchFamily="34" charset="-120"/>
              </a:rPr>
              <a:t>410 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Contact is just lost when N = 0: mg = mv²/r, so v = √(9.81 ×7.5) = 8.58 m s⁻¹ ≈ </a:t>
            </a:r>
            <a:r>
              <a:rPr lang="en-US" sz="1500" b="1" dirty="0">
                <a:solidFill>
                  <a:srgbClr val="1A1F2B"/>
                </a:solidFill>
                <a:latin typeface="Calibri" pitchFamily="34" charset="0"/>
                <a:ea typeface="Calibri" pitchFamily="34" charset="-122"/>
                <a:cs typeface="Calibri" pitchFamily="34" charset="-120"/>
              </a:rPr>
              <a:t>8.6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Speed at the bottom from energy, as the rider falls 2r = 15 m: v² = 11² + 2 ×9.81 ×15 = 415.3 m² s⁻² (v = 20.4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in a vertical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Hard · Calculate (continued)</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At the bottom the reaction acts towards the centre and the weight away from it: N = mg + mv²/r = 638 + (65 ×415.3)/7.5 = 4237 N ≈ </a:t>
            </a:r>
            <a:r>
              <a:rPr lang="en-US" sz="1500" b="1" dirty="0">
                <a:solidFill>
                  <a:srgbClr val="1A1F2B"/>
                </a:solidFill>
                <a:latin typeface="Calibri" pitchFamily="34" charset="0"/>
                <a:ea typeface="Calibri" pitchFamily="34" charset="-122"/>
                <a:cs typeface="Calibri" pitchFamily="34" charset="-120"/>
              </a:rPr>
              <a:t>4.2 kN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in a vertical circle?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write the equation for the point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you substitute, write the equation with the force towards the centre first: "N + mg = mv²/r at the top", "T − mg = mv²/r at the bottom". A sign error in this line spoils everything that follows.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analyse a conical pendulum?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 swing-chair ride drawn to scale (worked example 6). The chain hangs from the end of a rotating arm, so the radius of the seat's circle is the arm plus the horizontal reach of the chain. Only T and mg act; their resultant is horizontal, towards the axis.">    </p:cNvPr>
          <p:cNvPicPr>
            <a:picLocks noChangeAspect="1"/>
          </p:cNvPicPr>
          <p:nvPr/>
        </p:nvPicPr>
        <p:blipFill>
          <a:blip r:embed="rId1"/>
          <a:stretch>
            <a:fillRect/>
          </a:stretch>
        </p:blipFill>
        <p:spPr>
          <a:xfrm>
            <a:off x="5602529" y="1371600"/>
            <a:ext cx="3084271" cy="2300630"/>
          </a:xfrm>
          <a:prstGeom prst="rect">
            <a:avLst/>
          </a:prstGeom>
        </p:spPr>
      </p:pic>
      <p:sp>
        <p:nvSpPr>
          <p:cNvPr id="5" name="Text 2"/>
          <p:cNvSpPr txBox="1"/>
          <p:nvPr/>
        </p:nvSpPr>
        <p:spPr>
          <a:xfrm>
            <a:off x="5602529" y="3717950"/>
            <a:ext cx="3084271" cy="899770"/>
          </a:xfrm>
          <a:prstGeom prst="rect">
            <a:avLst/>
          </a:prstGeom>
          <a:noFill/>
          <a:ln/>
        </p:spPr>
        <p:txBody>
          <a:bodyPr wrap="square" lIns="0" tIns="0" rIns="0" bIns="0" rtlCol="0" anchor="t"/>
          <a:lstStyle/>
          <a:p>
            <a:pPr algn="ctr" indent="0" marL="0">
              <a:buNone/>
            </a:pPr>
            <a:r>
              <a:rPr lang="en-US" sz="1100" i="1" dirty="0">
                <a:solidFill>
                  <a:srgbClr val="5A6577"/>
                </a:solidFill>
              </a:rPr>
              <a:t>A swing-chair ride drawn to scale (worked example 6). The chain hangs from the end of a rotating arm, so the radius of the seat's circle is the arm plus the horizontal reach of the chain. Only T and mg act; their resultant is horizontal, towards the axis.</a:t>
            </a:r>
            <a:endParaRPr lang="en-US" sz="1100" dirty="0"/>
          </a:p>
        </p:txBody>
      </p:sp>
      <p:sp>
        <p:nvSpPr>
          <p:cNvPr id="6" name="Text 3"/>
          <p:cNvSpPr txBox="1"/>
          <p:nvPr/>
        </p:nvSpPr>
        <p:spPr>
          <a:xfrm>
            <a:off x="457200" y="1371600"/>
            <a:ext cx="4825289"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conical pendulum is a mass on a string (or a chair on a chain) moving in a horizontal circle, with the string sweeping out a cone. Only two forces act: the tension T along the string and the weight mg.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Vertically there is no acceleration: T cos θ = mg.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Horizontally the component of tension towards the centre provides the centripetal force: T sin θ = mv²/r.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Dividing the two equations removes T and m: tan θ= v²/rg. Faster rotation gives a larger angle, and the mass of the rider does not matter.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radius is the radius of the horizontal circle, not the length of the string.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a conical pendulum?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Calculate</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 a fairground swing-chair ride, each chair hangs from a chain 5.0 m long attached to the end of an arm 3.0 m from the central axis. When the ride turns steadily, each chain makes 35° with the vertical. A chair and rider have a combined mass of 80 kg. Calculate (a) the radius of the chair's circle, (b) the speed of the chair, (c) the time for one revolution and (d) the tension in the chain.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Add the horizontal reach of the chain to the arm: r = 3.0 + 5.0 sin 35° = 3.0 + 2.87 = </a:t>
            </a:r>
            <a:r>
              <a:rPr lang="en-US" sz="1500" b="1" dirty="0">
                <a:solidFill>
                  <a:srgbClr val="1A1F2B"/>
                </a:solidFill>
                <a:latin typeface="Calibri" pitchFamily="34" charset="0"/>
                <a:ea typeface="Calibri" pitchFamily="34" charset="-122"/>
                <a:cs typeface="Calibri" pitchFamily="34" charset="-120"/>
              </a:rPr>
              <a:t>5.87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tan θ = v²/(rg): v² = 5.868 × 9.81 × tan 35° = 40.3, so v = 6.35 m s⁻¹ ≈ </a:t>
            </a:r>
            <a:r>
              <a:rPr lang="en-US" sz="1500" b="1" dirty="0">
                <a:solidFill>
                  <a:srgbClr val="1A1F2B"/>
                </a:solidFill>
                <a:latin typeface="Calibri" pitchFamily="34" charset="0"/>
                <a:ea typeface="Calibri" pitchFamily="34" charset="-122"/>
                <a:cs typeface="Calibri" pitchFamily="34" charset="-120"/>
              </a:rPr>
              <a:t>6.3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One revolution is a distance 2πr: period = 2π × 5.868 ÷ 6.349 = 5.81 s ≈ </a:t>
            </a:r>
            <a:r>
              <a:rPr lang="en-US" sz="1500" b="1" dirty="0">
                <a:solidFill>
                  <a:srgbClr val="1A1F2B"/>
                </a:solidFill>
                <a:latin typeface="Calibri" pitchFamily="34" charset="0"/>
                <a:ea typeface="Calibri" pitchFamily="34" charset="-122"/>
                <a:cs typeface="Calibri" pitchFamily="34" charset="-120"/>
              </a:rPr>
              <a:t>5.8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Vertical equilibrium: T = mg/cos 35° = 80 × 9.81 ÷ 0.8192 = 958 N ≈ </a:t>
            </a:r>
            <a:r>
              <a:rPr lang="en-US" sz="1500" b="1" dirty="0">
                <a:solidFill>
                  <a:srgbClr val="1A1F2B"/>
                </a:solidFill>
                <a:latin typeface="Calibri" pitchFamily="34" charset="0"/>
                <a:ea typeface="Calibri" pitchFamily="34" charset="-122"/>
                <a:cs typeface="Calibri" pitchFamily="34" charset="-120"/>
              </a:rPr>
              <a:t>960 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T sin 35° = 550 N, and mv²/r = 80 × 40.3 ÷ 5.868 = 550 N, so the horizontal component is exactly the centripetal force.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analyse a conical pendulum?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chain as the radius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chain length (5.0 m) as the radius. The body moves in a horizontal circle; its radius is the horizontal distance from the axis of rotation to the body.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you test F = mrω² by experiment?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206928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Keep m and r fixed, vary ω, and measure the force needed. Since F = (mr)ω², a graph of F against ω² should be a straight line through the origin with gradient mr.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One method:</a:t>
            </a:r>
            <a:r>
              <a:rPr lang="en-US" sz="1500" dirty="0">
                <a:solidFill>
                  <a:srgbClr val="1A1F2B"/>
                </a:solidFill>
                <a:latin typeface="Calibri" pitchFamily="34" charset="0"/>
                <a:ea typeface="Calibri" pitchFamily="34" charset="-122"/>
                <a:cs typeface="Calibri" pitchFamily="34" charset="-120"/>
              </a:rPr>
              <a:t> a mass fixed to a force sensor on a motor-driven arm; a light gate counts revolutions so that the period, and hence ω = 2π/T, is found from the time for many turns.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Simpler version:</a:t>
            </a:r>
            <a:r>
              <a:rPr lang="en-US" sz="1500" dirty="0">
                <a:solidFill>
                  <a:srgbClr val="1A1F2B"/>
                </a:solidFill>
                <a:latin typeface="Calibri" pitchFamily="34" charset="0"/>
                <a:ea typeface="Calibri" pitchFamily="34" charset="-122"/>
                <a:cs typeface="Calibri" pitchFamily="34" charset="-120"/>
              </a:rPr>
              <a:t> a rubber bung whirled on a string that passes through a glass tube, with hanging masses providing the tension. The radius is kept constant with a small clip fixed to the string, and the period is timed over 10–20 revolutions.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safety glasses, a clear space, and a string checked for wear before whirling anything.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F = mrω² by experiment?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Specimen results for a 0.150 kg mass at r = 0.200 m: the points lie close to a straight line through the origin, as F = mrω² predicts. The gradient is mr.">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a 0.150 kg mass at r = 0.200 m: the points lie close to a straight line through the origin, as F = mrω² predicts. The gradient is mr.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F = mrω² by experiment?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Determine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above, for which r = 0.200 ± 0.002 m, to determine the mass on the arm. The uncertainty in the gradient is estimated as ±3%. Give the mass with its absolute uncertainty.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from a large triangle on the line: (5.39 - 0.61)/(180 - 20) = 0.0299 kg m.</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 mr, so m = 0.0299 ÷ 0.200 = 0.149 kg.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For a quotient, add percentage uncertainties: r has 0.002 ÷ 0.200 × 100 = 1.0%, so m has 3% + 1.0% = 4%. </a:t>
            </a:r>
            <a:r>
              <a:rPr lang="en-US" sz="1500" b="1" dirty="0">
                <a:solidFill>
                  <a:srgbClr val="1A1F2B"/>
                </a:solidFill>
                <a:latin typeface="Calibri" pitchFamily="34" charset="0"/>
                <a:ea typeface="Calibri" pitchFamily="34" charset="-122"/>
                <a:cs typeface="Calibri" pitchFamily="34" charset="-120"/>
              </a:rPr>
              <a:t>m = 0.149 ± 0.006 kg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known mass, 0.150 kg, lies inside this range, so the results support F = mrω².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F = mrω² by experiment?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timing many revolutions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Timing many revolutions and dividing reduces the percentage uncertainty in the period. Because ω = 2π/T is squared, the percentage uncertainty in T counts twice in the percentage uncertainty in ω², and so in a calculated value of mrω².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radians, always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formula with θ or ω assumes radians. Convert degrees first, and check that your calculator is in the right mode before any trigonometry on a conical pendulum or banked track.</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name the real force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"What provides the centripetal force?" wants a real force (tension, friction, a normal reaction, a component of lift or weight) and its direction: towards the centre of the circle.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one equation per point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each position on a vertical circle, take towards the centre as positive, write resultant force = mv²/r, and only then substitute. Find speeds at different heights with conservation of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4.2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resolve, then divide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conical pendulum, banked track or banking aircraft, resolve vertically (equilibrium) and horizontally (mv²/r). Dividing the two equations gives tan θ = v²/(rg) and removes the unknown force.</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explaining circular motion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complete explanation links three steps: the velocity changes direction → so there is an acceleration towards the centre → so a resultant force towards the centre is needed (Newton's second law). Then name what provides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body moving in a circle at constant speed has no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Its velocity changes direction all the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accelerates towards the centre at 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outward "centrifugal force" pushes you to the outside of a bend.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body exerts such a force on you; your body simply tends to keep moving in a straight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only resultant force is inwards; the seat or door pushes you towards the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Centripetal force is an extra force to add to a free-body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is the name for the resultant of the real forces.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Draw tension, friction, reaction, weight; their resultant towards the centre equals mv²/r.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the string breaks, the ball flies outwards along the radius.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no force there is no change of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moves off along the tangent at the speed it had.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Points further from the axis of a turning wheel have a larger angular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radius line of a rigid body turns through the same angle in the same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Same ω everywhere; the speed v = ωr is larger further out.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top of a loop at the minimum speed no forces act on the rider.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weight never disappears.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reaction is zero and the weight alone provides the centripetal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Circular motion is F = ma with the acceleration pointing to the centre; the first law explains why a force is needed at all, and resolving forces handles the conical pendulum and banked track.</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Magnetic fields and 4.7 Particle accelerators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charged particle moving at right angles to a uniform magnetic field moves in a circle because the magnetic force BQv provides mv²/r; this gives r = p/BQ, the basis of cyclotrons and particle detectors.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7 Gravitational fields and orbits, and 5.5 Simple harmonic motion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satellite or planet, gravity is the centripetal force: GMm/r² = mv²/r. The same ω appears in SHM: the shadow of a point moving round a circle at constant ω moves with simple harmonic motion, and T = 2π/ω carries over unchanged.</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58975"/>
                <a:gridCol w="3845052"/>
                <a:gridCol w="252557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θ = s/r; 2π rad =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angle in radians; converting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ω= Δθ/Δt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angular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ωr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linear speed from angular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2π/ω</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from angular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1/T, ω = 2πf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 and rotation rate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v²/r = rω²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centripetal 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 (derivation may be asked)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mv²/r = mrω²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resultant force towards the centre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vₘᵢₙ = √(gr)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top of a vertical circle, reaction or tension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θ= v²/(rg)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conical pendulum (angle to the vertical)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Convert an angle of 2.5 rad to degrees.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 computer hard disk spins at 5400 revolutions per minute. Calculate its angular velocity.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car turns sharply left. Explain why a passenger feels pressed against the right-hand door.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0.060 kg ball on a string 0.50 m long moves in a horizontal circle on a smooth table at 4.0 m s⁻¹. Calculate the tension.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toy car runs round the inside of a vertical loop of track of radius 0.25 m. Calculate the minimum speed at the top of the loop for the car to stay on the track.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707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2.5 × 180/π = 143°.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ω = 2π × 5400 ÷ 60 = 565 rad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The passenger's body tends to continue in a straight line. The car turns left underneath them until the right-hand door reaches them; the door then pushes them to the left, towards the centre of the turn, providing their centripetal force. There is no outward force on the passenger.</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T = mv²/r = (0.060 ×4.0²)/0.50 = 1.9 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v = √(gr) = √(9.81 ×0.25) = 1.57 m s⁻¹ ≈ 1.6 m s⁻¹. At this speed the track exerts no force on the car and its weight alone provides the centripetal force.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4 original exam-style questions. Answers at the end of the deck.</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car is driven round a circular roundabout at constant speed.</a:t>
            </a:r>
            <a:endParaRPr lang="en-US" sz="1600" dirty="0"/>
          </a:p>
          <a:p>
            <a:pPr indent="0" marL="0">
              <a:spcAft>
                <a:spcPts val="600"/>
              </a:spcAft>
              <a:buNone/>
            </a:pPr>
            <a:r>
              <a:rPr lang="en-US" sz="1600" dirty="0">
                <a:solidFill>
                  <a:srgbClr val="1A1F2B"/>
                </a:solidFill>
              </a:rPr>
              <a:t>What is the direction of the acceleration of the car?</a:t>
            </a:r>
            <a:endParaRPr lang="en-US" sz="1600" dirty="0"/>
          </a:p>
          <a:p>
            <a:pPr indent="0" marL="0">
              <a:spcAft>
                <a:spcPts val="600"/>
              </a:spcAft>
              <a:buNone/>
            </a:pPr>
            <a:r>
              <a:rPr lang="en-US" sz="1600" dirty="0">
                <a:solidFill>
                  <a:srgbClr val="1A1F2B"/>
                </a:solidFill>
              </a:rPr>
              <a:t>A   Towards the centre of the roundabout.</a:t>
            </a:r>
            <a:endParaRPr lang="en-US" sz="1600" dirty="0"/>
          </a:p>
          <a:p>
            <a:pPr indent="0" marL="0">
              <a:spcAft>
                <a:spcPts val="600"/>
              </a:spcAft>
              <a:buNone/>
            </a:pPr>
            <a:r>
              <a:rPr lang="en-US" sz="1600" dirty="0">
                <a:solidFill>
                  <a:srgbClr val="1A1F2B"/>
                </a:solidFill>
              </a:rPr>
              <a:t>B   Away from the centre of the roundabout.</a:t>
            </a:r>
            <a:endParaRPr lang="en-US" sz="1600" dirty="0"/>
          </a:p>
          <a:p>
            <a:pPr indent="0" marL="0">
              <a:spcAft>
                <a:spcPts val="600"/>
              </a:spcAft>
              <a:buNone/>
            </a:pPr>
            <a:r>
              <a:rPr lang="en-US" sz="1600" dirty="0">
                <a:solidFill>
                  <a:srgbClr val="1A1F2B"/>
                </a:solidFill>
              </a:rPr>
              <a:t>C   In the direction the car is moving.</a:t>
            </a:r>
            <a:endParaRPr lang="en-US" sz="1600" dirty="0"/>
          </a:p>
          <a:p>
            <a:pPr indent="0" marL="0">
              <a:spcAft>
                <a:spcPts val="600"/>
              </a:spcAft>
              <a:buNone/>
            </a:pPr>
            <a:r>
              <a:rPr lang="en-US" sz="1600" dirty="0">
                <a:solidFill>
                  <a:srgbClr val="1A1F2B"/>
                </a:solidFill>
              </a:rPr>
              <a:t>D   There is no acceleration.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figure shows a car, seen from above, moving at constant speed round a circular test track with centre O. Four arrows are drawn at the car's position P.</a:t>
            </a:r>
            <a:endParaRPr lang="en-US" sz="1400" dirty="0"/>
          </a:p>
          <a:p>
            <a:pPr indent="0" marL="0">
              <a:spcAft>
                <a:spcPts val="600"/>
              </a:spcAft>
              <a:buNone/>
            </a:pPr>
            <a:r>
              <a:rPr lang="en-US" sz="1400" dirty="0">
                <a:solidFill>
                  <a:srgbClr val="1A1F2B"/>
                </a:solidFill>
              </a:rPr>
              <a:t>Which arrow shows the direction of the resultant force on the car at P?</a:t>
            </a:r>
            <a:endParaRPr lang="en-US" sz="1400" dirty="0"/>
          </a:p>
          <a:p>
            <a:pPr indent="0" marL="0">
              <a:spcAft>
                <a:spcPts val="600"/>
              </a:spcAft>
              <a:buNone/>
            </a:pPr>
            <a:r>
              <a:rPr lang="en-US" sz="1400" dirty="0">
                <a:solidFill>
                  <a:srgbClr val="1A1F2B"/>
                </a:solidFill>
              </a:rPr>
              <a:t>A   Arrow 1</a:t>
            </a:r>
            <a:endParaRPr lang="en-US" sz="1400" dirty="0"/>
          </a:p>
          <a:p>
            <a:pPr indent="0" marL="0">
              <a:spcAft>
                <a:spcPts val="600"/>
              </a:spcAft>
              <a:buNone/>
            </a:pPr>
            <a:r>
              <a:rPr lang="en-US" sz="1400" dirty="0">
                <a:solidFill>
                  <a:srgbClr val="1A1F2B"/>
                </a:solidFill>
              </a:rPr>
              <a:t>B   Arrow 2</a:t>
            </a:r>
            <a:endParaRPr lang="en-US" sz="1400" dirty="0"/>
          </a:p>
          <a:p>
            <a:pPr indent="0" marL="0">
              <a:spcAft>
                <a:spcPts val="600"/>
              </a:spcAft>
              <a:buNone/>
            </a:pPr>
            <a:r>
              <a:rPr lang="en-US" sz="1400" dirty="0">
                <a:solidFill>
                  <a:srgbClr val="1A1F2B"/>
                </a:solidFill>
              </a:rPr>
              <a:t>C   Arrow 3</a:t>
            </a:r>
            <a:endParaRPr lang="en-US" sz="1400" dirty="0"/>
          </a:p>
          <a:p>
            <a:pPr indent="0" marL="0">
              <a:spcAft>
                <a:spcPts val="600"/>
              </a:spcAft>
              <a:buNone/>
            </a:pPr>
            <a:r>
              <a:rPr lang="en-US" sz="1400" dirty="0">
                <a:solidFill>
                  <a:srgbClr val="1A1F2B"/>
                </a:solidFill>
              </a:rPr>
              <a:t>D   Arrow 4</a:t>
            </a:r>
            <a:endParaRPr lang="en-US" sz="1400" dirty="0"/>
          </a:p>
        </p:txBody>
      </p:sp>
      <p:pic>
        <p:nvPicPr>
          <p:cNvPr id="5" name="Image 0" descr="Figure for question 2">    </p:cNvPr>
          <p:cNvPicPr>
            <a:picLocks noChangeAspect="1"/>
          </p:cNvPicPr>
          <p:nvPr/>
        </p:nvPicPr>
        <p:blipFill>
          <a:blip r:embed="rId1"/>
          <a:stretch>
            <a:fillRect/>
          </a:stretch>
        </p:blipFill>
        <p:spPr>
          <a:xfrm>
            <a:off x="5212080" y="1723292"/>
            <a:ext cx="3474720" cy="240557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toy car runs at different steady speeds round a circular track of radius 0.40 m. A sensor measures the resultant force F on the car towards the centre. The graph shows F against v².</a:t>
            </a:r>
            <a:endParaRPr lang="en-US" sz="1400" dirty="0"/>
          </a:p>
          <a:p>
            <a:pPr indent="0" marL="0">
              <a:spcAft>
                <a:spcPts val="600"/>
              </a:spcAft>
              <a:buNone/>
            </a:pPr>
            <a:r>
              <a:rPr lang="en-US" sz="1400" dirty="0">
                <a:solidFill>
                  <a:srgbClr val="1A1F2B"/>
                </a:solidFill>
              </a:rPr>
              <a:t>What is the mass of the car?</a:t>
            </a:r>
            <a:endParaRPr lang="en-US" sz="1400" dirty="0"/>
          </a:p>
          <a:p>
            <a:pPr indent="0" marL="0">
              <a:spcAft>
                <a:spcPts val="600"/>
              </a:spcAft>
              <a:buNone/>
            </a:pPr>
            <a:r>
              <a:rPr lang="en-US" sz="1400" dirty="0">
                <a:solidFill>
                  <a:srgbClr val="1A1F2B"/>
                </a:solidFill>
              </a:rPr>
              <a:t>A   0.12 kg</a:t>
            </a:r>
            <a:endParaRPr lang="en-US" sz="1400" dirty="0"/>
          </a:p>
          <a:p>
            <a:pPr indent="0" marL="0">
              <a:spcAft>
                <a:spcPts val="600"/>
              </a:spcAft>
              <a:buNone/>
            </a:pPr>
            <a:r>
              <a:rPr lang="en-US" sz="1400" dirty="0">
                <a:solidFill>
                  <a:srgbClr val="1A1F2B"/>
                </a:solidFill>
              </a:rPr>
              <a:t>B   0.30 kg</a:t>
            </a:r>
            <a:endParaRPr lang="en-US" sz="1400" dirty="0"/>
          </a:p>
          <a:p>
            <a:pPr indent="0" marL="0">
              <a:spcAft>
                <a:spcPts val="600"/>
              </a:spcAft>
              <a:buNone/>
            </a:pPr>
            <a:r>
              <a:rPr lang="en-US" sz="1400" dirty="0">
                <a:solidFill>
                  <a:srgbClr val="1A1F2B"/>
                </a:solidFill>
              </a:rPr>
              <a:t>C   0.75 kg</a:t>
            </a:r>
            <a:endParaRPr lang="en-US" sz="1400" dirty="0"/>
          </a:p>
          <a:p>
            <a:pPr indent="0" marL="0">
              <a:spcAft>
                <a:spcPts val="600"/>
              </a:spcAft>
              <a:buNone/>
            </a:pPr>
            <a:r>
              <a:rPr lang="en-US" sz="1400" dirty="0">
                <a:solidFill>
                  <a:srgbClr val="1A1F2B"/>
                </a:solidFill>
              </a:rPr>
              <a:t>D   1.3 kg</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790114"/>
            <a:ext cx="3474720" cy="227193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car of mass 980 kg travels round a level roundabout on a circular path of radius 18 m at a constant speed of 8.5 m s⁻¹.</a:t>
            </a:r>
            <a:endParaRPr lang="en-US" sz="1400" dirty="0"/>
          </a:p>
          <a:p>
            <a:pPr indent="0" marL="0">
              <a:spcAft>
                <a:spcPts val="600"/>
              </a:spcAft>
              <a:buNone/>
            </a:pPr>
            <a:r>
              <a:rPr lang="en-US" sz="1400" dirty="0">
                <a:solidFill>
                  <a:srgbClr val="1A1F2B"/>
                </a:solidFill>
              </a:rPr>
              <a:t>(a) Calculate the resultant force on the car.  [2]</a:t>
            </a:r>
            <a:endParaRPr lang="en-US" sz="1400" dirty="0"/>
          </a:p>
          <a:p>
            <a:pPr indent="0" marL="0">
              <a:spcAft>
                <a:spcPts val="600"/>
              </a:spcAft>
              <a:buNone/>
            </a:pPr>
            <a:r>
              <a:rPr lang="en-US" sz="1400" dirty="0">
                <a:solidFill>
                  <a:srgbClr val="1A1F2B"/>
                </a:solidFill>
              </a:rPr>
              <a:t>(b) State what provides this force.  [1]</a:t>
            </a:r>
            <a:endParaRPr lang="en-US" sz="1400" dirty="0"/>
          </a:p>
          <a:p>
            <a:pPr indent="0" marL="0">
              <a:spcAft>
                <a:spcPts val="600"/>
              </a:spcAft>
              <a:buNone/>
            </a:pPr>
            <a:r>
              <a:rPr lang="en-US" sz="1400" dirty="0">
                <a:solidFill>
                  <a:srgbClr val="1A1F2B"/>
                </a:solidFill>
              </a:rPr>
              <a:t>(c) On a dry day the largest sideways friction the road can provide is 6.5 kN. Calculate the greatest speed at which the car can travel round this path.  [2]</a:t>
            </a:r>
            <a:endParaRPr lang="en-US" sz="1400" dirty="0"/>
          </a:p>
          <a:p>
            <a:pPr indent="0" marL="0">
              <a:spcAft>
                <a:spcPts val="600"/>
              </a:spcAft>
              <a:buNone/>
            </a:pPr>
            <a:r>
              <a:rPr lang="en-US" sz="1400" dirty="0">
                <a:solidFill>
                  <a:srgbClr val="1A1F2B"/>
                </a:solidFill>
              </a:rPr>
              <a:t>(d) On an icy day the largest sideways friction is only 3.0 kN. Explain what happens if the car tries to follow the same path at 8.5 m s⁻¹.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474294"/>
          </a:xfrm>
          <a:prstGeom prst="roundRect">
            <a:avLst>
              <a:gd name="adj" fmla="val 3721"/>
            </a:avLst>
          </a:prstGeom>
          <a:solidFill>
            <a:srgbClr val="F3F5F9"/>
          </a:solidFill>
          <a:ln w="12700">
            <a:solidFill>
              <a:srgbClr val="DDE2EA"/>
            </a:solidFill>
            <a:prstDash val="solid"/>
          </a:ln>
        </p:spPr>
      </p:sp>
      <p:sp>
        <p:nvSpPr>
          <p:cNvPr id="5" name="Text 3"/>
          <p:cNvSpPr txBox="1"/>
          <p:nvPr/>
        </p:nvSpPr>
        <p:spPr>
          <a:xfrm>
            <a:off x="685800" y="1463040"/>
            <a:ext cx="7772400" cy="124569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direction of the velocity changes continuously, so the car accelerates even at constant speed. The change in velocity, and so the acceleration, is directed towards the centre of the circle.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579802"/>
          </a:xfrm>
          <a:prstGeom prst="roundRect">
            <a:avLst>
              <a:gd name="adj" fmla="val 3473"/>
            </a:avLst>
          </a:prstGeom>
          <a:solidFill>
            <a:srgbClr val="F3F5F9"/>
          </a:solidFill>
          <a:ln w="12700">
            <a:solidFill>
              <a:srgbClr val="DDE2EA"/>
            </a:solidFill>
            <a:prstDash val="solid"/>
          </a:ln>
        </p:spPr>
      </p:sp>
      <p:sp>
        <p:nvSpPr>
          <p:cNvPr id="5" name="Text 3"/>
          <p:cNvSpPr txBox="1"/>
          <p:nvPr/>
        </p:nvSpPr>
        <p:spPr>
          <a:xfrm>
            <a:off x="685800" y="1463040"/>
            <a:ext cx="7772400" cy="135120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constant speed the velocity changes only in direction, and that change is towards the centre. So the resultant force (sideways friction from the road) acts towards O: arrow 1. Arrow 2 shows the direction of the velocity.</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235143"/>
          </a:xfrm>
          <a:prstGeom prst="roundRect">
            <a:avLst>
              <a:gd name="adj" fmla="val 4442"/>
            </a:avLst>
          </a:prstGeom>
          <a:solidFill>
            <a:srgbClr val="F3F5F9"/>
          </a:solidFill>
          <a:ln w="12700">
            <a:solidFill>
              <a:srgbClr val="DDE2EA"/>
            </a:solidFill>
            <a:prstDash val="solid"/>
          </a:ln>
        </p:spPr>
      </p:sp>
      <p:sp>
        <p:nvSpPr>
          <p:cNvPr id="5" name="Text 3"/>
          <p:cNvSpPr txBox="1"/>
          <p:nvPr/>
        </p:nvSpPr>
        <p:spPr>
          <a:xfrm>
            <a:off x="685800" y="1463040"/>
            <a:ext cx="7772400" cy="100654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F = mv²/r, so the gradient of F against v² is m/r. Gradient = 1.5 N ÷ 5.0 m² s⁻² = 0.30 kg m⁻¹, so m = 0.30 × 0.40 = 0.12 kg.</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F = mv²/r = 980 × 8.5² ÷ 18</a:t>
            </a:r>
            <a:endParaRPr lang="en-US" sz="1400" dirty="0"/>
          </a:p>
          <a:p>
            <a:pPr marL="342900" indent="-342900">
              <a:spcAft>
                <a:spcPts val="400"/>
              </a:spcAft>
              <a:buSzPct val="100000"/>
              <a:buChar char="•"/>
            </a:pPr>
            <a:r>
              <a:rPr lang="en-US" sz="1400" dirty="0">
                <a:solidFill>
                  <a:srgbClr val="1A1F2B"/>
                </a:solidFill>
              </a:rPr>
              <a:t>= 3.9 kN (3930 N) towards the centre</a:t>
            </a:r>
            <a:endParaRPr lang="en-US" sz="1400" dirty="0"/>
          </a:p>
          <a:p>
            <a:pPr marL="342900" indent="-342900">
              <a:spcAft>
                <a:spcPts val="400"/>
              </a:spcAft>
              <a:buSzPct val="100000"/>
              <a:buChar char="•"/>
            </a:pPr>
            <a:r>
              <a:rPr lang="en-US" sz="1400" dirty="0">
                <a:solidFill>
                  <a:srgbClr val="1A1F2B"/>
                </a:solidFill>
              </a:rPr>
              <a:t>(sideways) friction between the tyres and the road</a:t>
            </a:r>
            <a:endParaRPr lang="en-US" sz="1400" dirty="0"/>
          </a:p>
          <a:p>
            <a:pPr marL="342900" indent="-342900">
              <a:spcAft>
                <a:spcPts val="400"/>
              </a:spcAft>
              <a:buSzPct val="100000"/>
              <a:buChar char="•"/>
            </a:pPr>
            <a:r>
              <a:rPr lang="en-US" sz="1400" dirty="0">
                <a:solidFill>
                  <a:srgbClr val="1A1F2B"/>
                </a:solidFill>
              </a:rPr>
              <a:t>6500 = 980v² ÷ 18</a:t>
            </a:r>
            <a:endParaRPr lang="en-US" sz="1400" dirty="0"/>
          </a:p>
          <a:p>
            <a:pPr marL="342900" indent="-342900">
              <a:spcAft>
                <a:spcPts val="400"/>
              </a:spcAft>
              <a:buSzPct val="100000"/>
              <a:buChar char="•"/>
            </a:pPr>
            <a:r>
              <a:rPr lang="en-US" sz="1400" dirty="0">
                <a:solidFill>
                  <a:srgbClr val="1A1F2B"/>
                </a:solidFill>
              </a:rPr>
              <a:t>v = 10.93 m s⁻¹, so 10.9 m s⁻¹ (rounded down: at 11 m s⁻¹ the car would skid)</a:t>
            </a:r>
            <a:endParaRPr lang="en-US" sz="1400" dirty="0"/>
          </a:p>
          <a:p>
            <a:pPr marL="342900" indent="-342900">
              <a:spcAft>
                <a:spcPts val="400"/>
              </a:spcAft>
              <a:buSzPct val="100000"/>
              <a:buChar char="•"/>
            </a:pPr>
            <a:r>
              <a:rPr lang="en-US" sz="1400" dirty="0">
                <a:solidFill>
                  <a:srgbClr val="1A1F2B"/>
                </a:solidFill>
              </a:rPr>
              <a:t>the friction available (3.0 kN) is less than the 3.9 kN needed</a:t>
            </a:r>
            <a:endParaRPr lang="en-US" sz="1400" dirty="0"/>
          </a:p>
          <a:p>
            <a:pPr marL="342900" indent="-342900">
              <a:spcAft>
                <a:spcPts val="400"/>
              </a:spcAft>
              <a:buSzPct val="100000"/>
              <a:buChar char="•"/>
            </a:pPr>
            <a:r>
              <a:rPr lang="en-US" sz="1400" dirty="0">
                <a:solidFill>
                  <a:srgbClr val="1A1F2B"/>
                </a:solidFill>
              </a:rPr>
              <a:t>so the car cannot keep to the 18 m circle; it follows a path of larger radius / slides towards the outside of the roundabout</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4.2 Circular motion · Edexcel IAL Physics</dc:title>
  <dc:subject>PptxGenJS Presentation</dc:subject>
  <dc:creator>Evan Kotronis · ExaminerPrep</dc:creator>
  <cp:lastModifiedBy>Evan Kotronis · ExaminerPrep</cp:lastModifiedBy>
  <cp:revision>1</cp:revision>
  <dcterms:created xsi:type="dcterms:W3CDTF">2026-10-26T15:12:10Z</dcterms:created>
  <dcterms:modified xsi:type="dcterms:W3CDTF">2026-10-26T15:12:10Z</dcterms:modified>
</cp:coreProperties>
</file>