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4fac60c0-8b47-bb70-e104-94f5d6f7bc31}">
          <p14:sldIdLst>
            <p14:sldId id="256"/>
            <p14:sldId id="257"/>
            <p14:sldId id="258"/>
          </p14:sldIdLst>
        </p14:section>
        <p14:section name="Theory" id="{2a2c97e0-ce7e-c267-bb8b-9088daceb1b3}">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Lst>
        </p14:section>
        <p14:section name="Practice" id="{fdc1e912-42d0-e2f6-1e10-d2188db1858c}">
          <p14:sldIdLst>
            <p14:sldId id="294"/>
            <p14:sldId id="295"/>
            <p14:sldId id="296"/>
            <p14:sldId id="297"/>
            <p14:sldId id="298"/>
            <p14:sldId id="299"/>
          </p14:sldIdLst>
        </p14:section>
        <p14:section name="Answers" id="{6ed2c12d-ab69-ffcb-a31c-6d14c2773c08}">
          <p14:sldIdLst>
            <p14:sldId id="300"/>
            <p14:sldId id="301"/>
            <p14:sldId id="302"/>
            <p14:sldId id="303"/>
            <p14:sldId id="304"/>
            <p14:sldId id="305"/>
            <p14:sldId id="3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 Current, potential difference and resistance. Notes for this topic: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current?.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current?.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current?.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current?: Worked example 1.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electric current?.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potential difference?.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potential difference?.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potential difference?: Worked example 2.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resistance, and what does Ohm's law say?.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resistance, and what does Ohm's law say?.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resistance, and what does Ohm's law say?: Worked example 3.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resistance, and what does Ohm's law say?: Worked example 3.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resistance, and what does Ohm's law say?.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electrical power and energy?.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electrical power and energy?.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electrical power and energy?: Worked example 4.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electrical power and energy?: Worked example 5.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electrical power and energy?.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drift velocity, and where does I = nqvA come from?.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drift velocity, and where does I = nqvA come from?.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drift velocity, and where does I = nqvA come from?.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drift velocity, and where does I = nqvA come from?: Worked example 6.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drift velocity, and where does I = nqvA come from?.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metals, semiconductors and insulators have such different resistivities?.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metals, semiconductors and insulators have such different resistivities?.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metals, semiconductors and insulators have such different resistivities?: Worked example 7.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metals, semiconductors and insulators have such different resistivities?: Worked example 7.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2.6.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2.6.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https://examinerprep.com/notes/edexcel-ial-physics/current-potential-difference-and-resistance/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https://examinerprep.com/ial-physics-2-6-current-potential-difference-and-resistance-questions#IALP-U2-6-A-06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https://examinerprep.com/ial-physics-2-6-current-potential-difference-and-resistance-questions#IALP-U2-6-A-07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https://examinerprep.com/ial-physics-2-6-current-potential-difference-and-resistance-questions#IALP-U2-6-FA-05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https://examinerprep.com/ial-physics-2-6-current-potential-difference-and-resistance-questions#IALP-U2-6-FB-02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https://examinerprep.com/ial-physics-2-6-current-potential-difference-and-resistance-questions#IALP-U2-6-FB-03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https://examinerprep.com/ial-physics-2-6-current-potential-difference-and-resistance-questions#IALP-U2-6-A-06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https://examinerprep.com/ial-physics-2-6-current-potential-difference-and-resistance-questions#IALP-U2-6-A-07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https://examinerprep.com/ial-physics-2-6-current-potential-difference-and-resistance-questions#IALP-U2-6-FA-05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https://examinerprep.com/ial-physics-2-6-current-potential-difference-and-resistance-questions#IALP-U2-6-FB-02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https://examinerprep.com/ial-physics-2-6-current-potential-difference-and-resistance-questions#IALP-U2-6-FB-03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3.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3.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3.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examinerprep.com/notes/edexcel-ial-physics/current-potential-difference-and-resistance/" TargetMode="External"/><Relationship Id="rId2" Type="http://schemas.openxmlformats.org/officeDocument/2006/relationships/hyperlink" Target="https://examinerprep.com/ial-physics-2-6-current-potential-difference-and-resistance-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2.6 Current, potential difference and resistance</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4035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Current as the rate of flow of charge; the coulomb and the ampere; counting electrons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Potential difference as energy transferred per unit charge; the volt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Resistance R = V/I, the ohm, and Ohm's law as a special case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Electrical power and energy: P = VI, W = VIt, P = I²R, P = V²/R, kilowatt-hours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Drift velocity and the derivation of I = nqvA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How the number density of charge carriers explains the resistivities of metals, semiconductors and insulators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Current is the rate of flow of charge, I = ΔQ/Δt, with 1 A = 1 C s⁻¹, and charge comes in multiples of e = 1.60 ×10⁻¹⁹ C.</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Potential difference is the energy transferred per unit charge: V = W/Q. 1 V = 1 J C⁻¹.</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Resistance is defined by R = V/I. Ohm's law: for a metallic conductor at constant temperature, I ∝V.</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Power P = VI = I²R = V²/R; energy W = VIt. 1 kWh = 3.6 × 10⁶ J.</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I = nqvA: current depends on the number of carriers per m³, their charge, their drift velocity and the cross-sectional area.</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Metals have a huge n (low resistivity), semiconductors far fewer carriers, insulators almost none.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electric current?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Every circuit question rests on three quantities: how much charge flows each second, how much energy each coulomb carries, and how hard it is to push the charge through. Current is the first.</a:t>
            </a:r>
            <a:endParaRPr lang="en-US" sz="1500" dirty="0"/>
          </a:p>
        </p:txBody>
      </p:sp>
      <p:sp>
        <p:nvSpPr>
          <p:cNvPr id="5" name="Shape 3"/>
          <p:cNvSpPr/>
          <p:nvPr/>
        </p:nvSpPr>
        <p:spPr>
          <a:xfrm>
            <a:off x="457200" y="1951330"/>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04277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Electric current</a:t>
            </a:r>
            <a:r>
              <a:rPr lang="en-US" sz="1400" dirty="0">
                <a:solidFill>
                  <a:srgbClr val="1A1F2B"/>
                </a:solidFill>
                <a:latin typeface="Calibri" pitchFamily="34" charset="0"/>
                <a:ea typeface="Calibri" pitchFamily="34" charset="-122"/>
                <a:cs typeface="Calibri" pitchFamily="34" charset="-120"/>
              </a:rPr>
              <a:t> is the rate of flow of charged particles (the rate of flow of charge): I = ΔQ/Δt, with I in A, ΔQ in C and Δt in s.</a:t>
            </a:r>
            <a:endParaRPr lang="en-US" sz="1400" dirty="0"/>
          </a:p>
        </p:txBody>
      </p:sp>
      <p:sp>
        <p:nvSpPr>
          <p:cNvPr id="7" name="Text 5"/>
          <p:cNvSpPr txBox="1"/>
          <p:nvPr/>
        </p:nvSpPr>
        <p:spPr>
          <a:xfrm>
            <a:off x="457200" y="2683764"/>
            <a:ext cx="8229600" cy="15581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equation is in the formulae list supplied in the exam. For a steady current ΔQ = IΔt; for a changing current, the charge is the </a:t>
            </a:r>
            <a:r>
              <a:rPr lang="en-US" sz="1500" b="1" dirty="0">
                <a:solidFill>
                  <a:srgbClr val="1A1F2B"/>
                </a:solidFill>
                <a:latin typeface="Calibri" pitchFamily="34" charset="0"/>
                <a:ea typeface="Calibri" pitchFamily="34" charset="-122"/>
                <a:cs typeface="Calibri" pitchFamily="34" charset="-120"/>
              </a:rPr>
              <a:t>area under the current–time graph</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Units:</a:t>
            </a:r>
            <a:r>
              <a:rPr lang="en-US" sz="1500" dirty="0">
                <a:solidFill>
                  <a:srgbClr val="1A1F2B"/>
                </a:solidFill>
                <a:latin typeface="Calibri" pitchFamily="34" charset="0"/>
                <a:ea typeface="Calibri" pitchFamily="34" charset="-122"/>
                <a:cs typeface="Calibri" pitchFamily="34" charset="-120"/>
              </a:rPr>
              <a:t> the ampere is an SI base unit. The coulomb is defined from it: 1 C = 1 A s, the charge passing a point when 1 A flows for 1 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Charge carriers:</a:t>
            </a:r>
            <a:r>
              <a:rPr lang="en-US" sz="1500" dirty="0">
                <a:solidFill>
                  <a:srgbClr val="1A1F2B"/>
                </a:solidFill>
                <a:latin typeface="Calibri" pitchFamily="34" charset="0"/>
                <a:ea typeface="Calibri" pitchFamily="34" charset="-122"/>
                <a:cs typeface="Calibri" pitchFamily="34" charset="-120"/>
              </a:rPr>
              <a:t> free (delocalised) electrons in metals; positive and negative ions in electrolytes and ionised gases; electrons and "holes" in semiconductors.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electric current?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A current that rises, stays steady and then falls. The charge that has passed is the area under the graph: 0.4 C + 1.6 C + 0.4 C = 2.4 C in 8.0 s, a mean current of 0.30 A.">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current that rises, stays steady and then falls. The charge that has passed is the area under the graph: 0.4 C + 1.6 C + 0.4 C = 2.4 C in 8.0 s, a mean current of 0.30 A.</a:t>
            </a:r>
            <a:endParaRPr lang="en-US" sz="1100" dirty="0"/>
          </a:p>
        </p:txBody>
      </p:sp>
      <p:sp>
        <p:nvSpPr>
          <p:cNvPr id="6" name="Text 3"/>
          <p:cNvSpPr txBox="1"/>
          <p:nvPr/>
        </p:nvSpPr>
        <p:spPr>
          <a:xfrm>
            <a:off x="457200" y="1371600"/>
            <a:ext cx="3621938" cy="3209544"/>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Charge is quantised:</a:t>
            </a:r>
            <a:r>
              <a:rPr lang="en-US" sz="1500" dirty="0">
                <a:solidFill>
                  <a:srgbClr val="1A1F2B"/>
                </a:solidFill>
                <a:latin typeface="Calibri" pitchFamily="34" charset="0"/>
                <a:ea typeface="Calibri" pitchFamily="34" charset="-122"/>
                <a:cs typeface="Calibri" pitchFamily="34" charset="-120"/>
              </a:rPr>
              <a:t> any charge is a whole number of electron charges, Q = Ne, so the number of electrons passing is N = Q/e (learn this; it is not given).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Charge is conserved:</a:t>
            </a:r>
            <a:r>
              <a:rPr lang="en-US" sz="1500" dirty="0">
                <a:solidFill>
                  <a:srgbClr val="1A1F2B"/>
                </a:solidFill>
                <a:latin typeface="Calibri" pitchFamily="34" charset="0"/>
                <a:ea typeface="Calibri" pitchFamily="34" charset="-122"/>
                <a:cs typeface="Calibri" pitchFamily="34" charset="-120"/>
              </a:rPr>
              <a:t> it is not used up in a component, so the current into a component equals the current out of it. Measure current with an ammeter in series; an ideal ammeter has zero resistance.</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Conventional current</a:t>
            </a:r>
            <a:r>
              <a:rPr lang="en-US" sz="1500" dirty="0">
                <a:solidFill>
                  <a:srgbClr val="1A1F2B"/>
                </a:solidFill>
                <a:latin typeface="Calibri" pitchFamily="34" charset="0"/>
                <a:ea typeface="Calibri" pitchFamily="34" charset="-122"/>
                <a:cs typeface="Calibri" pitchFamily="34" charset="-120"/>
              </a:rPr>
              <a:t> is drawn from the positive terminal to the negative terminal round the external circuit.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electric current?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In a metal wire the free electrons (blue) drift towards the positive end, opposite to the conventional current.">    </p:cNvPr>
          <p:cNvPicPr>
            <a:picLocks noChangeAspect="1"/>
          </p:cNvPicPr>
          <p:nvPr/>
        </p:nvPicPr>
        <p:blipFill>
          <a:blip r:embed="rId1"/>
          <a:stretch>
            <a:fillRect/>
          </a:stretch>
        </p:blipFill>
        <p:spPr>
          <a:xfrm>
            <a:off x="4389120" y="2059229"/>
            <a:ext cx="4297680" cy="1432865"/>
          </a:xfrm>
          <a:prstGeom prst="rect">
            <a:avLst/>
          </a:prstGeom>
        </p:spPr>
      </p:pic>
      <p:sp>
        <p:nvSpPr>
          <p:cNvPr id="5" name="Text 2"/>
          <p:cNvSpPr txBox="1"/>
          <p:nvPr/>
        </p:nvSpPr>
        <p:spPr>
          <a:xfrm>
            <a:off x="4389120" y="353781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In a metal wire the free electrons (blue) drift towards the positive end, opposite to the conventional current.</a:t>
            </a:r>
            <a:endParaRPr lang="en-US" sz="1100" dirty="0"/>
          </a:p>
        </p:txBody>
      </p:sp>
      <p:sp>
        <p:nvSpPr>
          <p:cNvPr id="6" name="Text 3"/>
          <p:cNvSpPr txBox="1"/>
          <p:nvPr/>
        </p:nvSpPr>
        <p:spPr>
          <a:xfrm>
            <a:off x="457200" y="1371600"/>
            <a:ext cx="361188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a metal the electrons actually move the opposite way; the convention was fixed before the electron was discovered.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electric current?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Calculate</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phone charger delivers a steady current of 1.8 A for 45 minutes. e = 1.60 ×10⁻¹⁹ C. Calculate (a) the charge that flows and (b) the number of electrons this represents.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Time in seconds:</a:t>
            </a:r>
            <a:r>
              <a:rPr lang="en-US" sz="1500" dirty="0">
                <a:solidFill>
                  <a:srgbClr val="1A1F2B"/>
                </a:solidFill>
                <a:latin typeface="Calibri" pitchFamily="34" charset="0"/>
                <a:ea typeface="Calibri" pitchFamily="34" charset="-122"/>
                <a:cs typeface="Calibri" pitchFamily="34" charset="-120"/>
              </a:rPr>
              <a:t> t = 45 ×60 = 2700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ΔQ = IΔt = 1.8 ×2700 = </a:t>
            </a:r>
            <a:r>
              <a:rPr lang="en-US" sz="1500" b="1" dirty="0">
                <a:solidFill>
                  <a:srgbClr val="1A1F2B"/>
                </a:solidFill>
                <a:latin typeface="Calibri" pitchFamily="34" charset="0"/>
                <a:ea typeface="Calibri" pitchFamily="34" charset="-122"/>
                <a:cs typeface="Calibri" pitchFamily="34" charset="-120"/>
              </a:rPr>
              <a:t>4.9 × 10³ C</a:t>
            </a:r>
            <a:r>
              <a:rPr lang="en-US" sz="1500" dirty="0">
                <a:solidFill>
                  <a:srgbClr val="1A1F2B"/>
                </a:solidFill>
                <a:latin typeface="Calibri" pitchFamily="34" charset="0"/>
                <a:ea typeface="Calibri" pitchFamily="34" charset="-122"/>
                <a:cs typeface="Calibri" pitchFamily="34" charset="-120"/>
              </a:rPr>
              <a:t> (4860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N = Q/e = 4860 ÷1.60 ×10⁻¹⁹ = </a:t>
            </a:r>
            <a:r>
              <a:rPr lang="en-US" sz="1500" b="1" dirty="0">
                <a:solidFill>
                  <a:srgbClr val="1A1F2B"/>
                </a:solidFill>
                <a:latin typeface="Calibri" pitchFamily="34" charset="0"/>
                <a:ea typeface="Calibri" pitchFamily="34" charset="-122"/>
                <a:cs typeface="Calibri" pitchFamily="34" charset="-120"/>
              </a:rPr>
              <a:t>3.0 × 10²² electrons</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electric current?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Leaving the time in minutes or hours. I = ΔQ/Δt gives coulombs only if the current is in amperes and the time in seconds; 1.8 ×45 = 81 is not a charge in any standard unit.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potential difference?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potential difference</a:t>
            </a:r>
            <a:r>
              <a:rPr lang="en-US" sz="1400" dirty="0">
                <a:solidFill>
                  <a:srgbClr val="1A1F2B"/>
                </a:solidFill>
                <a:latin typeface="Calibri" pitchFamily="34" charset="0"/>
                <a:ea typeface="Calibri" pitchFamily="34" charset="-122"/>
                <a:cs typeface="Calibri" pitchFamily="34" charset="-120"/>
              </a:rPr>
              <a:t> between two points is the energy transferred per unit charge as charge moves between the two points: V = W/Q, with V in V, W in J and Q in C.</a:t>
            </a:r>
            <a:endParaRPr lang="en-US" sz="1400" dirty="0"/>
          </a:p>
        </p:txBody>
      </p:sp>
      <p:sp>
        <p:nvSpPr>
          <p:cNvPr id="6" name="Text 4"/>
          <p:cNvSpPr txBox="1"/>
          <p:nvPr/>
        </p:nvSpPr>
        <p:spPr>
          <a:xfrm>
            <a:off x="457200" y="2104034"/>
            <a:ext cx="8229600" cy="18388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equation is in the formulae list supplied in the exam. Across a component such as a resistor or lamp, energy is transferred from the charge carriers to the component, for example as thermal energy.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The volt:</a:t>
            </a:r>
            <a:r>
              <a:rPr lang="en-US" sz="1500" dirty="0">
                <a:solidFill>
                  <a:srgbClr val="1A1F2B"/>
                </a:solidFill>
                <a:latin typeface="Calibri" pitchFamily="34" charset="0"/>
                <a:ea typeface="Calibri" pitchFamily="34" charset="-122"/>
                <a:cs typeface="Calibri" pitchFamily="34" charset="-120"/>
              </a:rPr>
              <a:t> 1 V = 1 J C⁻¹. A p.d. of 1 V means 1 J is transferred for every coulomb that passes.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P.d. is measured with a </a:t>
            </a:r>
            <a:r>
              <a:rPr lang="en-US" sz="1500" b="1" dirty="0">
                <a:solidFill>
                  <a:srgbClr val="1A1F2B"/>
                </a:solidFill>
                <a:latin typeface="Calibri" pitchFamily="34" charset="0"/>
                <a:ea typeface="Calibri" pitchFamily="34" charset="-122"/>
                <a:cs typeface="Calibri" pitchFamily="34" charset="-120"/>
              </a:rPr>
              <a:t>voltmeter in parallel</a:t>
            </a:r>
            <a:r>
              <a:rPr lang="en-US" sz="1500" dirty="0">
                <a:solidFill>
                  <a:srgbClr val="1A1F2B"/>
                </a:solidFill>
                <a:latin typeface="Calibri" pitchFamily="34" charset="0"/>
                <a:ea typeface="Calibri" pitchFamily="34" charset="-122"/>
                <a:cs typeface="Calibri" pitchFamily="34" charset="-120"/>
              </a:rPr>
              <a:t> with the component; an ideal voltmeter has infinite resistance, so it draws no current.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single electron, the energy transferred is W = eV, which gives the electronvolt used on 2.5. The energy given to each coulomb by a source is its e.m.f. (2.9).</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potential difference?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Circuit for measuring the current in, and the p.d. across, a resistor R. The ammeter is in series, the voltmeter in parallel, and the variable resistor sets the current. Conventional current leaves the + terminal (long plate), so it flows anticlockwise here; electrons drift clockwise.">    </p:cNvPr>
          <p:cNvPicPr>
            <a:picLocks noChangeAspect="1"/>
          </p:cNvPicPr>
          <p:nvPr/>
        </p:nvPicPr>
        <p:blipFill>
          <a:blip r:embed="rId1"/>
          <a:stretch>
            <a:fillRect/>
          </a:stretch>
        </p:blipFill>
        <p:spPr>
          <a:xfrm>
            <a:off x="3166567" y="1371600"/>
            <a:ext cx="2810866" cy="2131466"/>
          </a:xfrm>
          <a:prstGeom prst="rect">
            <a:avLst/>
          </a:prstGeom>
        </p:spPr>
      </p:pic>
      <p:sp>
        <p:nvSpPr>
          <p:cNvPr id="5" name="Text 2"/>
          <p:cNvSpPr txBox="1"/>
          <p:nvPr/>
        </p:nvSpPr>
        <p:spPr>
          <a:xfrm>
            <a:off x="3166567" y="3548786"/>
            <a:ext cx="2810866" cy="1068934"/>
          </a:xfrm>
          <a:prstGeom prst="rect">
            <a:avLst/>
          </a:prstGeom>
          <a:noFill/>
          <a:ln/>
        </p:spPr>
        <p:txBody>
          <a:bodyPr wrap="square" lIns="0" tIns="0" rIns="0" bIns="0" rtlCol="0" anchor="t"/>
          <a:lstStyle/>
          <a:p>
            <a:pPr algn="ctr" indent="0" marL="0">
              <a:buNone/>
            </a:pPr>
            <a:r>
              <a:rPr lang="en-US" sz="1100" i="1" dirty="0">
                <a:solidFill>
                  <a:srgbClr val="5A6577"/>
                </a:solidFill>
              </a:rPr>
              <a:t>Circuit for measuring the current in, and the p.d. across, a resistor R. The ammeter is in series, the voltmeter in parallel, and the variable resistor sets the current. Conventional current leaves the + terminal (long plate), so it flows anticlockwise here; electrons drift clockwise.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potential difference?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Easy · Calculate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p.d. across the lamp of an LED torch is 3.6 V and the current in it is 0.25 A. The torch is switched on for 20 minutes. e = 1.60 ×10⁻¹⁹ C. Calculate (a) the charge that passes through the lamp, (b) the energy transferred to the lamp and (c) the energy transferred by each electron.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 = 20 ×60 = 1200 s, so ΔQ = 0.25 ×1200 = </a:t>
            </a:r>
            <a:r>
              <a:rPr lang="en-US" sz="1500" b="1" dirty="0">
                <a:solidFill>
                  <a:srgbClr val="1A1F2B"/>
                </a:solidFill>
                <a:latin typeface="Calibri" pitchFamily="34" charset="0"/>
                <a:ea typeface="Calibri" pitchFamily="34" charset="-122"/>
                <a:cs typeface="Calibri" pitchFamily="34" charset="-120"/>
              </a:rPr>
              <a:t>300 C</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 = VQ = 3.6 ×300 = </a:t>
            </a:r>
            <a:r>
              <a:rPr lang="en-US" sz="1500" b="1" dirty="0">
                <a:solidFill>
                  <a:srgbClr val="1A1F2B"/>
                </a:solidFill>
                <a:latin typeface="Calibri" pitchFamily="34" charset="0"/>
                <a:ea typeface="Calibri" pitchFamily="34" charset="-122"/>
                <a:cs typeface="Calibri" pitchFamily="34" charset="-120"/>
              </a:rPr>
              <a:t>1.1 × 10³ J</a:t>
            </a:r>
            <a:r>
              <a:rPr lang="en-US" sz="1500" dirty="0">
                <a:solidFill>
                  <a:srgbClr val="1A1F2B"/>
                </a:solidFill>
                <a:latin typeface="Calibri" pitchFamily="34" charset="0"/>
                <a:ea typeface="Calibri" pitchFamily="34" charset="-122"/>
                <a:cs typeface="Calibri" pitchFamily="34" charset="-120"/>
              </a:rPr>
              <a:t> (1080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same equation for one electron's charge: W = 3.6 ×1.60 ×10⁻¹⁹ = </a:t>
            </a:r>
            <a:r>
              <a:rPr lang="en-US" sz="1500" b="1" dirty="0">
                <a:solidFill>
                  <a:srgbClr val="1A1F2B"/>
                </a:solidFill>
                <a:latin typeface="Calibri" pitchFamily="34" charset="0"/>
                <a:ea typeface="Calibri" pitchFamily="34" charset="-122"/>
                <a:cs typeface="Calibri" pitchFamily="34" charset="-120"/>
              </a:rPr>
              <a:t>5.8 × 10⁻¹⁹ J (= 3.6 eV)</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resistance, and what does Ohm's law say?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Resistance</a:t>
            </a:r>
            <a:r>
              <a:rPr lang="en-US" sz="1400" dirty="0">
                <a:solidFill>
                  <a:srgbClr val="1A1F2B"/>
                </a:solidFill>
                <a:latin typeface="Calibri" pitchFamily="34" charset="0"/>
                <a:ea typeface="Calibri" pitchFamily="34" charset="-122"/>
                <a:cs typeface="Calibri" pitchFamily="34" charset="-120"/>
              </a:rPr>
              <a:t> is defined by R = V/I, with R in Ω, V the p.d. across the component (V) and I the current in it (A). 1 Ω = 1 V A⁻¹.</a:t>
            </a:r>
            <a:endParaRPr lang="en-US" sz="1400" dirty="0"/>
          </a:p>
        </p:txBody>
      </p:sp>
      <p:sp>
        <p:nvSpPr>
          <p:cNvPr id="6" name="Text 4"/>
          <p:cNvSpPr txBox="1"/>
          <p:nvPr/>
        </p:nvSpPr>
        <p:spPr>
          <a:xfrm>
            <a:off x="457200" y="2104034"/>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 = V/I is in the formulae list supplied in the exam. It defines resistance for any component at any instant: use the values of V and I at the same operating point. Resistance measures how much p.d. is needed per ampere: the larger R, the smaller the current for a given p.d.</a:t>
            </a:r>
            <a:endParaRPr lang="en-US" sz="1500" dirty="0"/>
          </a:p>
        </p:txBody>
      </p:sp>
      <p:sp>
        <p:nvSpPr>
          <p:cNvPr id="7" name="Shape 5"/>
          <p:cNvSpPr/>
          <p:nvPr/>
        </p:nvSpPr>
        <p:spPr>
          <a:xfrm>
            <a:off x="457200" y="2914193"/>
            <a:ext cx="8229600" cy="613562"/>
          </a:xfrm>
          <a:prstGeom prst="roundRect">
            <a:avLst>
              <a:gd name="adj" fmla="val 8942"/>
            </a:avLst>
          </a:prstGeom>
          <a:solidFill>
            <a:srgbClr val="EEF2FF"/>
          </a:solidFill>
          <a:ln w="9525">
            <a:solidFill>
              <a:srgbClr val="DDE2EA"/>
            </a:solidFill>
            <a:prstDash val="solid"/>
          </a:ln>
        </p:spPr>
      </p:sp>
      <p:sp>
        <p:nvSpPr>
          <p:cNvPr id="8" name="Text 6"/>
          <p:cNvSpPr txBox="1"/>
          <p:nvPr/>
        </p:nvSpPr>
        <p:spPr>
          <a:xfrm>
            <a:off x="603504" y="3005633"/>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Ohm's law:</a:t>
            </a:r>
            <a:r>
              <a:rPr lang="en-US" sz="1400" dirty="0">
                <a:solidFill>
                  <a:srgbClr val="1A1F2B"/>
                </a:solidFill>
                <a:latin typeface="Calibri" pitchFamily="34" charset="0"/>
                <a:ea typeface="Calibri" pitchFamily="34" charset="-122"/>
                <a:cs typeface="Calibri" pitchFamily="34" charset="-120"/>
              </a:rPr>
              <a:t> for a metallic conductor at constant temperature, the current is directly proportional to the potential difference across it.</a:t>
            </a:r>
            <a:endParaRPr lang="en-US" sz="1400" dirty="0"/>
          </a:p>
        </p:txBody>
      </p:sp>
      <p:sp>
        <p:nvSpPr>
          <p:cNvPr id="9" name="Text 7"/>
          <p:cNvSpPr txBox="1"/>
          <p:nvPr/>
        </p:nvSpPr>
        <p:spPr>
          <a:xfrm>
            <a:off x="457200" y="3645713"/>
            <a:ext cx="8229600" cy="815645"/>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Ohm's law is a special case: an ohmic conductor has a resistance that stays the same whatever the current, and its I–V graph is a straight line through the origin.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 = V/I is not Ohm's law. It holds for every component; Ohm's law adds the claim that R is constant.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resistance, and what does Ohm's law say?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Results for the coil of wire in worked example 3, plotted as current against p.d. The points lie on a straight line through the origin, so the coil obeys Ohm's law; its resistance is 12.0 Ω.">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Results for the coil of wire in worked example 3, plotted as current against p.d. The points lie on a straight line through the origin, so the coil obeys Ohm's law; its resistance is 12.0 Ω.</a:t>
            </a:r>
            <a:endParaRPr lang="en-US" sz="1100" dirty="0"/>
          </a:p>
        </p:txBody>
      </p:sp>
      <p:sp>
        <p:nvSpPr>
          <p:cNvPr id="6" name="Text 3"/>
          <p:cNvSpPr txBox="1"/>
          <p:nvPr/>
        </p:nvSpPr>
        <p:spPr>
          <a:xfrm>
            <a:off x="457200" y="1371600"/>
            <a:ext cx="3621938" cy="122529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condition matters: if a wire heats up, its resistance rises and I is no longer proportional to V. Filament lamps, thermistors and diodes are non-ohmic (2.7).</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resistance, and what does Ohm's law say?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Show that</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uses the circuit above to measure the current in a coil of constantan wire for several p.d.s. The coil is kept in a beaker of water at room temperature.</a:t>
            </a:r>
            <a:endParaRPr lang="en-US" sz="13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1175918"/>
                <a:gridCol w="1175918"/>
                <a:gridCol w="1175918"/>
                <a:gridCol w="1175918"/>
                <a:gridCol w="1175918"/>
                <a:gridCol w="1175918"/>
                <a:gridCol w="1175918"/>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0.042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0.083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0.126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0.167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0.208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928823"/>
            <a:ext cx="8229600" cy="164134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Show that the coil obeys Ohm's law and determine its resistance.</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V/I for every row:</a:t>
            </a:r>
            <a:r>
              <a:rPr lang="en-US" sz="1500" dirty="0">
                <a:solidFill>
                  <a:srgbClr val="1A1F2B"/>
                </a:solidFill>
                <a:latin typeface="Calibri" pitchFamily="34" charset="0"/>
                <a:ea typeface="Calibri" pitchFamily="34" charset="-122"/>
                <a:cs typeface="Calibri" pitchFamily="34" charset="-120"/>
              </a:rPr>
              <a:t> 11.9, 12.0, 11.9, 12.0, 12.0, 12.0 Ω. All values agree to within 1%, so V/I is constant: I ∝V at constant temperature, and Ohm's law is obeyed.</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Resistance:</a:t>
            </a:r>
            <a:r>
              <a:rPr lang="en-US" sz="1500" dirty="0">
                <a:solidFill>
                  <a:srgbClr val="1A1F2B"/>
                </a:solidFill>
                <a:latin typeface="Calibri" pitchFamily="34" charset="0"/>
                <a:ea typeface="Calibri" pitchFamily="34" charset="-122"/>
                <a:cs typeface="Calibri" pitchFamily="34" charset="-120"/>
              </a:rPr>
              <a:t> the mean of the ratios, or the inverse gradient of the line: </a:t>
            </a:r>
            <a:r>
              <a:rPr lang="en-US" sz="1500" b="1" dirty="0">
                <a:solidFill>
                  <a:srgbClr val="1A1F2B"/>
                </a:solidFill>
                <a:latin typeface="Calibri" pitchFamily="34" charset="0"/>
                <a:ea typeface="Calibri" pitchFamily="34" charset="-122"/>
                <a:cs typeface="Calibri" pitchFamily="34" charset="-120"/>
              </a:rPr>
              <a:t>R = 12 Ω (12.0 Ω)</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water bath keeps the temperature constant, and small currents also limit heating.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resistance, and what does Ohm's law say?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Show that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Plotting the graph is the stronger test: a straight line through the origin shows proportionality, not just a straight line.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resistance, and what does Ohm's law say?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gradient of a curved I–V graph as the resistance. The resistance at a point is V/I read from that point; the inverse gradient equals the resistance only for a straight line through the origin.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electrical power and energy?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 = VI   W = VIt   P = I²R   P = V²/R</a:t>
            </a:r>
            <a:endParaRPr lang="en-US" sz="1700" dirty="0"/>
          </a:p>
        </p:txBody>
      </p:sp>
      <p:sp>
        <p:nvSpPr>
          <p:cNvPr id="6" name="Text 4"/>
          <p:cNvSpPr txBox="1"/>
          <p:nvPr/>
        </p:nvSpPr>
        <p:spPr>
          <a:xfrm>
            <a:off x="457200" y="1934870"/>
            <a:ext cx="8229600" cy="229971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P is power (W), W energy transferred (J) and t time (s); all four are in the formulae list supplied in the exam. They follow from the definitions: W = VQ and Q = It, so W = VIt and P = W/t = VI. Substituting V = IR gives I²R; substituting I = V/R gives V²/R.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Use P = I²R when you know the current (components in series share a current); use P = V²/R when you know the p.d. (appliances in parallel on the same supply).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All the quantities must refer to the same component: the p.d. across it, the current in it and its resistance.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Kilowatt-hours:</a:t>
            </a:r>
            <a:r>
              <a:rPr lang="en-US" sz="1500" dirty="0">
                <a:solidFill>
                  <a:srgbClr val="1A1F2B"/>
                </a:solidFill>
                <a:latin typeface="Calibri" pitchFamily="34" charset="0"/>
                <a:ea typeface="Calibri" pitchFamily="34" charset="-122"/>
                <a:cs typeface="Calibri" pitchFamily="34" charset="-120"/>
              </a:rPr>
              <a:t> energy in kWh = power in kW × time in hours; 1 kWh = 3.6 × 10⁶ J (1000 W × 3600 s; learn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electrical power and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P = V²/R for two resistors. On the same p.d. the smaller resistance dissipates more power: at 12 V, 24 W for 6.0 Ω and 12 W for 12 Ω.">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P = V²/R for two resistors. On the same p.d. the smaller resistance dissipates more power: at 12 V, 24 W for 6.0 Ω and 12 W for 12 Ω.</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electrical power and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Calculate</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fan heater is rated at 2.5 kW when connected to a 230 V supply. It runs for 3.5 hours. Calculate (a) the current, (b) the resistance of the heater when operating and (c) the energy transferred, in kWh and in J.</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 = P/V = 2500 ÷230 = </a:t>
            </a:r>
            <a:r>
              <a:rPr lang="en-US" sz="1500" b="1" dirty="0">
                <a:solidFill>
                  <a:srgbClr val="1A1F2B"/>
                </a:solidFill>
                <a:latin typeface="Calibri" pitchFamily="34" charset="0"/>
                <a:ea typeface="Calibri" pitchFamily="34" charset="-122"/>
                <a:cs typeface="Calibri" pitchFamily="34" charset="-120"/>
              </a:rPr>
              <a:t>11 A</a:t>
            </a:r>
            <a:r>
              <a:rPr lang="en-US" sz="1500" dirty="0">
                <a:solidFill>
                  <a:srgbClr val="1A1F2B"/>
                </a:solidFill>
                <a:latin typeface="Calibri" pitchFamily="34" charset="0"/>
                <a:ea typeface="Calibri" pitchFamily="34" charset="-122"/>
                <a:cs typeface="Calibri" pitchFamily="34" charset="-120"/>
              </a:rPr>
              <a:t> (10.87 A).</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 = V²/P = 230² ÷2500 = </a:t>
            </a:r>
            <a:r>
              <a:rPr lang="en-US" sz="1500" b="1" dirty="0">
                <a:solidFill>
                  <a:srgbClr val="1A1F2B"/>
                </a:solidFill>
                <a:latin typeface="Calibri" pitchFamily="34" charset="0"/>
                <a:ea typeface="Calibri" pitchFamily="34" charset="-122"/>
                <a:cs typeface="Calibri" pitchFamily="34" charset="-120"/>
              </a:rPr>
              <a:t>21 Ω</a:t>
            </a:r>
            <a:r>
              <a:rPr lang="en-US" sz="1500" dirty="0">
                <a:solidFill>
                  <a:srgbClr val="1A1F2B"/>
                </a:solidFill>
                <a:latin typeface="Calibri" pitchFamily="34" charset="0"/>
                <a:ea typeface="Calibri" pitchFamily="34" charset="-122"/>
                <a:cs typeface="Calibri" pitchFamily="34" charset="-120"/>
              </a:rPr>
              <a:t> (21.2 Ω).</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 = 2.5 kW ×3.5 h = 8.75 kWh; ×3.6 ×10⁶: </a:t>
            </a:r>
            <a:r>
              <a:rPr lang="en-US" sz="1500" b="1" dirty="0">
                <a:solidFill>
                  <a:srgbClr val="1A1F2B"/>
                </a:solidFill>
                <a:latin typeface="Calibri" pitchFamily="34" charset="0"/>
                <a:ea typeface="Calibri" pitchFamily="34" charset="-122"/>
                <a:cs typeface="Calibri" pitchFamily="34" charset="-120"/>
              </a:rPr>
              <a:t>8.8 kWh = 3.2 × 10⁷ 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I²R = 10.87² ×21.16 = 2500 W, the rated power.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electrical power and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5 · Hard · Compare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workshop takes 25 kW from a supply through a cable whose total resistance is 0.15 Ω. Compare the power wasted in the cable when the power is delivered at 240 V and when it is delivered at 2400 V.</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At 240 V:</a:t>
            </a:r>
            <a:r>
              <a:rPr lang="en-US" sz="1500" dirty="0">
                <a:solidFill>
                  <a:srgbClr val="1A1F2B"/>
                </a:solidFill>
                <a:latin typeface="Calibri" pitchFamily="34" charset="0"/>
                <a:ea typeface="Calibri" pitchFamily="34" charset="-122"/>
                <a:cs typeface="Calibri" pitchFamily="34" charset="-120"/>
              </a:rPr>
              <a:t> I = P/V = 25 000 ÷240 = 104.2 A. The cable's current is known, so use I²R: P = 104.2² ×0.15 = 1.6 kW (1628 W, 6.5% of 25 kW).</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At 2400 V:</a:t>
            </a:r>
            <a:r>
              <a:rPr lang="en-US" sz="1500" dirty="0">
                <a:solidFill>
                  <a:srgbClr val="1A1F2B"/>
                </a:solidFill>
                <a:latin typeface="Calibri" pitchFamily="34" charset="0"/>
                <a:ea typeface="Calibri" pitchFamily="34" charset="-122"/>
                <a:cs typeface="Calibri" pitchFamily="34" charset="-120"/>
              </a:rPr>
              <a:t> I = 10.42 A; P = 10.42² ×0.15 = 16 W (0.065% of 25 kW).</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Ten times the p.d. → one tenth of the current → one hundredth of the power wasted (1.6 kW → 16 W).</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p.d. across the cable at 240 V is only IR = 15.6 V. Using 240²/0.15 = 384 kW mixes the supply p.d. with the cable's resistance, an impossible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electrical power and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Power wasted in the 0.15 Ω cable of worked example 5 as the supply p.d. changes, for the same 25 kW delivered. The wasted power falls as 1/V².">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Power wasted in the 0.15 Ω cable of worked example 5 as the supply p.d. changes, for the same 25 kW delivered. The wasted power falls as 1/V².</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"a bigger resistance always gets hotter". With the same current (series), P = I²R, so yes. With the same p.d. (parallel), P = V²/R, so the smaller resistance transfers more power. Say which quantity is fixed.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drift velocity, and where does I = nqvA come from?</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An electron's path among the lattice ions (black circles): fast random motion between collisions, with a slow net drift opposite to the electric field.">    </p:cNvPr>
          <p:cNvPicPr>
            <a:picLocks noChangeAspect="1"/>
          </p:cNvPicPr>
          <p:nvPr/>
        </p:nvPicPr>
        <p:blipFill>
          <a:blip r:embed="rId1"/>
          <a:stretch>
            <a:fillRect/>
          </a:stretch>
        </p:blipFill>
        <p:spPr>
          <a:xfrm>
            <a:off x="4389120" y="1794967"/>
            <a:ext cx="4297680" cy="1790395"/>
          </a:xfrm>
          <a:prstGeom prst="rect">
            <a:avLst/>
          </a:prstGeom>
        </p:spPr>
      </p:pic>
      <p:sp>
        <p:nvSpPr>
          <p:cNvPr id="5" name="Text 2"/>
          <p:cNvSpPr txBox="1"/>
          <p:nvPr/>
        </p:nvSpPr>
        <p:spPr>
          <a:xfrm>
            <a:off x="4389120" y="3631082"/>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An electron's path among the lattice ions (black circles): fast random motion between collisions, with a slow net drift opposite to the electric field.</a:t>
            </a:r>
            <a:endParaRPr lang="en-US" sz="1100" dirty="0"/>
          </a:p>
        </p:txBody>
      </p:sp>
      <p:sp>
        <p:nvSpPr>
          <p:cNvPr id="6" name="Text 3"/>
          <p:cNvSpPr txBox="1"/>
          <p:nvPr/>
        </p:nvSpPr>
        <p:spPr>
          <a:xfrm>
            <a:off x="457200" y="1371600"/>
            <a:ext cx="3611880" cy="21479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free electrons in a metal move randomly at high speed, colliding with the vibrating ions of the lattice; with no p.d. there is no net movement. A p.d. creates an electric field in the wire. Superimposed on the random motion, the electrons gain a small average velocity along the wire: the </a:t>
            </a:r>
            <a:r>
              <a:rPr lang="en-US" sz="1500" b="1" dirty="0">
                <a:solidFill>
                  <a:srgbClr val="1A1F2B"/>
                </a:solidFill>
                <a:latin typeface="Calibri" pitchFamily="34" charset="0"/>
                <a:ea typeface="Calibri" pitchFamily="34" charset="-122"/>
                <a:cs typeface="Calibri" pitchFamily="34" charset="-120"/>
              </a:rPr>
              <a:t>drift velocity</a:t>
            </a:r>
            <a:r>
              <a:rPr lang="en-US" sz="1500" dirty="0">
                <a:solidFill>
                  <a:srgbClr val="1A1F2B"/>
                </a:solidFill>
                <a:latin typeface="Calibri" pitchFamily="34" charset="0"/>
                <a:ea typeface="Calibri" pitchFamily="34" charset="-122"/>
                <a:cs typeface="Calibri" pitchFamily="34" charset="-120"/>
              </a:rPr>
              <a:t> v. The </a:t>
            </a:r>
            <a:r>
              <a:rPr lang="en-US" sz="1500" b="1" dirty="0">
                <a:solidFill>
                  <a:srgbClr val="1A1F2B"/>
                </a:solidFill>
                <a:latin typeface="Calibri" pitchFamily="34" charset="0"/>
                <a:ea typeface="Calibri" pitchFamily="34" charset="-122"/>
                <a:cs typeface="Calibri" pitchFamily="34" charset="-120"/>
              </a:rPr>
              <a:t>number density</a:t>
            </a:r>
            <a:r>
              <a:rPr lang="en-US" sz="1500" dirty="0">
                <a:solidFill>
                  <a:srgbClr val="1A1F2B"/>
                </a:solidFill>
                <a:latin typeface="Calibri" pitchFamily="34" charset="0"/>
                <a:ea typeface="Calibri" pitchFamily="34" charset="-122"/>
                <a:cs typeface="Calibri" pitchFamily="34" charset="-120"/>
              </a:rPr>
              <a:t> n is the number of charge carriers per unit volume (m⁻³).</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drift velocity, and where does I = nqvA come from?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In time Δt every carrier within a length vΔt of the cross-section (the shaded volume A × vΔt) passes through it. That volume holds nAvΔt carriers, so the charge passing is nqAvΔt.">    </p:cNvPr>
          <p:cNvPicPr>
            <a:picLocks noChangeAspect="1"/>
          </p:cNvPicPr>
          <p:nvPr/>
        </p:nvPicPr>
        <p:blipFill>
          <a:blip r:embed="rId1"/>
          <a:stretch>
            <a:fillRect/>
          </a:stretch>
        </p:blipFill>
        <p:spPr>
          <a:xfrm>
            <a:off x="4389120" y="1858975"/>
            <a:ext cx="4297680" cy="1663294"/>
          </a:xfrm>
          <a:prstGeom prst="rect">
            <a:avLst/>
          </a:prstGeom>
        </p:spPr>
      </p:pic>
      <p:sp>
        <p:nvSpPr>
          <p:cNvPr id="5" name="Text 2"/>
          <p:cNvSpPr txBox="1"/>
          <p:nvPr/>
        </p:nvSpPr>
        <p:spPr>
          <a:xfrm>
            <a:off x="4389120" y="356798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In time Δt every carrier within a length vΔt of the cross-section (the shaded volume A × vΔt) passes through it. That volume holds nAvΔt carriers, so the charge passing is nqAvΔt.</a:t>
            </a:r>
            <a:endParaRPr lang="en-US" sz="1100" dirty="0"/>
          </a:p>
        </p:txBody>
      </p:sp>
      <p:sp>
        <p:nvSpPr>
          <p:cNvPr id="6" name="Text 3"/>
          <p:cNvSpPr txBox="1"/>
          <p:nvPr/>
        </p:nvSpPr>
        <p:spPr>
          <a:xfrm>
            <a:off x="457200" y="1371600"/>
            <a:ext cx="3611880" cy="134508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Deriving I = nqvA</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volume of wire swept through the cross-section in Δt is A ×vΔt. It contains nAvΔt carriers, so the charge passing is ΔQ = nAvΔt ×q. Dividing by Δt:</a:t>
            </a:r>
            <a:endParaRPr lang="en-US" sz="1700" dirty="0"/>
          </a:p>
        </p:txBody>
      </p:sp>
      <p:sp>
        <p:nvSpPr>
          <p:cNvPr id="7" name="Shape 4"/>
          <p:cNvSpPr/>
          <p:nvPr/>
        </p:nvSpPr>
        <p:spPr>
          <a:xfrm>
            <a:off x="457200" y="2762402"/>
            <a:ext cx="3611880"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2853842"/>
            <a:ext cx="331927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I = ΔQ/Δt = nqvA</a:t>
            </a:r>
            <a:endParaRPr lang="en-US" sz="1700" dirty="0"/>
          </a:p>
        </p:txBody>
      </p:sp>
      <p:sp>
        <p:nvSpPr>
          <p:cNvPr id="9" name="Text 6"/>
          <p:cNvSpPr txBox="1"/>
          <p:nvPr/>
        </p:nvSpPr>
        <p:spPr>
          <a:xfrm>
            <a:off x="457200" y="3325673"/>
            <a:ext cx="361188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n is in m⁻³, q the charge on each carrier (C), v the drift velocity (m s⁻¹) and A the cross-sectional area (m²). The equation is in the formulae list supplied in the exam, but be ready to derive it as above.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drift velocity, and where does I = nqvA come from?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178856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In a series circuit the current is the same everywhere, so where a wire is thinner the electrons drift faster: v ∝1/A.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Drift velocities in metal wires are tiny, typically fractions of a millimetre per second, because n is enormous.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lamp still lights almost at once when you close a switch: the electric field is set up round the whole circuit almost instantly, so the free electrons everywhere start drifting together. No electron has to travel from the switch to the lamp.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drift velocity, and where does I = nqvA come from?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Calculate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copper connecting lead has a diameter of 0.80 mm and carries a current of 2.5 A. Copper has 8.5 ×10²⁸ free electrons per m³. e = 1.60 ×10⁻¹⁹ C. Calculate (a) the drift velocity of the electrons and (b) the time for an electron to drift along the 1.5 m length of the lead.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Area:</a:t>
            </a:r>
            <a:r>
              <a:rPr lang="en-US" sz="1500" dirty="0">
                <a:solidFill>
                  <a:srgbClr val="1A1F2B"/>
                </a:solidFill>
                <a:latin typeface="Calibri" pitchFamily="34" charset="0"/>
                <a:ea typeface="Calibri" pitchFamily="34" charset="-122"/>
                <a:cs typeface="Calibri" pitchFamily="34" charset="-120"/>
              </a:rPr>
              <a:t> radius 0.40 mm = 0.40 ×10⁻³ m, so A = π(0.40 ×10⁻³)² = 5.03 ×10⁻⁷ m².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 = I/nqA = 2.5 ÷(8.5 ×10²⁸ ×1.60 ×10⁻¹⁹ ×5.03 ×10⁻⁷) = </a:t>
            </a:r>
            <a:r>
              <a:rPr lang="en-US" sz="1500" b="1" dirty="0">
                <a:solidFill>
                  <a:srgbClr val="1A1F2B"/>
                </a:solidFill>
                <a:latin typeface="Calibri" pitchFamily="34" charset="0"/>
                <a:ea typeface="Calibri" pitchFamily="34" charset="-122"/>
                <a:cs typeface="Calibri" pitchFamily="34" charset="-120"/>
              </a:rPr>
              <a:t>3.7 × 10⁻⁴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 = 1.5 ÷3.66 ×10⁻⁴ = </a:t>
            </a:r>
            <a:r>
              <a:rPr lang="en-US" sz="1500" b="1" dirty="0">
                <a:solidFill>
                  <a:srgbClr val="1A1F2B"/>
                </a:solidFill>
                <a:latin typeface="Calibri" pitchFamily="34" charset="0"/>
                <a:ea typeface="Calibri" pitchFamily="34" charset="-122"/>
                <a:cs typeface="Calibri" pitchFamily="34" charset="-120"/>
              </a:rPr>
              <a:t>4.1 × 10³ s</a:t>
            </a:r>
            <a:r>
              <a:rPr lang="en-US" sz="1500" dirty="0">
                <a:solidFill>
                  <a:srgbClr val="1A1F2B"/>
                </a:solidFill>
                <a:latin typeface="Calibri" pitchFamily="34" charset="0"/>
                <a:ea typeface="Calibri" pitchFamily="34" charset="-122"/>
                <a:cs typeface="Calibri" pitchFamily="34" charset="-120"/>
              </a:rPr>
              <a:t> (about 68 minutes).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drift velocity, and where does I = nqvA come from?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diameter as the radius, or converting mm² with 10⁻³. Halve the diameter first, convert mm to m, then square; or remember 1 mm² = 10⁻⁶ m².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metals, semiconductors and insulators have such different resistivities?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53014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Resistivity is a property of the material (the resistance of a 1 m cube of it); its equation R = ρl/A is on 2.8. Here the question is why it varies so much. Rearranging I = nqvA: for a given current in a given sample, the fewer carriers there are, the faster each must drift, and a larger p.d. is needed to drive them. So a material with a small n has a large resistance and a large resistivity.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Metals:</a:t>
            </a:r>
            <a:r>
              <a:rPr lang="en-US" sz="1500" dirty="0">
                <a:solidFill>
                  <a:srgbClr val="1A1F2B"/>
                </a:solidFill>
                <a:latin typeface="Calibri" pitchFamily="34" charset="0"/>
                <a:ea typeface="Calibri" pitchFamily="34" charset="-122"/>
                <a:cs typeface="Calibri" pitchFamily="34" charset="-120"/>
              </a:rPr>
              <a:t> roughly one or more free electrons per atom, n ~10²⁸–10²⁹ m⁻³, so very low resistivity.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Semiconductors</a:t>
            </a:r>
            <a:r>
              <a:rPr lang="en-US" sz="1500" dirty="0">
                <a:solidFill>
                  <a:srgbClr val="1A1F2B"/>
                </a:solidFill>
                <a:latin typeface="Calibri" pitchFamily="34" charset="0"/>
                <a:ea typeface="Calibri" pitchFamily="34" charset="-122"/>
                <a:cs typeface="Calibri" pitchFamily="34" charset="-120"/>
              </a:rPr>
              <a:t> (silicon, germanium): far fewer free carriers at room temperature, so a much higher resistivity. Their n rises steeply as temperature rises or light falls on them, the basis of thermistors and LDRs (2.10).</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Insulators:</a:t>
            </a:r>
            <a:r>
              <a:rPr lang="en-US" sz="1500" dirty="0">
                <a:solidFill>
                  <a:srgbClr val="1A1F2B"/>
                </a:solidFill>
                <a:latin typeface="Calibri" pitchFamily="34" charset="0"/>
                <a:ea typeface="Calibri" pitchFamily="34" charset="-122"/>
                <a:cs typeface="Calibri" pitchFamily="34" charset="-120"/>
              </a:rPr>
              <a:t> almost all electrons are bound to atoms; n is negligibly small, so the resistivity is enormous.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Why do metals, semiconductors and insulators have such different resistivities?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Approximate resistivities at room temperature on a logarithmic scale: metals (amber), semiconductors (teal), insulators (blue). Copper and polythene differ by a factor of about 10²⁴, mostly because of the difference in the number density of free charge carriers.">    </p:cNvPr>
          <p:cNvPicPr>
            <a:picLocks noChangeAspect="1"/>
          </p:cNvPicPr>
          <p:nvPr/>
        </p:nvPicPr>
        <p:blipFill>
          <a:blip r:embed="rId1"/>
          <a:stretch>
            <a:fillRect/>
          </a:stretch>
        </p:blipFill>
        <p:spPr>
          <a:xfrm>
            <a:off x="2392985" y="1371600"/>
            <a:ext cx="4357116" cy="2469794"/>
          </a:xfrm>
          <a:prstGeom prst="rect">
            <a:avLst/>
          </a:prstGeom>
        </p:spPr>
      </p:pic>
      <p:sp>
        <p:nvSpPr>
          <p:cNvPr id="5" name="Text 2"/>
          <p:cNvSpPr txBox="1"/>
          <p:nvPr/>
        </p:nvSpPr>
        <p:spPr>
          <a:xfrm>
            <a:off x="2392985" y="3887114"/>
            <a:ext cx="4357116" cy="730606"/>
          </a:xfrm>
          <a:prstGeom prst="rect">
            <a:avLst/>
          </a:prstGeom>
          <a:noFill/>
          <a:ln/>
        </p:spPr>
        <p:txBody>
          <a:bodyPr wrap="square" lIns="0" tIns="0" rIns="0" bIns="0" rtlCol="0" anchor="t"/>
          <a:lstStyle/>
          <a:p>
            <a:pPr algn="ctr" indent="0" marL="0">
              <a:buNone/>
            </a:pPr>
            <a:r>
              <a:rPr lang="en-US" sz="1100" i="1" dirty="0">
                <a:solidFill>
                  <a:srgbClr val="5A6577"/>
                </a:solidFill>
              </a:rPr>
              <a:t>Approximate resistivities at room temperature on a logarithmic scale: metals (amber), semiconductors (teal), insulators (blue). Copper and polythene differ by a factor of about 10²⁴, mostly because of the difference in the number density of free charge carriers.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Why do metals, semiconductors and insulators have such different resistivities?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Explain</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rectangular semiconductor sample is 4.0 mm wide and 0.50 mm thick, and carries a current of 15 mA. The number density of charge carriers in it is 2.0 ×10²² m⁻³, each with charge 1.60 ×10⁻¹⁹ C. For copper, n = 8.5 ×10²⁸ m⁻³. (a) Calculate the drift velocity in the sample. (b) Calculate the drift velocity in a copper strip of the same cross-section carrying the same current. (c) Explain what the comparison shows.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Area:</a:t>
            </a:r>
            <a:r>
              <a:rPr lang="en-US" sz="1500" dirty="0">
                <a:solidFill>
                  <a:srgbClr val="1A1F2B"/>
                </a:solidFill>
                <a:latin typeface="Calibri" pitchFamily="34" charset="0"/>
                <a:ea typeface="Calibri" pitchFamily="34" charset="-122"/>
                <a:cs typeface="Calibri" pitchFamily="34" charset="-120"/>
              </a:rPr>
              <a:t> A = 4.0 ×10⁻³ ×0.50 ×10⁻³ = 2.0 ×10⁻⁶ m².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 = I/nqA = 0.015 ÷(2.0 ×10²² ×1.60 ×10⁻¹⁹ ×2.0 ×10⁻⁶) = </a:t>
            </a:r>
            <a:r>
              <a:rPr lang="en-US" sz="1500" b="1" dirty="0">
                <a:solidFill>
                  <a:srgbClr val="1A1F2B"/>
                </a:solidFill>
                <a:latin typeface="Calibri" pitchFamily="34" charset="0"/>
                <a:ea typeface="Calibri" pitchFamily="34" charset="-122"/>
                <a:cs typeface="Calibri" pitchFamily="34" charset="-120"/>
              </a:rPr>
              <a:t>2.3 m s⁻¹</a:t>
            </a:r>
            <a:r>
              <a:rPr lang="en-US" sz="1500" dirty="0">
                <a:solidFill>
                  <a:srgbClr val="1A1F2B"/>
                </a:solidFill>
                <a:latin typeface="Calibri" pitchFamily="34" charset="0"/>
                <a:ea typeface="Calibri" pitchFamily="34" charset="-122"/>
                <a:cs typeface="Calibri" pitchFamily="34" charset="-120"/>
              </a:rPr>
              <a:t> (2.34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same equation with copper's n: </a:t>
            </a:r>
            <a:r>
              <a:rPr lang="en-US" sz="1500" b="1" dirty="0">
                <a:solidFill>
                  <a:srgbClr val="1A1F2B"/>
                </a:solidFill>
                <a:latin typeface="Calibri" pitchFamily="34" charset="0"/>
                <a:ea typeface="Calibri" pitchFamily="34" charset="-122"/>
                <a:cs typeface="Calibri" pitchFamily="34" charset="-120"/>
              </a:rPr>
              <a:t>5.5 × 10⁻⁷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ratio 2.34 ÷5.51 ×10⁻⁷ = 4.25 ×10⁶ equals 8.5 ×10²⁸ ÷2.0 ×10²².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Why do metals, semiconductors and insulators have such different resistivities?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Explain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With millions of times fewer carriers, each must drift millions of times faster; driving them needs a far larger p.d., which is why the semiconductor's resistivity is so much greater.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2.6</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convert prefixes before substituting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mA → × 10⁻³, μA → × 10⁻⁶, kW → × 10³, minutes → × 60, mm² → × 10⁻⁶ m². A prefix slip loses credit just as surely as a physics error.</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state Ohm's law completely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"Current is directly proportional to potential difference" needs the condition "for a metallic conductor at constant temperature" (constant physical conditions). Writing V = IR alone is the definition of resistance, not the law.</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resistance from a graph is V/I at a point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Read a pair of values off the curve and divide. Only for a straight line through the origin does the gradient give the resistance (as 1/gradient on an I–V graph).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2.6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pick the power equation that fits the data</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Same current through several components: compare with I²R. Same p.d. across them: compare with V²/R. Always use the p.d. across, and the current in, the component you are asking about.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say what stays the same in an I = nqvA argument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Start with "the current is the same at every point in series" or "the material, so n, is the same", then deduce how v must change. Each link in the chain is a separate statement.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Current is used up as it passes through a lamp.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Charge is conserved; the current into the lamp equals the current out.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is transferred from the charge carriers to the lamp; the charge carries 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Electrons travel round a circuit at nearly the speed of light.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Drift velocities in metal wires are typically below 1 mm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electric field is established almost instantly, so all the electrons start drifting at once.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V/I is Ohm's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applies to every component, ohmic or not.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V/I defines resistance; Ohm's law says R is constant for a metal at constant temperature.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is the gradient (or inverse gradient) of an I–V graph at a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a curved graph the tangent gives neither V nor I at that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at a point = V/I for that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Conventional current shows the direction in which electrons move.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Electrons are negative, so they drift from − to + round the external circuit.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Conventional current is the direction positive charge would flow: + to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larger resistance always transfers more power.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 a fixed p.d., P = V²/R falls as R rises.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Larger R → more power only when the current is fixed (P = I²R).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Unit 1 power and efficiency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 = W/t and the kilowatt-hour are the same ideas as before; P = VI is the electrical input power to motors, heaters and lamps whose efficiency you calculate.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7 Series and parallel circuits; 2.8 Resistivity and potential dividers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Conservation of charge (currents at a junction) and of energy (p.d.s round a loop) build directly on the definitions of current and p.d. here, and I–V graphs for lamps, diodes and thermistors extend the resistance section. R = ρl/A puts numbers on the material property explained by 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10 Resistance, temperature and light</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Thermistors and LDRs are explained by changes in n and in lattice vibrations, using I = nqvA.</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964131"/>
                <a:gridCol w="3928262"/>
                <a:gridCol w="233720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 ΔQ/Δt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current as rate of flow of charge; I in A, Q in C, t in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W/Q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p.d. as energy per unit charge; V in V, W in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V/I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definition of resistance; R in Ω</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VI and W = VIt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electrical power and energy; P in 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I²R and P = V²/R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power when the current or the p.d. is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 nqvA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current in terms of drift velocity; n in m⁻³, v in m s⁻¹, A in m²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 Q/e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number of electrons in a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(charge is quantised)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∝V at constant temperature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Ohm's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the statement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kWh = 3.6 ×10⁶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unit conversion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(1000 W × 3600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7194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Show that 1 V = 1 J C⁻¹ is the same as 1 W A⁻¹.</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Use the current–time graph in the first section to find the mean current over the 8.0 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60 Ω resistor carries 0.20 A. Calculate the p.d. across it and the power it dissipates, two ways.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Explain why a lamp lights almost immediately when a switch is closed, even though the drift velocity is less than 1 mm s⁻¹.</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Two wires of the same metal are joined in series. Wire B has half the diameter of wire A. Compare the currents and the drift velocities.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 9.0 V battery drives 0.15 A through a lamp for 2.0 minutes. Calculate the energy transferred and the number of electrons that pass.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1 W A⁻¹ = 1 J s⁻¹ ÷ 1 C s⁻¹ = </a:t>
            </a:r>
            <a:r>
              <a:rPr lang="en-US" sz="1500" b="1" dirty="0">
                <a:solidFill>
                  <a:srgbClr val="1A1F2B"/>
                </a:solidFill>
                <a:latin typeface="Calibri" pitchFamily="34" charset="0"/>
                <a:ea typeface="Calibri" pitchFamily="34" charset="-122"/>
                <a:cs typeface="Calibri" pitchFamily="34" charset="-120"/>
              </a:rPr>
              <a:t>1 J C⁻¹</a:t>
            </a:r>
            <a:r>
              <a:rPr lang="en-US" sz="1500" dirty="0">
                <a:solidFill>
                  <a:srgbClr val="1A1F2B"/>
                </a:solidFill>
                <a:latin typeface="Calibri" pitchFamily="34" charset="0"/>
                <a:ea typeface="Calibri" pitchFamily="34" charset="-122"/>
                <a:cs typeface="Calibri" pitchFamily="34" charset="-120"/>
              </a:rPr>
              <a:t>. (This is V = P/I from P = VI.)</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Charge = area = 2.4 C; mean current = 2.4 ÷8.0 = </a:t>
            </a:r>
            <a:r>
              <a:rPr lang="en-US" sz="1500" b="1" dirty="0">
                <a:solidFill>
                  <a:srgbClr val="1A1F2B"/>
                </a:solidFill>
                <a:latin typeface="Calibri" pitchFamily="34" charset="0"/>
                <a:ea typeface="Calibri" pitchFamily="34" charset="-122"/>
                <a:cs typeface="Calibri" pitchFamily="34" charset="-120"/>
              </a:rPr>
              <a:t>0.30 A</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V = IR = </a:t>
            </a:r>
            <a:r>
              <a:rPr lang="en-US" sz="1500" b="1" dirty="0">
                <a:solidFill>
                  <a:srgbClr val="1A1F2B"/>
                </a:solidFill>
                <a:latin typeface="Calibri" pitchFamily="34" charset="0"/>
                <a:ea typeface="Calibri" pitchFamily="34" charset="-122"/>
                <a:cs typeface="Calibri" pitchFamily="34" charset="-120"/>
              </a:rPr>
              <a:t>12 V</a:t>
            </a:r>
            <a:r>
              <a:rPr lang="en-US" sz="1500" dirty="0">
                <a:solidFill>
                  <a:srgbClr val="1A1F2B"/>
                </a:solidFill>
                <a:latin typeface="Calibri" pitchFamily="34" charset="0"/>
                <a:ea typeface="Calibri" pitchFamily="34" charset="-122"/>
                <a:cs typeface="Calibri" pitchFamily="34" charset="-120"/>
              </a:rPr>
              <a:t>; P = VI = 12 ×0.20 = </a:t>
            </a:r>
            <a:r>
              <a:rPr lang="en-US" sz="1500" b="1" dirty="0">
                <a:solidFill>
                  <a:srgbClr val="1A1F2B"/>
                </a:solidFill>
                <a:latin typeface="Calibri" pitchFamily="34" charset="0"/>
                <a:ea typeface="Calibri" pitchFamily="34" charset="-122"/>
                <a:cs typeface="Calibri" pitchFamily="34" charset="-120"/>
              </a:rPr>
              <a:t>2.4 W</a:t>
            </a:r>
            <a:r>
              <a:rPr lang="en-US" sz="1500" dirty="0">
                <a:solidFill>
                  <a:srgbClr val="1A1F2B"/>
                </a:solidFill>
                <a:latin typeface="Calibri" pitchFamily="34" charset="0"/>
                <a:ea typeface="Calibri" pitchFamily="34" charset="-122"/>
                <a:cs typeface="Calibri" pitchFamily="34" charset="-120"/>
              </a:rPr>
              <a:t>, and I²R = 0.20² ×60 = 2.4 W.</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Closing the switch sets up an electric field throughout the circuit almost instantly. Free electrons are already present everywhere in the wires and the lamp filament, so they all start drifting at once, including those already in the filament.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currents are </a:t>
            </a:r>
            <a:r>
              <a:rPr lang="en-US" sz="1500" b="1" dirty="0">
                <a:solidFill>
                  <a:srgbClr val="1A1F2B"/>
                </a:solidFill>
                <a:latin typeface="Calibri" pitchFamily="34" charset="0"/>
                <a:ea typeface="Calibri" pitchFamily="34" charset="-122"/>
                <a:cs typeface="Calibri" pitchFamily="34" charset="-120"/>
              </a:rPr>
              <a:t>equal</a:t>
            </a:r>
            <a:r>
              <a:rPr lang="en-US" sz="1500" dirty="0">
                <a:solidFill>
                  <a:srgbClr val="1A1F2B"/>
                </a:solidFill>
                <a:latin typeface="Calibri" pitchFamily="34" charset="0"/>
                <a:ea typeface="Calibri" pitchFamily="34" charset="-122"/>
                <a:cs typeface="Calibri" pitchFamily="34" charset="-120"/>
              </a:rPr>
              <a:t> (series). B's area is one quarter of A's, and n and q are the same, so the drift velocity in B is </a:t>
            </a:r>
            <a:r>
              <a:rPr lang="en-US" sz="1500" b="1" dirty="0">
                <a:solidFill>
                  <a:srgbClr val="1A1F2B"/>
                </a:solidFill>
                <a:latin typeface="Calibri" pitchFamily="34" charset="0"/>
                <a:ea typeface="Calibri" pitchFamily="34" charset="-122"/>
                <a:cs typeface="Calibri" pitchFamily="34" charset="-120"/>
              </a:rPr>
              <a:t>4 times</a:t>
            </a:r>
            <a:r>
              <a:rPr lang="en-US" sz="1500" dirty="0">
                <a:solidFill>
                  <a:srgbClr val="1A1F2B"/>
                </a:solidFill>
                <a:latin typeface="Calibri" pitchFamily="34" charset="0"/>
                <a:ea typeface="Calibri" pitchFamily="34" charset="-122"/>
                <a:cs typeface="Calibri" pitchFamily="34" charset="-120"/>
              </a:rPr>
              <a:t> that in A.</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W = VIt = 9.0 ×0.15 ×120 = </a:t>
            </a:r>
            <a:r>
              <a:rPr lang="en-US" sz="1500" b="1" dirty="0">
                <a:solidFill>
                  <a:srgbClr val="1A1F2B"/>
                </a:solidFill>
                <a:latin typeface="Calibri" pitchFamily="34" charset="0"/>
                <a:ea typeface="Calibri" pitchFamily="34" charset="-122"/>
                <a:cs typeface="Calibri" pitchFamily="34" charset="-120"/>
              </a:rPr>
              <a:t>162 J</a:t>
            </a:r>
            <a:r>
              <a:rPr lang="en-US" sz="1500" dirty="0">
                <a:solidFill>
                  <a:srgbClr val="1A1F2B"/>
                </a:solidFill>
                <a:latin typeface="Calibri" pitchFamily="34" charset="0"/>
                <a:ea typeface="Calibri" pitchFamily="34" charset="-122"/>
                <a:cs typeface="Calibri" pitchFamily="34" charset="-120"/>
              </a:rPr>
              <a:t>. Q = It = 18 C, so N = 18 ÷1.60 ×10⁻¹⁹ = </a:t>
            </a:r>
            <a:r>
              <a:rPr lang="en-US" sz="1500" b="1" dirty="0">
                <a:solidFill>
                  <a:srgbClr val="1A1F2B"/>
                </a:solidFill>
                <a:latin typeface="Calibri" pitchFamily="34" charset="0"/>
                <a:ea typeface="Calibri" pitchFamily="34" charset="-122"/>
                <a:cs typeface="Calibri" pitchFamily="34" charset="-120"/>
              </a:rPr>
              <a:t>1.1 × 10²⁰ electrons</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Which of the following is a statement of Ohm's law?</a:t>
            </a:r>
            <a:endParaRPr lang="en-US" sz="1400" dirty="0"/>
          </a:p>
          <a:p>
            <a:pPr indent="0" marL="0">
              <a:spcAft>
                <a:spcPts val="600"/>
              </a:spcAft>
              <a:buNone/>
            </a:pPr>
            <a:r>
              <a:rPr lang="en-US" sz="1400" dirty="0">
                <a:solidFill>
                  <a:srgbClr val="1A1F2B"/>
                </a:solidFill>
              </a:rPr>
              <a:t>A   For a metallic conductor at constant temperature, the current is directly proportional to the potential difference across it.</a:t>
            </a:r>
            <a:endParaRPr lang="en-US" sz="1400" dirty="0"/>
          </a:p>
          <a:p>
            <a:pPr indent="0" marL="0">
              <a:spcAft>
                <a:spcPts val="600"/>
              </a:spcAft>
              <a:buNone/>
            </a:pPr>
            <a:r>
              <a:rPr lang="en-US" sz="1400" dirty="0">
                <a:solidFill>
                  <a:srgbClr val="1A1F2B"/>
                </a:solidFill>
              </a:rPr>
              <a:t>B   For any electrical component, the resistance equals the potential difference divided by the current.</a:t>
            </a:r>
            <a:endParaRPr lang="en-US" sz="1400" dirty="0"/>
          </a:p>
          <a:p>
            <a:pPr indent="0" marL="0">
              <a:spcAft>
                <a:spcPts val="600"/>
              </a:spcAft>
              <a:buNone/>
            </a:pPr>
            <a:r>
              <a:rPr lang="en-US" sz="1400" dirty="0">
                <a:solidFill>
                  <a:srgbClr val="1A1F2B"/>
                </a:solidFill>
              </a:rPr>
              <a:t>C   For any electrical component, the current is inversely proportional to its resistance.</a:t>
            </a:r>
            <a:endParaRPr lang="en-US" sz="1400" dirty="0"/>
          </a:p>
          <a:p>
            <a:pPr indent="0" marL="0">
              <a:spcAft>
                <a:spcPts val="600"/>
              </a:spcAft>
              <a:buNone/>
            </a:pPr>
            <a:r>
              <a:rPr lang="en-US" sz="1400" dirty="0">
                <a:solidFill>
                  <a:srgbClr val="1A1F2B"/>
                </a:solidFill>
              </a:rPr>
              <a:t>D   For a metallic conductor, the resistance increases in proportion to the current.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current–potential difference graph for a component is a curve. At a p.d. of 6.0 V the current is 0.40 A, and the gradient of the tangent to the curve at this point is 0.025 A V⁻¹.</a:t>
            </a:r>
            <a:endParaRPr lang="en-US" sz="1200" dirty="0"/>
          </a:p>
          <a:p>
            <a:pPr indent="0" marL="0">
              <a:spcAft>
                <a:spcPts val="600"/>
              </a:spcAft>
              <a:buNone/>
            </a:pPr>
            <a:r>
              <a:rPr lang="en-US" sz="1200" dirty="0">
                <a:solidFill>
                  <a:srgbClr val="1A1F2B"/>
                </a:solidFill>
              </a:rPr>
              <a:t>What is the resistance of the component at 6.0 V?</a:t>
            </a:r>
            <a:endParaRPr lang="en-US" sz="1200" dirty="0"/>
          </a:p>
          <a:p>
            <a:pPr indent="0" marL="0">
              <a:spcAft>
                <a:spcPts val="600"/>
              </a:spcAft>
              <a:buNone/>
            </a:pPr>
            <a:r>
              <a:rPr lang="en-US" sz="1200" dirty="0">
                <a:solidFill>
                  <a:srgbClr val="1A1F2B"/>
                </a:solidFill>
              </a:rPr>
              <a:t>Figure: I–V graph for the component with the tangent drawn at 6.0 V (not to scale)</a:t>
            </a:r>
            <a:endParaRPr lang="en-US" sz="1200" dirty="0"/>
          </a:p>
          <a:p>
            <a:pPr indent="0" marL="0">
              <a:spcAft>
                <a:spcPts val="600"/>
              </a:spcAft>
              <a:buNone/>
            </a:pPr>
            <a:r>
              <a:rPr lang="en-US" sz="1200" dirty="0">
                <a:solidFill>
                  <a:srgbClr val="1A1F2B"/>
                </a:solidFill>
              </a:rPr>
              <a:t>A   0.067 Ω</a:t>
            </a:r>
            <a:endParaRPr lang="en-US" sz="1200" dirty="0"/>
          </a:p>
          <a:p>
            <a:pPr indent="0" marL="0">
              <a:spcAft>
                <a:spcPts val="600"/>
              </a:spcAft>
              <a:buNone/>
            </a:pPr>
            <a:r>
              <a:rPr lang="en-US" sz="1200" dirty="0">
                <a:solidFill>
                  <a:srgbClr val="1A1F2B"/>
                </a:solidFill>
              </a:rPr>
              <a:t>B   2.4 Ω</a:t>
            </a:r>
            <a:endParaRPr lang="en-US" sz="1200" dirty="0"/>
          </a:p>
          <a:p>
            <a:pPr indent="0" marL="0">
              <a:spcAft>
                <a:spcPts val="600"/>
              </a:spcAft>
              <a:buNone/>
            </a:pPr>
            <a:r>
              <a:rPr lang="en-US" sz="1200" dirty="0">
                <a:solidFill>
                  <a:srgbClr val="1A1F2B"/>
                </a:solidFill>
              </a:rPr>
              <a:t>C   15 Ω</a:t>
            </a:r>
            <a:endParaRPr lang="en-US" sz="1200" dirty="0"/>
          </a:p>
          <a:p>
            <a:pPr indent="0" marL="0">
              <a:spcAft>
                <a:spcPts val="600"/>
              </a:spcAft>
              <a:buNone/>
            </a:pPr>
            <a:r>
              <a:rPr lang="en-US" sz="1200" dirty="0">
                <a:solidFill>
                  <a:srgbClr val="1A1F2B"/>
                </a:solidFill>
              </a:rPr>
              <a:t>D   40 Ω</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793019"/>
            <a:ext cx="3474720" cy="2266122"/>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graph shows how the current I in each of three conductors P, Q and R depends on the potential difference V across it. The current is in milliamperes.</a:t>
            </a:r>
            <a:endParaRPr lang="en-US" sz="1400" dirty="0"/>
          </a:p>
          <a:p>
            <a:pPr indent="0" marL="0">
              <a:spcAft>
                <a:spcPts val="600"/>
              </a:spcAft>
              <a:buNone/>
            </a:pPr>
            <a:r>
              <a:rPr lang="en-US" sz="1400" dirty="0">
                <a:solidFill>
                  <a:srgbClr val="1A1F2B"/>
                </a:solidFill>
              </a:rPr>
              <a:t>What is the resistance of Q?</a:t>
            </a:r>
            <a:endParaRPr lang="en-US" sz="1400" dirty="0"/>
          </a:p>
          <a:p>
            <a:pPr indent="0" marL="0">
              <a:spcAft>
                <a:spcPts val="600"/>
              </a:spcAft>
              <a:buNone/>
            </a:pPr>
            <a:r>
              <a:rPr lang="en-US" sz="1400" dirty="0">
                <a:solidFill>
                  <a:srgbClr val="1A1F2B"/>
                </a:solidFill>
              </a:rPr>
              <a:t>A   0.025 Ω</a:t>
            </a:r>
            <a:endParaRPr lang="en-US" sz="1400" dirty="0"/>
          </a:p>
          <a:p>
            <a:pPr indent="0" marL="0">
              <a:spcAft>
                <a:spcPts val="600"/>
              </a:spcAft>
              <a:buNone/>
            </a:pPr>
            <a:r>
              <a:rPr lang="en-US" sz="1400" dirty="0">
                <a:solidFill>
                  <a:srgbClr val="1A1F2B"/>
                </a:solidFill>
              </a:rPr>
              <a:t>B   0.040 Ω</a:t>
            </a:r>
            <a:endParaRPr lang="en-US" sz="1400" dirty="0"/>
          </a:p>
          <a:p>
            <a:pPr indent="0" marL="0">
              <a:spcAft>
                <a:spcPts val="600"/>
              </a:spcAft>
              <a:buNone/>
            </a:pPr>
            <a:r>
              <a:rPr lang="en-US" sz="1400" dirty="0">
                <a:solidFill>
                  <a:srgbClr val="1A1F2B"/>
                </a:solidFill>
              </a:rPr>
              <a:t>C   25 Ω</a:t>
            </a:r>
            <a:endParaRPr lang="en-US" sz="1400" dirty="0"/>
          </a:p>
          <a:p>
            <a:pPr indent="0" marL="0">
              <a:spcAft>
                <a:spcPts val="600"/>
              </a:spcAft>
              <a:buNone/>
            </a:pPr>
            <a:r>
              <a:rPr lang="en-US" sz="1400" dirty="0">
                <a:solidFill>
                  <a:srgbClr val="1A1F2B"/>
                </a:solidFill>
              </a:rPr>
              <a:t>D   40 Ω</a:t>
            </a:r>
            <a:endParaRPr lang="en-US" sz="1400" dirty="0"/>
          </a:p>
        </p:txBody>
      </p:sp>
      <p:pic>
        <p:nvPicPr>
          <p:cNvPr id="5" name="Image 0" descr="Figure for question 3">    </p:cNvPr>
          <p:cNvPicPr>
            <a:picLocks noChangeAspect="1"/>
          </p:cNvPicPr>
          <p:nvPr/>
        </p:nvPicPr>
        <p:blipFill>
          <a:blip r:embed="rId1"/>
          <a:stretch>
            <a:fillRect/>
          </a:stretch>
        </p:blipFill>
        <p:spPr>
          <a:xfrm>
            <a:off x="5212080" y="1840230"/>
            <a:ext cx="3474720" cy="217170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student measures the current I in a carbon resistor for different values of the potential difference V across it, keeping the current small. The graph shows her results and her line of best fit.</a:t>
            </a:r>
            <a:endParaRPr lang="en-US" sz="1200" dirty="0"/>
          </a:p>
          <a:p>
            <a:pPr indent="0" marL="0">
              <a:spcAft>
                <a:spcPts val="600"/>
              </a:spcAft>
              <a:buNone/>
            </a:pPr>
            <a:r>
              <a:rPr lang="en-US" sz="1200" dirty="0">
                <a:solidFill>
                  <a:srgbClr val="1A1F2B"/>
                </a:solidFill>
              </a:rPr>
              <a:t>(a) Explain how the graph shows that the resistor obeys Ohm's law.  [2]</a:t>
            </a:r>
            <a:endParaRPr lang="en-US" sz="1200" dirty="0"/>
          </a:p>
          <a:p>
            <a:pPr indent="0" marL="0">
              <a:spcAft>
                <a:spcPts val="600"/>
              </a:spcAft>
              <a:buNone/>
            </a:pPr>
            <a:r>
              <a:rPr lang="en-US" sz="1200" dirty="0">
                <a:solidFill>
                  <a:srgbClr val="1A1F2B"/>
                </a:solidFill>
              </a:rPr>
              <a:t>(b) Use the graph to determine the resistance of the resistor.  [3]</a:t>
            </a:r>
            <a:endParaRPr lang="en-US" sz="1200" dirty="0"/>
          </a:p>
          <a:p>
            <a:pPr indent="0" marL="0">
              <a:spcAft>
                <a:spcPts val="600"/>
              </a:spcAft>
              <a:buNone/>
            </a:pPr>
            <a:r>
              <a:rPr lang="en-US" sz="1200" dirty="0">
                <a:solidFill>
                  <a:srgbClr val="1A1F2B"/>
                </a:solidFill>
              </a:rPr>
              <a:t>(c) The resistor is replaced by one of resistance 240 Ω. State the current in it when the p.d. across it is 6.0 V.  [1]</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1840230"/>
            <a:ext cx="3474720" cy="217170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graph shows the current–potential difference characteristics of a small torch lamp and of a fixed resistor.</a:t>
            </a:r>
            <a:endParaRPr lang="en-US" sz="1200" dirty="0"/>
          </a:p>
          <a:p>
            <a:pPr indent="0" marL="0">
              <a:spcAft>
                <a:spcPts val="600"/>
              </a:spcAft>
              <a:buNone/>
            </a:pPr>
            <a:r>
              <a:rPr lang="en-US" sz="1200" dirty="0">
                <a:solidFill>
                  <a:srgbClr val="1A1F2B"/>
                </a:solidFill>
              </a:rPr>
              <a:t>(a) Calculate the resistance of the lamp at point P.  [1]</a:t>
            </a:r>
            <a:endParaRPr lang="en-US" sz="1200" dirty="0"/>
          </a:p>
          <a:p>
            <a:pPr indent="0" marL="0">
              <a:spcAft>
                <a:spcPts val="600"/>
              </a:spcAft>
              <a:buNone/>
            </a:pPr>
            <a:r>
              <a:rPr lang="en-US" sz="1200" dirty="0">
                <a:solidFill>
                  <a:srgbClr val="1A1F2B"/>
                </a:solidFill>
              </a:rPr>
              <a:t>(b) State the p.d. at which the lamp and the resistor have the same resistance, and give the value of this resistance.  [2]</a:t>
            </a:r>
            <a:endParaRPr lang="en-US" sz="1200" dirty="0"/>
          </a:p>
          <a:p>
            <a:pPr indent="0" marL="0">
              <a:spcAft>
                <a:spcPts val="600"/>
              </a:spcAft>
              <a:buNone/>
            </a:pPr>
            <a:r>
              <a:rPr lang="en-US" sz="1200" dirty="0">
                <a:solidFill>
                  <a:srgbClr val="1A1F2B"/>
                </a:solidFill>
              </a:rPr>
              <a:t>(c) The p.d. across each component is 1.0 V. Calculate the ratio power dissipated in the lamp ÷ power dissipated in the resistor.  [2]</a:t>
            </a:r>
            <a:endParaRPr lang="en-US" sz="1200" dirty="0"/>
          </a:p>
          <a:p>
            <a:pPr indent="0" marL="0">
              <a:spcAft>
                <a:spcPts val="600"/>
              </a:spcAft>
              <a:buNone/>
            </a:pPr>
            <a:r>
              <a:rPr lang="en-US" sz="1200" dirty="0">
                <a:solidFill>
                  <a:srgbClr val="1A1F2B"/>
                </a:solidFill>
              </a:rPr>
              <a:t>(d) Explain why the lamp does not obey Ohm's law.  [2]</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1778181"/>
            <a:ext cx="3474720" cy="2295797"/>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576285"/>
          </a:xfrm>
          <a:prstGeom prst="roundRect">
            <a:avLst>
              <a:gd name="adj" fmla="val 3481"/>
            </a:avLst>
          </a:prstGeom>
          <a:solidFill>
            <a:srgbClr val="F3F5F9"/>
          </a:solidFill>
          <a:ln w="12700">
            <a:solidFill>
              <a:srgbClr val="DDE2EA"/>
            </a:solidFill>
            <a:prstDash val="solid"/>
          </a:ln>
        </p:spPr>
      </p:sp>
      <p:sp>
        <p:nvSpPr>
          <p:cNvPr id="5" name="Text 3"/>
          <p:cNvSpPr txBox="1"/>
          <p:nvPr/>
        </p:nvSpPr>
        <p:spPr>
          <a:xfrm>
            <a:off x="685800" y="1463040"/>
            <a:ext cx="7772400" cy="134768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 Ohm's law is the special case in which I ∝ V, which holds for a metal only if its temperature (and other physical conditions) stay constant. Statement B is the definition of resistance, which applies to every component.</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305482"/>
          </a:xfrm>
          <a:prstGeom prst="roundRect">
            <a:avLst>
              <a:gd name="adj" fmla="val 4203"/>
            </a:avLst>
          </a:prstGeom>
          <a:solidFill>
            <a:srgbClr val="F3F5F9"/>
          </a:solidFill>
          <a:ln w="12700">
            <a:solidFill>
              <a:srgbClr val="DDE2EA"/>
            </a:solidFill>
            <a:prstDash val="solid"/>
          </a:ln>
        </p:spPr>
      </p:sp>
      <p:sp>
        <p:nvSpPr>
          <p:cNvPr id="5" name="Text 3"/>
          <p:cNvSpPr txBox="1"/>
          <p:nvPr/>
        </p:nvSpPr>
        <p:spPr>
          <a:xfrm>
            <a:off x="685800" y="1463040"/>
            <a:ext cx="7772400" cy="107688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Resistance is defined by R = V/I at the operating point: 6.0 ÷ 0.40 = 15 Ω. The tangent gradient does not give the resistance for a curved graph.</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017094"/>
          </a:xfrm>
          <a:prstGeom prst="roundRect">
            <a:avLst>
              <a:gd name="adj" fmla="val 5394"/>
            </a:avLst>
          </a:prstGeom>
          <a:solidFill>
            <a:srgbClr val="F3F5F9"/>
          </a:solidFill>
          <a:ln w="12700">
            <a:solidFill>
              <a:srgbClr val="DDE2EA"/>
            </a:solidFill>
            <a:prstDash val="solid"/>
          </a:ln>
        </p:spPr>
      </p:sp>
      <p:sp>
        <p:nvSpPr>
          <p:cNvPr id="5" name="Text 3"/>
          <p:cNvSpPr txBox="1"/>
          <p:nvPr/>
        </p:nvSpPr>
        <p:spPr>
          <a:xfrm>
            <a:off x="685800" y="1463040"/>
            <a:ext cx="7772400" cy="788494"/>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Q passes through (5.0 V, 200 mA). R = V/I = 5.0 ÷ 0.200 = 25 Ω.</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best-fit line is straight</a:t>
            </a:r>
            <a:endParaRPr lang="en-US" sz="1400" dirty="0"/>
          </a:p>
          <a:p>
            <a:pPr marL="342900" indent="-342900">
              <a:spcAft>
                <a:spcPts val="400"/>
              </a:spcAft>
              <a:buSzPct val="100000"/>
              <a:buChar char="•"/>
            </a:pPr>
            <a:r>
              <a:rPr lang="en-US" sz="1400" dirty="0">
                <a:solidFill>
                  <a:srgbClr val="1A1F2B"/>
                </a:solidFill>
              </a:rPr>
              <a:t>and passes through the origin, so I is directly proportional to V</a:t>
            </a:r>
            <a:endParaRPr lang="en-US" sz="1400" dirty="0"/>
          </a:p>
          <a:p>
            <a:pPr marL="342900" indent="-342900">
              <a:spcAft>
                <a:spcPts val="400"/>
              </a:spcAft>
              <a:buSzPct val="100000"/>
              <a:buChar char="•"/>
            </a:pPr>
            <a:r>
              <a:rPr lang="en-US" sz="1400" dirty="0">
                <a:solidFill>
                  <a:srgbClr val="1A1F2B"/>
                </a:solidFill>
              </a:rPr>
              <a:t>uses a large triangle on the line, e.g. 50 mA at 6.0 V</a:t>
            </a:r>
            <a:endParaRPr lang="en-US" sz="1400" dirty="0"/>
          </a:p>
          <a:p>
            <a:pPr marL="342900" indent="-342900">
              <a:spcAft>
                <a:spcPts val="400"/>
              </a:spcAft>
              <a:buSzPct val="100000"/>
              <a:buChar char="•"/>
            </a:pPr>
            <a:r>
              <a:rPr lang="en-US" sz="1400" dirty="0">
                <a:solidFill>
                  <a:srgbClr val="1A1F2B"/>
                </a:solidFill>
              </a:rPr>
              <a:t>gradient = 0.050 ÷ 6.0 = 8.3 × 10⁻³ A V⁻¹ (or R = V/I = 6.0 ÷ 0.050)</a:t>
            </a:r>
            <a:endParaRPr lang="en-US" sz="1400" dirty="0"/>
          </a:p>
          <a:p>
            <a:pPr marL="342900" indent="-342900">
              <a:spcAft>
                <a:spcPts val="400"/>
              </a:spcAft>
              <a:buSzPct val="100000"/>
              <a:buChar char="•"/>
            </a:pPr>
            <a:r>
              <a:rPr lang="en-US" sz="1400" dirty="0">
                <a:solidFill>
                  <a:srgbClr val="1A1F2B"/>
                </a:solidFill>
              </a:rPr>
              <a:t>R = 1/gradient = 120 Ω (allow 115–125 Ω)</a:t>
            </a:r>
            <a:endParaRPr lang="en-US" sz="1400" dirty="0"/>
          </a:p>
          <a:p>
            <a:pPr marL="342900" indent="-342900">
              <a:spcAft>
                <a:spcPts val="400"/>
              </a:spcAft>
              <a:buSzPct val="100000"/>
              <a:buChar char="•"/>
            </a:pPr>
            <a:r>
              <a:rPr lang="en-US" sz="1400" dirty="0">
                <a:solidFill>
                  <a:srgbClr val="1A1F2B"/>
                </a:solidFill>
              </a:rPr>
              <a:t>25 mA (0.025 A)</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R = V/I = 1.0 ÷ 0.15 = 6.7 Ω (6.67 Ω)</a:t>
            </a:r>
            <a:endParaRPr lang="en-US" sz="1400" dirty="0"/>
          </a:p>
          <a:p>
            <a:pPr marL="342900" indent="-342900">
              <a:spcAft>
                <a:spcPts val="400"/>
              </a:spcAft>
              <a:buSzPct val="100000"/>
              <a:buChar char="•"/>
            </a:pPr>
            <a:r>
              <a:rPr lang="en-US" sz="1400" dirty="0">
                <a:solidFill>
                  <a:srgbClr val="1A1F2B"/>
                </a:solidFill>
              </a:rPr>
              <a:t>3.0 V, where the graphs cross at Q</a:t>
            </a:r>
            <a:endParaRPr lang="en-US" sz="1400" dirty="0"/>
          </a:p>
          <a:p>
            <a:pPr marL="342900" indent="-342900">
              <a:spcAft>
                <a:spcPts val="400"/>
              </a:spcAft>
              <a:buSzPct val="100000"/>
              <a:buChar char="•"/>
            </a:pPr>
            <a:r>
              <a:rPr lang="en-US" sz="1400" dirty="0">
                <a:solidFill>
                  <a:srgbClr val="1A1F2B"/>
                </a:solidFill>
              </a:rPr>
              <a:t>R = 3.0 ÷ 0.30 = 10 Ω</a:t>
            </a:r>
            <a:endParaRPr lang="en-US" sz="1400" dirty="0"/>
          </a:p>
          <a:p>
            <a:pPr marL="342900" indent="-342900">
              <a:spcAft>
                <a:spcPts val="400"/>
              </a:spcAft>
              <a:buSzPct val="100000"/>
              <a:buChar char="•"/>
            </a:pPr>
            <a:r>
              <a:rPr lang="en-US" sz="1400" dirty="0">
                <a:solidFill>
                  <a:srgbClr val="1A1F2B"/>
                </a:solidFill>
              </a:rPr>
              <a:t>current in resistor at 1.0 V = 0.10 A (from graph or 1.0 ÷ 10)</a:t>
            </a:r>
            <a:endParaRPr lang="en-US" sz="1400" dirty="0"/>
          </a:p>
          <a:p>
            <a:pPr marL="342900" indent="-342900">
              <a:spcAft>
                <a:spcPts val="400"/>
              </a:spcAft>
              <a:buSzPct val="100000"/>
              <a:buChar char="•"/>
            </a:pPr>
            <a:r>
              <a:rPr lang="en-US" sz="1400" dirty="0">
                <a:solidFill>
                  <a:srgbClr val="1A1F2B"/>
                </a:solidFill>
              </a:rPr>
              <a:t>ratio = (1.0 × 0.15) ÷ (1.0 × 0.10) = 1.5</a:t>
            </a:r>
            <a:endParaRPr lang="en-US" sz="1400" dirty="0"/>
          </a:p>
          <a:p>
            <a:pPr marL="342900" indent="-342900">
              <a:spcAft>
                <a:spcPts val="400"/>
              </a:spcAft>
              <a:buSzPct val="100000"/>
              <a:buChar char="•"/>
            </a:pPr>
            <a:r>
              <a:rPr lang="en-US" sz="1400" dirty="0">
                <a:solidFill>
                  <a:srgbClr val="1A1F2B"/>
                </a:solidFill>
              </a:rPr>
              <a:t>the graph is a curve / V/I changes (from 6.7 Ω to 10 Ω), so I is not proportional to V</a:t>
            </a:r>
            <a:endParaRPr lang="en-US" sz="1400" dirty="0"/>
          </a:p>
          <a:p>
            <a:pPr marL="342900" indent="-342900">
              <a:spcAft>
                <a:spcPts val="400"/>
              </a:spcAft>
              <a:buSzPct val="100000"/>
              <a:buChar char="•"/>
            </a:pPr>
            <a:r>
              <a:rPr lang="en-US" sz="1400" dirty="0">
                <a:solidFill>
                  <a:srgbClr val="1A1F2B"/>
                </a:solidFill>
              </a:rPr>
              <a:t>the filament gets hotter as the current increases, so its temperature is not constant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2.6 Current, potential difference and resistance · Edexcel IAL Physics</dc:title>
  <dc:subject>PptxGenJS Presentation</dc:subject>
  <dc:creator>Evan Kotronis · ExaminerPrep</dc:creator>
  <cp:lastModifiedBy>Evan Kotronis · ExaminerPrep</cp:lastModifiedBy>
  <cp:revision>1</cp:revision>
  <dcterms:created xsi:type="dcterms:W3CDTF">2026-10-26T15:12:12Z</dcterms:created>
  <dcterms:modified xsi:type="dcterms:W3CDTF">2026-10-26T15:12:12Z</dcterms:modified>
</cp:coreProperties>
</file>