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c0b49bb-f39f-3b1d-bb85-ea4c9591cb24}">
          <p14:sldIdLst>
            <p14:sldId id="256"/>
            <p14:sldId id="257"/>
            <p14:sldId id="258"/>
          </p14:sldIdLst>
        </p14:section>
        <p14:section name="Theory" id="{85675162-7049-6311-fd28-b9596a8a86c4}">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Practice" id="{24fab9fc-458f-d995-4a86-b74994f89c64}">
          <p14:sldIdLst>
            <p14:sldId id="292"/>
            <p14:sldId id="293"/>
            <p14:sldId id="294"/>
            <p14:sldId id="295"/>
            <p14:sldId id="296"/>
            <p14:sldId id="297"/>
          </p14:sldIdLst>
        </p14:section>
        <p14:section name="Answers" id="{c18cea55-fdaa-d8c7-b070-f4452177f0ed}">
          <p14:sldIdLst>
            <p14:sldId id="298"/>
            <p14:sldId id="299"/>
            <p14:sldId id="300"/>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5.9 Doppler shift, redshift and the universe. Notes for this topic: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Doppler effect?.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Doppler effect?.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Doppler effect?.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Doppler effect?.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Worked example 1.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Worked example 2.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redshift measured and used?.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Hubble's law?.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Hubble's law?.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Hubble's law?: Worked example 3.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Hubble's law?.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old is the universe?.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old is the universe?: Worked example 4.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old is the universe?.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will happen to the universe?.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will happen to the universe?.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will happen to the universe?.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evidence for dark matter?.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evidence for dark matter?.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evidence for dark matter?: Worked example 5.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evidence for dark matter?: Worked example 5.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evidence for dark matter?.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5.9.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5.9.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https://examinerprep.com/notes/edexcel-ial-physics/doppler-shift-redshift-and-the-universe/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https://examinerprep.com/ial-physics-5-9-doppler-shift-redshift-and-the-universe-questions#IALP-U5-9-A-03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https://examinerprep.com/ial-physics-5-9-doppler-shift-redshift-and-the-universe-questions#IALP-U5-9-A-04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https://examinerprep.com/ial-physics-5-9-doppler-shift-redshift-and-the-universe-questions#IALP-U5-9-A-06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https://examinerprep.com/ial-physics-5-9-doppler-shift-redshift-and-the-universe-questions#IALP-U5-9-FB-03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https://examinerprep.com/ial-physics-5-9-doppler-shift-redshift-and-the-universe-questions#IALP-U5-9-B-02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https://examinerprep.com/ial-physics-5-9-doppler-shift-redshift-and-the-universe-questions#IALP-U5-9-A-03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https://examinerprep.com/ial-physics-5-9-doppler-shift-redshift-and-the-universe-questions#IALP-U5-9-A-04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https://examinerprep.com/ial-physics-5-9-doppler-shift-redshift-and-the-universe-questions#IALP-U5-9-A-06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https://examinerprep.com/ial-physics-5-9-doppler-shift-redshift-and-the-universe-questions#IALP-U5-9-FB-03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https://examinerprep.com/ial-physics-5-9-doppler-shift-redshift-and-the-universe-questions#IALP-U5-9-B-02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physics/doppler-shift-redshift-and-the-universe/" TargetMode="External"/><Relationship Id="rId2" Type="http://schemas.openxmlformats.org/officeDocument/2006/relationships/hyperlink" Target="https://examinerprep.com/ial-physics-5-9-doppler-shift-redshift-and-the-univers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5.9 Doppler shift, redshift and the universe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Doppler effect for a moving source and for a moving observer, for sound and for light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Redshift and blueshift: z=Δλ/λ≈Δf/f≈v/c, and when the approximation holds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Hubble's law v=H₀d, Hubble graphs and the units of H₀</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age of the universe from 1/H₀, and why it is uncertain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Critical density and the possible fates of the universe (described qualitatively)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Galaxy rotation curves as evidence for dark matter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When a source moves towards you its waves are bunched, so the wavelength is shorter and the frequency higher; moving away, the wavelength is longer and the frequency lower, while the wave speed does not change.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light from a receding galaxy every spectral line moves to a longer wavelength: redshift. z=Δλ/λ≈Δf/f≈v/c, valid when v≪c.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Hubble's law: recession speed is proportional to distance, v=H₀d. The gradient of a v–d graph is H₀.</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If the expansion rate had always been the same, the age of the universe would be 1/H₀, about 14 billion years. Convert H₀ to s⁻¹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Whether the expansion continues for ever depends on whether the mean density is above or below the critical density, which is hard to pin down because of dark matter.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Stars far from a galaxy's centre orbit much faster than the visible mass can explain: the flat rotation curve is the main evidence for dark matter.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Doppler effect?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page follows one chain of reasoning: from a shifted line in a spectrum to the age of the universe. Measure a wavelength, turn it into a speed with z=v/c, combine speeds with distances to get the Hubble constant, and invert the Hubble constant to get an age. It starts with a familiar sound.</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Doppler effect</a:t>
            </a:r>
            <a:r>
              <a:rPr lang="en-US" sz="1400" dirty="0">
                <a:solidFill>
                  <a:srgbClr val="1A1F2B"/>
                </a:solidFill>
                <a:latin typeface="Calibri" pitchFamily="34" charset="0"/>
                <a:ea typeface="Calibri" pitchFamily="34" charset="-122"/>
                <a:cs typeface="Calibri" pitchFamily="34" charset="-120"/>
              </a:rPr>
              <a:t> is the change in the observed frequency and wavelength of a wave when the source and the observer move relative to each other.</a:t>
            </a:r>
            <a:endParaRPr lang="en-US" sz="1400" dirty="0"/>
          </a:p>
        </p:txBody>
      </p:sp>
      <p:sp>
        <p:nvSpPr>
          <p:cNvPr id="7" name="Text 5"/>
          <p:cNvSpPr txBox="1"/>
          <p:nvPr/>
        </p:nvSpPr>
        <p:spPr>
          <a:xfrm>
            <a:off x="457200" y="2914193"/>
            <a:ext cx="8229600" cy="135788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moving source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wavefront spreads out from the point where the source was </a:t>
            </a:r>
            <a:r>
              <a:rPr lang="en-US" sz="1500" b="1" dirty="0">
                <a:solidFill>
                  <a:srgbClr val="1A1F2B"/>
                </a:solidFill>
                <a:latin typeface="Calibri" pitchFamily="34" charset="0"/>
                <a:ea typeface="Calibri" pitchFamily="34" charset="-122"/>
                <a:cs typeface="Calibri" pitchFamily="34" charset="-120"/>
              </a:rPr>
              <a:t>when it was emitted</a:t>
            </a:r>
            <a:r>
              <a:rPr lang="en-US" sz="1500" dirty="0">
                <a:solidFill>
                  <a:srgbClr val="1A1F2B"/>
                </a:solidFill>
                <a:latin typeface="Calibri" pitchFamily="34" charset="0"/>
                <a:ea typeface="Calibri" pitchFamily="34" charset="-122"/>
                <a:cs typeface="Calibri" pitchFamily="34" charset="-120"/>
              </a:rPr>
              <a:t>, at the wave speed. The source's motion does not change the wave speed.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Between one wavefront and the next the source moves forward, so it emits each new wavefront closer to the one ahead.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Doppler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Wavefronts from a source moving at half the wave speed (exaggerated to make the effect visible). Each circle is centred where the source was when it emitted that wavefront (black dots). Observer A receives a wavelength of 0.5λ₀; observer B receives 1.5λ₀.">    </p:cNvPr>
          <p:cNvPicPr>
            <a:picLocks noChangeAspect="1"/>
          </p:cNvPicPr>
          <p:nvPr/>
        </p:nvPicPr>
        <p:blipFill>
          <a:blip r:embed="rId1"/>
          <a:stretch>
            <a:fillRect/>
          </a:stretch>
        </p:blipFill>
        <p:spPr>
          <a:xfrm>
            <a:off x="5337353" y="1371600"/>
            <a:ext cx="3349447" cy="2300630"/>
          </a:xfrm>
          <a:prstGeom prst="rect">
            <a:avLst/>
          </a:prstGeom>
        </p:spPr>
      </p:pic>
      <p:sp>
        <p:nvSpPr>
          <p:cNvPr id="5" name="Text 2"/>
          <p:cNvSpPr txBox="1"/>
          <p:nvPr/>
        </p:nvSpPr>
        <p:spPr>
          <a:xfrm>
            <a:off x="5337353" y="3717950"/>
            <a:ext cx="3349447" cy="899770"/>
          </a:xfrm>
          <a:prstGeom prst="rect">
            <a:avLst/>
          </a:prstGeom>
          <a:noFill/>
          <a:ln/>
        </p:spPr>
        <p:txBody>
          <a:bodyPr wrap="square" lIns="0" tIns="0" rIns="0" bIns="0" rtlCol="0" anchor="t"/>
          <a:lstStyle/>
          <a:p>
            <a:pPr algn="ctr" indent="0" marL="0">
              <a:buNone/>
            </a:pPr>
            <a:r>
              <a:rPr lang="en-US" sz="1100" i="1" dirty="0">
                <a:solidFill>
                  <a:srgbClr val="5A6577"/>
                </a:solidFill>
              </a:rPr>
              <a:t>Wavefronts from a source moving at half the wave speed (exaggerated to make the effect visible). Each circle is centred where the source was when it emitted that wavefront (black dots). Observer A receives a wavelength of 0.5λ₀; observer B receives 1.5λ₀.</a:t>
            </a:r>
            <a:endParaRPr lang="en-US" sz="1100" dirty="0"/>
          </a:p>
        </p:txBody>
      </p:sp>
      <p:sp>
        <p:nvSpPr>
          <p:cNvPr id="6" name="Text 3"/>
          <p:cNvSpPr txBox="1"/>
          <p:nvPr/>
        </p:nvSpPr>
        <p:spPr>
          <a:xfrm>
            <a:off x="457200" y="1371600"/>
            <a:ext cx="4560113" cy="272857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Ahead of the source the wavefronts are bunched: shorter wavelength, so a higher frequency reaches the observer (f=v/λ). Behind the source they are spread out: longer wavelength, lower frequency.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A moving observer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source is still and the observer moves towards it, the wavelength in the medium is unchanged, but the observer meets the wavefronts more often, so the observed frequency is </a:t>
            </a:r>
            <a:r>
              <a:rPr lang="en-US" sz="1500" b="1" dirty="0">
                <a:solidFill>
                  <a:srgbClr val="1A1F2B"/>
                </a:solidFill>
                <a:latin typeface="Calibri" pitchFamily="34" charset="0"/>
                <a:ea typeface="Calibri" pitchFamily="34" charset="-122"/>
                <a:cs typeface="Calibri" pitchFamily="34" charset="-120"/>
              </a:rPr>
              <a:t>higher</a:t>
            </a:r>
            <a:r>
              <a:rPr lang="en-US" sz="1500" dirty="0">
                <a:solidFill>
                  <a:srgbClr val="1A1F2B"/>
                </a:solidFill>
                <a:latin typeface="Calibri" pitchFamily="34" charset="0"/>
                <a:ea typeface="Calibri" pitchFamily="34" charset="-122"/>
                <a:cs typeface="Calibri" pitchFamily="34" charset="-120"/>
              </a:rPr>
              <a:t>. Moving away, the observer meets fewer wavefronts per second: lower frequency.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Doppler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Only the relative motion along the line joining source and observer matters; motion at right angles to that line produces no shift (at everyday speeds).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188159"/>
                <a:gridCol w="1365199"/>
                <a:gridCol w="1264615"/>
                <a:gridCol w="3411626"/>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Situation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Wavelength received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Frequency received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Everyday 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source and observer getting closer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shorter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siren sounds higher-pitched as it approaches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source and observer moving apart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pitch drops as the vehicle passes and moves away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relative motion along the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riding in the vehicle with the siren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947465"/>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light the same idea applies: light from a source moving away is shifted to longer wavelength (</a:t>
            </a:r>
            <a:r>
              <a:rPr lang="en-US" sz="1500" b="1" dirty="0">
                <a:solidFill>
                  <a:srgbClr val="1A1F2B"/>
                </a:solidFill>
                <a:latin typeface="Calibri" pitchFamily="34" charset="0"/>
                <a:ea typeface="Calibri" pitchFamily="34" charset="-122"/>
                <a:cs typeface="Calibri" pitchFamily="34" charset="-120"/>
              </a:rPr>
              <a:t>redshift</a:t>
            </a:r>
            <a:r>
              <a:rPr lang="en-US" sz="1500" dirty="0">
                <a:solidFill>
                  <a:srgbClr val="1A1F2B"/>
                </a:solidFill>
                <a:latin typeface="Calibri" pitchFamily="34" charset="0"/>
                <a:ea typeface="Calibri" pitchFamily="34" charset="-122"/>
                <a:cs typeface="Calibri" pitchFamily="34" charset="-120"/>
              </a:rPr>
              <a:t>); from a source moving towards us, to shorter wavelength (</a:t>
            </a:r>
            <a:r>
              <a:rPr lang="en-US" sz="1500" b="1" dirty="0">
                <a:solidFill>
                  <a:srgbClr val="1A1F2B"/>
                </a:solidFill>
                <a:latin typeface="Calibri" pitchFamily="34" charset="0"/>
                <a:ea typeface="Calibri" pitchFamily="34" charset="-122"/>
                <a:cs typeface="Calibri" pitchFamily="34" charset="-120"/>
              </a:rPr>
              <a:t>blueshift</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Doppler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Doppler shifts are used in radar speed measurement and in Doppler ultrasound to measure blood flow, as well as in astronomy.</a:t>
            </a:r>
            <a:endParaRPr lang="en-US" sz="1500" dirty="0"/>
          </a:p>
        </p:txBody>
      </p:sp>
      <p:sp>
        <p:nvSpPr>
          <p:cNvPr id="5" name="Shape 3"/>
          <p:cNvSpPr/>
          <p:nvPr/>
        </p:nvSpPr>
        <p:spPr>
          <a:xfrm>
            <a:off x="457200" y="1951330"/>
            <a:ext cx="8229600" cy="1066190"/>
          </a:xfrm>
          <a:prstGeom prst="roundRect">
            <a:avLst>
              <a:gd name="adj" fmla="val 5146"/>
            </a:avLst>
          </a:prstGeom>
          <a:solidFill>
            <a:srgbClr val="FEF2F2"/>
          </a:solidFill>
          <a:ln w="9525">
            <a:solidFill>
              <a:srgbClr val="DDE2EA"/>
            </a:solidFill>
            <a:prstDash val="solid"/>
          </a:ln>
        </p:spPr>
      </p:sp>
      <p:sp>
        <p:nvSpPr>
          <p:cNvPr id="6" name="Text 4"/>
          <p:cNvSpPr txBox="1"/>
          <p:nvPr/>
        </p:nvSpPr>
        <p:spPr>
          <a:xfrm>
            <a:off x="603504" y="204277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waves travel faster"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waves "travel faster" ahead of a moving source. The wave speed is set by the medium (or is c for light). What changes is the spacing of the wavefronts, and therefore the wavelength and the frequency received.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127650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Atoms of each element absorb and emit at fixed wavelengths, measured in the laboratory: hydrogen, for example, at 410.2, 434.0, 486.1 and 656.3 nm.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the spectrum of a star or galaxy the pattern of lines is recognisable, but the whole pattern is shifted. Shifted to longer wavelength: the source is moving away (redshift). Shifted to shorter wavelength: moving towards us (blueshift).</a:t>
            </a:r>
            <a:endParaRPr lang="en-US" sz="1500" dirty="0"/>
          </a:p>
        </p:txBody>
      </p:sp>
      <p:sp>
        <p:nvSpPr>
          <p:cNvPr id="5" name="Shape 3"/>
          <p:cNvSpPr/>
          <p:nvPr/>
        </p:nvSpPr>
        <p:spPr>
          <a:xfrm>
            <a:off x="457200" y="269382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7852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z=Δλ/λ≈Δf/f≈v/c</a:t>
            </a:r>
            <a:endParaRPr lang="en-US" sz="1700" dirty="0"/>
          </a:p>
        </p:txBody>
      </p:sp>
      <p:sp>
        <p:nvSpPr>
          <p:cNvPr id="7" name="Text 5"/>
          <p:cNvSpPr txBox="1"/>
          <p:nvPr/>
        </p:nvSpPr>
        <p:spPr>
          <a:xfrm>
            <a:off x="457200" y="3257093"/>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z is the redshift (no unit), Δλ = observed wavelength − laboratory (emitted) wavelength, λ the laboratory wavelength, Δf the change in frequency, f the emitted frequency, v the speed of the source along the line of sight and c=3.00×10⁸ m s⁻¹. This is in the formulae list. It is valid only when v is much less than c (in practice, z up to about 0.1). Δλ and λ must be in the same unit; nanometres cancel, so there is no need to convert to metres.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e same four hydrogen lines measured in the laboratory and in light from a galaxy with z = 0.060. Each line moves by z × its own wavelength, so the red line moves further (39.4 nm) than the violet one (24.6 nm). The ratio Δλ/λ is the same for every line.">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same four hydrogen lines measured in the laboratory and in light from a galaxy with z = 0.060. Each line moves by z × its own wavelength, so the red line moves further (39.4 nm) than the violet one (24.6 nm). The ratio Δλ/λ is the same for every line.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Easy · Calculate, state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hydrogen absorption line has a laboratory wavelength of 656.3 nm. In the spectrum of a star the same line is at 655.62 nm. Calculate the speed of the star along the line of sight and state its direction of motion.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shift (observed − laboratory): Δλ=655.62-656.3=-0.68 nm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v=c Δλ/λ=3.00×10⁸×0.68÷656.3=3.11×10⁵≈ </a:t>
            </a:r>
            <a:r>
              <a:rPr lang="en-US" sz="1500" b="1" dirty="0">
                <a:solidFill>
                  <a:srgbClr val="1A1F2B"/>
                </a:solidFill>
                <a:latin typeface="Calibri" pitchFamily="34" charset="0"/>
                <a:ea typeface="Calibri" pitchFamily="34" charset="-122"/>
                <a:cs typeface="Calibri" pitchFamily="34" charset="-120"/>
              </a:rPr>
              <a:t>3.1 × 10⁵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wavelength is shorter, so this is a blueshift: </a:t>
            </a:r>
            <a:r>
              <a:rPr lang="en-US" sz="1500" b="1" dirty="0">
                <a:solidFill>
                  <a:srgbClr val="1A1F2B"/>
                </a:solidFill>
                <a:latin typeface="Calibri" pitchFamily="34" charset="0"/>
                <a:ea typeface="Calibri" pitchFamily="34" charset="-122"/>
                <a:cs typeface="Calibri" pitchFamily="34" charset="-120"/>
              </a:rPr>
              <a:t>the star is moving towards us</a:t>
            </a:r>
            <a:r>
              <a:rPr lang="en-US" sz="1500" dirty="0">
                <a:solidFill>
                  <a:srgbClr val="1A1F2B"/>
                </a:solidFill>
                <a:latin typeface="Calibri" pitchFamily="34" charset="0"/>
                <a:ea typeface="Calibri" pitchFamily="34" charset="-122"/>
                <a:cs typeface="Calibri" pitchFamily="34" charset="-120"/>
              </a:rPr>
              <a:t>. Δλ is known to only 2 significant figures (0.68 nm), so the speed is given to 2 s.f. even though the wavelengths have 4 and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A spiral galaxy seen edge-on (Worked example 2). Rotation carries one edge away from us and the other towards us, on top of the recession of the whole galaxy, so the two edges show different redshifts. The edge with the larger shift is the one rotating away.">    </p:cNvPr>
          <p:cNvPicPr>
            <a:picLocks noChangeAspect="1"/>
          </p:cNvPicPr>
          <p:nvPr/>
        </p:nvPicPr>
        <p:blipFill>
          <a:blip r:embed="rId1"/>
          <a:stretch>
            <a:fillRect/>
          </a:stretch>
        </p:blipFill>
        <p:spPr>
          <a:xfrm>
            <a:off x="4448556" y="1371600"/>
            <a:ext cx="4238244" cy="2469794"/>
          </a:xfrm>
          <a:prstGeom prst="rect">
            <a:avLst/>
          </a:prstGeom>
        </p:spPr>
      </p:pic>
      <p:sp>
        <p:nvSpPr>
          <p:cNvPr id="5" name="Text 2"/>
          <p:cNvSpPr txBox="1"/>
          <p:nvPr/>
        </p:nvSpPr>
        <p:spPr>
          <a:xfrm>
            <a:off x="4448556" y="3887114"/>
            <a:ext cx="4238244" cy="730606"/>
          </a:xfrm>
          <a:prstGeom prst="rect">
            <a:avLst/>
          </a:prstGeom>
          <a:noFill/>
          <a:ln/>
        </p:spPr>
        <p:txBody>
          <a:bodyPr wrap="square" lIns="0" tIns="0" rIns="0" bIns="0" rtlCol="0" anchor="t"/>
          <a:lstStyle/>
          <a:p>
            <a:pPr algn="ctr" indent="0" marL="0">
              <a:buNone/>
            </a:pPr>
            <a:r>
              <a:rPr lang="en-US" sz="1100" i="1" dirty="0">
                <a:solidFill>
                  <a:srgbClr val="5A6577"/>
                </a:solidFill>
              </a:rPr>
              <a:t>A spiral galaxy seen edge-on (Worked example 2). Rotation carries one edge away from us and the other towards us, on top of the recession of the whole galaxy, so the two edges show different redshifts. The edge with the larger shift is the one rotating away.</a:t>
            </a:r>
            <a:endParaRPr lang="en-US" sz="1100" dirty="0"/>
          </a:p>
        </p:txBody>
      </p:sp>
      <p:sp>
        <p:nvSpPr>
          <p:cNvPr id="6" name="Text 3"/>
          <p:cNvSpPr txBox="1"/>
          <p:nvPr/>
        </p:nvSpPr>
        <p:spPr>
          <a:xfrm>
            <a:off x="457200" y="1371600"/>
            <a:ext cx="3671316"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Rotating objects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 galaxy or star rotates, one edge moves towards us and the other away, so lines from the two edges are shifted by different amounts. The </a:t>
            </a:r>
            <a:r>
              <a:rPr lang="en-US" sz="1500" b="1" dirty="0">
                <a:solidFill>
                  <a:srgbClr val="1A1F2B"/>
                </a:solidFill>
                <a:latin typeface="Calibri" pitchFamily="34" charset="0"/>
                <a:ea typeface="Calibri" pitchFamily="34" charset="-122"/>
                <a:cs typeface="Calibri" pitchFamily="34" charset="-120"/>
              </a:rPr>
              <a:t>average</a:t>
            </a:r>
            <a:r>
              <a:rPr lang="en-US" sz="1500" dirty="0">
                <a:solidFill>
                  <a:srgbClr val="1A1F2B"/>
                </a:solidFill>
                <a:latin typeface="Calibri" pitchFamily="34" charset="0"/>
                <a:ea typeface="Calibri" pitchFamily="34" charset="-122"/>
                <a:cs typeface="Calibri" pitchFamily="34" charset="-120"/>
              </a:rPr>
              <a:t> of the two shifts gives the speed of the whole object; </a:t>
            </a:r>
            <a:r>
              <a:rPr lang="en-US" sz="1500" b="1" dirty="0">
                <a:solidFill>
                  <a:srgbClr val="1A1F2B"/>
                </a:solidFill>
                <a:latin typeface="Calibri" pitchFamily="34" charset="0"/>
                <a:ea typeface="Calibri" pitchFamily="34" charset="-122"/>
                <a:cs typeface="Calibri" pitchFamily="34" charset="-120"/>
              </a:rPr>
              <a:t>half the difference</a:t>
            </a:r>
            <a:r>
              <a:rPr lang="en-US" sz="1500" dirty="0">
                <a:solidFill>
                  <a:srgbClr val="1A1F2B"/>
                </a:solidFill>
                <a:latin typeface="Calibri" pitchFamily="34" charset="0"/>
                <a:ea typeface="Calibri" pitchFamily="34" charset="-122"/>
                <a:cs typeface="Calibri" pitchFamily="34" charset="-120"/>
              </a:rPr>
              <a:t> gives the rotation speed.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Determine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spiral galaxy is seen edge-on. The hydrogen line of laboratory wavelength 656.3 nm is observed at 659.41 nm from one edge of the disc and at 658.44 nm from the opposite edge. Determine (a) the recession speed of the galaxy as a whole and (b) the orbital speed of the stars at the edge of the disc.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Speed of each edge along the line of sight: v₁=3.00×10⁸×3.11÷656.3=1.42×10⁶ m s⁻¹; v₂=3.00×10⁸×2.14÷656.3=9.78×10⁵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galaxy's own motion is the average: (v₁+v₂)÷2= </a:t>
            </a:r>
            <a:r>
              <a:rPr lang="en-US" sz="1500" b="1" dirty="0">
                <a:solidFill>
                  <a:srgbClr val="1A1F2B"/>
                </a:solidFill>
                <a:latin typeface="Calibri" pitchFamily="34" charset="0"/>
                <a:ea typeface="Calibri" pitchFamily="34" charset="-122"/>
                <a:cs typeface="Calibri" pitchFamily="34" charset="-120"/>
              </a:rPr>
              <a:t>1.20 × 10⁶ m s⁻¹ away from us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Rotation adds to one edge and subtracts from the other: (v₁-v₂)÷2=2.22×10⁵≈ </a:t>
            </a:r>
            <a:r>
              <a:rPr lang="en-US" sz="1500" b="1" dirty="0">
                <a:solidFill>
                  <a:srgbClr val="1A1F2B"/>
                </a:solidFill>
                <a:latin typeface="Calibri" pitchFamily="34" charset="0"/>
                <a:ea typeface="Calibri" pitchFamily="34" charset="-122"/>
                <a:cs typeface="Calibri" pitchFamily="34" charset="-120"/>
              </a:rPr>
              <a:t>2.2 × 10⁵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edges are redshifted because the recession is larger than the rotation.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redshift measured and used?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always give the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calculated speed with no statement "towards" or "away from" the observer is an incomplete answer to a Doppler question.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Hubble's law?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Uniform expansion. Every distance grows by the same factor, so a galaxy twice as far away moves twice as far in the same time: speed ∝ distance. Choose any other dot as &quot;us&quot; and the pattern is the same, so there is no centre.">    </p:cNvPr>
          <p:cNvPicPr>
            <a:picLocks noChangeAspect="1"/>
          </p:cNvPicPr>
          <p:nvPr/>
        </p:nvPicPr>
        <p:blipFill>
          <a:blip r:embed="rId1"/>
          <a:stretch>
            <a:fillRect/>
          </a:stretch>
        </p:blipFill>
        <p:spPr>
          <a:xfrm>
            <a:off x="4389120" y="1721815"/>
            <a:ext cx="4297680" cy="1768450"/>
          </a:xfrm>
          <a:prstGeom prst="rect">
            <a:avLst/>
          </a:prstGeom>
        </p:spPr>
      </p:pic>
      <p:sp>
        <p:nvSpPr>
          <p:cNvPr id="5" name="Text 2"/>
          <p:cNvSpPr txBox="1"/>
          <p:nvPr/>
        </p:nvSpPr>
        <p:spPr>
          <a:xfrm>
            <a:off x="4389120" y="3535985"/>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Uniform expansion. Every distance grows by the same factor, so a galaxy twice as far away moves twice as far in the same time: speed ∝ distance. Choose any other dot as "us" and the pattern is the same, so there is no centre.</a:t>
            </a:r>
            <a:endParaRPr lang="en-US" sz="1100" dirty="0"/>
          </a:p>
        </p:txBody>
      </p:sp>
      <p:sp>
        <p:nvSpPr>
          <p:cNvPr id="6" name="Text 3"/>
          <p:cNvSpPr txBox="1"/>
          <p:nvPr/>
        </p:nvSpPr>
        <p:spPr>
          <a:xfrm>
            <a:off x="457200" y="1371600"/>
            <a:ext cx="3611880" cy="29407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Almost every galaxy beyond our local group shows a </a:t>
            </a:r>
            <a:r>
              <a:rPr lang="en-US" sz="1500" b="1" dirty="0">
                <a:solidFill>
                  <a:srgbClr val="1A1F2B"/>
                </a:solidFill>
                <a:latin typeface="Calibri" pitchFamily="34" charset="0"/>
                <a:ea typeface="Calibri" pitchFamily="34" charset="-122"/>
                <a:cs typeface="Calibri" pitchFamily="34" charset="-120"/>
              </a:rPr>
              <a:t>redshift</a:t>
            </a:r>
            <a:r>
              <a:rPr lang="en-US" sz="1500" dirty="0">
                <a:solidFill>
                  <a:srgbClr val="1A1F2B"/>
                </a:solidFill>
                <a:latin typeface="Calibri" pitchFamily="34" charset="0"/>
                <a:ea typeface="Calibri" pitchFamily="34" charset="-122"/>
                <a:cs typeface="Calibri" pitchFamily="34" charset="-120"/>
              </a:rPr>
              <a:t>: galaxies are moving away from us.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Plotting recession speed (from redshift) against distance (from standard candles) gives a straight line through the origin. The further away a galaxy is, the faster it is receding: the pattern expected if the universe is </a:t>
            </a:r>
            <a:r>
              <a:rPr lang="en-US" sz="1500" b="1" dirty="0">
                <a:solidFill>
                  <a:srgbClr val="1A1F2B"/>
                </a:solidFill>
                <a:latin typeface="Calibri" pitchFamily="34" charset="0"/>
                <a:ea typeface="Calibri" pitchFamily="34" charset="-122"/>
                <a:cs typeface="Calibri" pitchFamily="34" charset="-120"/>
              </a:rPr>
              <a:t>expanding</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Every observer, in any galaxy, would see the same pattern; it does not mean we are at the centre.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Hubble's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v=H₀d</a:t>
            </a:r>
            <a:endParaRPr lang="en-US" sz="1700" dirty="0"/>
          </a:p>
        </p:txBody>
      </p:sp>
      <p:sp>
        <p:nvSpPr>
          <p:cNvPr id="6" name="Text 4"/>
          <p:cNvSpPr txBox="1"/>
          <p:nvPr/>
        </p:nvSpPr>
        <p:spPr>
          <a:xfrm>
            <a:off x="457200" y="1934870"/>
            <a:ext cx="8229600" cy="18443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 is the recession speed, d the distance and H₀ the Hubble constant. Astronomers quote H₀ in km s⁻¹ Mpc⁻¹; in SI units it is s⁻¹. Hubble's law is in the formulae list. It applies to galaxies at cosmological distances (beyond a few megaparsecs); nearby galaxies have their own motions that can be larger than the Hubble recession, and a few are even blueshifted.</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Converting the units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1 pc = 3.09 × 10¹⁶ m, so 1 Mpc = 3.09 × 10²² m. Then H₀ in s⁻¹ = (value in km s⁻¹ Mpc⁻¹) × 10³ ÷ (3.09 × 10²²). For example, 70 km s⁻¹ Mpc⁻¹ = 70 × 10³ ÷ 3.09 × 10²² = 2.27 × 10⁻¹⁸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Hubble's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spectrum of a galaxy has a redshift of 0.0284. Take H₀=70 km s⁻¹ Mpc⁻¹ and 1 Mpc = 3.09 × 10²² m. Calculate (a) the recession speed, (b) the distance to the galaxy in Mpc and in metres and (c) roughly how long ago the light left the galaxy, in years (1 year = 3.15 × 10⁷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v=zc=0.0284×3.00×10⁸= </a:t>
            </a:r>
            <a:r>
              <a:rPr lang="en-US" sz="1500" b="1" dirty="0">
                <a:solidFill>
                  <a:srgbClr val="1A1F2B"/>
                </a:solidFill>
                <a:latin typeface="Calibri" pitchFamily="34" charset="0"/>
                <a:ea typeface="Calibri" pitchFamily="34" charset="-122"/>
                <a:cs typeface="Calibri" pitchFamily="34" charset="-120"/>
              </a:rPr>
              <a:t>8.52 × 10⁶ m s⁻¹</a:t>
            </a:r>
            <a:r>
              <a:rPr lang="en-US" sz="1500" dirty="0">
                <a:solidFill>
                  <a:srgbClr val="1A1F2B"/>
                </a:solidFill>
                <a:latin typeface="Calibri" pitchFamily="34" charset="0"/>
                <a:ea typeface="Calibri" pitchFamily="34" charset="-122"/>
                <a:cs typeface="Calibri" pitchFamily="34" charset="-120"/>
              </a:rPr>
              <a:t> = 8520 km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Keep v in km s⁻¹ to match the units of H₀: d=v/H₀=8520÷70=121.7 Mpc≈ </a:t>
            </a:r>
            <a:r>
              <a:rPr lang="en-US" sz="1500" b="1" dirty="0">
                <a:solidFill>
                  <a:srgbClr val="1A1F2B"/>
                </a:solidFill>
                <a:latin typeface="Calibri" pitchFamily="34" charset="0"/>
                <a:ea typeface="Calibri" pitchFamily="34" charset="-122"/>
                <a:cs typeface="Calibri" pitchFamily="34" charset="-120"/>
              </a:rPr>
              <a:t>122 Mpc</a:t>
            </a:r>
            <a:r>
              <a:rPr lang="en-US" sz="1500" dirty="0">
                <a:solidFill>
                  <a:srgbClr val="1A1F2B"/>
                </a:solidFill>
                <a:latin typeface="Calibri" pitchFamily="34" charset="0"/>
                <a:ea typeface="Calibri" pitchFamily="34" charset="-122"/>
                <a:cs typeface="Calibri" pitchFamily="34" charset="-120"/>
              </a:rPr>
              <a:t> =121.7×3.09×10²²= </a:t>
            </a:r>
            <a:r>
              <a:rPr lang="en-US" sz="1500" b="1" dirty="0">
                <a:solidFill>
                  <a:srgbClr val="1A1F2B"/>
                </a:solidFill>
                <a:latin typeface="Calibri" pitchFamily="34" charset="0"/>
                <a:ea typeface="Calibri" pitchFamily="34" charset="-122"/>
                <a:cs typeface="Calibri" pitchFamily="34" charset="-120"/>
              </a:rPr>
              <a:t>3.76 × 10²⁴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time = distance ÷ c =3.76×10²⁴÷3.00×10⁸=1.25×10¹⁶ s≈ </a:t>
            </a:r>
            <a:r>
              <a:rPr lang="en-US" sz="1500" b="1" dirty="0">
                <a:solidFill>
                  <a:srgbClr val="1A1F2B"/>
                </a:solidFill>
                <a:latin typeface="Calibri" pitchFamily="34" charset="0"/>
                <a:ea typeface="Calibri" pitchFamily="34" charset="-122"/>
                <a:cs typeface="Calibri" pitchFamily="34" charset="-120"/>
              </a:rPr>
              <a:t>4.0 × 10⁸ years</a:t>
            </a:r>
            <a:r>
              <a:rPr lang="en-US" sz="1500" dirty="0">
                <a:solidFill>
                  <a:srgbClr val="1A1F2B"/>
                </a:solidFill>
                <a:latin typeface="Calibri" pitchFamily="34" charset="0"/>
                <a:ea typeface="Calibri" pitchFamily="34" charset="-122"/>
                <a:cs typeface="Calibri" pitchFamily="34" charset="-120"/>
              </a:rPr>
              <a:t>. This is an estimate: the universe has expanded a little while the light was travelling.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Hubble's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A Hubble graph for eight galaxies (illustrative data). The best-fit line passes through the origin; its gradient, from the large triangle, is 10 500 ÷ 150 = 70.0 km s⁻¹ Mpc⁻¹. Individual galaxies scatter about the lin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Hubble graph for eight galaxies (illustrative data). The best-fit line passes through the origin; its gradient, from the large triangle, is 10 500 ÷ 150 = 70.0 km s⁻¹ Mpc⁻¹. Individual galaxies scatter about the line.</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mixing units in v = H₀d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H₀ in km s⁻¹ Mpc⁻¹, the speed must be in km s⁻¹ and the distance comes out in Mpc. To get SI units, convert H₀ to s⁻¹ first, then use v in m s⁻¹ and d in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old is the universe?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Run the expansion backwards. A galaxy now at distance d, receding at speed v, was at our position a time d/v ago. From Hubble's law, d/v=1/H₀: the </a:t>
            </a:r>
            <a:r>
              <a:rPr lang="en-US" sz="1500" b="1" dirty="0">
                <a:solidFill>
                  <a:srgbClr val="1A1F2B"/>
                </a:solidFill>
                <a:latin typeface="Calibri" pitchFamily="34" charset="0"/>
                <a:ea typeface="Calibri" pitchFamily="34" charset="-122"/>
                <a:cs typeface="Calibri" pitchFamily="34" charset="-120"/>
              </a:rPr>
              <a:t>same for every galaxy</a:t>
            </a:r>
            <a:r>
              <a:rPr lang="en-US" sz="1500" dirty="0">
                <a:solidFill>
                  <a:srgbClr val="1A1F2B"/>
                </a:solidFill>
                <a:latin typeface="Calibri" pitchFamily="34" charset="0"/>
                <a:ea typeface="Calibri" pitchFamily="34" charset="-122"/>
                <a:cs typeface="Calibri" pitchFamily="34" charset="-120"/>
              </a:rPr>
              <a:t>, which is why it can be read as the age of the universe. This assumes the galaxies have always moved at their present speeds (a constant rate of expansion).</a:t>
            </a:r>
            <a:endParaRPr lang="en-US" sz="1500" dirty="0"/>
          </a:p>
        </p:txBody>
      </p:sp>
      <p:sp>
        <p:nvSpPr>
          <p:cNvPr id="5" name="Shape 3"/>
          <p:cNvSpPr/>
          <p:nvPr/>
        </p:nvSpPr>
        <p:spPr>
          <a:xfrm>
            <a:off x="457200" y="241218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50362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t≈1/H₀</a:t>
            </a:r>
            <a:endParaRPr lang="en-US" sz="1700" dirty="0"/>
          </a:p>
        </p:txBody>
      </p:sp>
      <p:sp>
        <p:nvSpPr>
          <p:cNvPr id="7" name="Text 5"/>
          <p:cNvSpPr txBox="1"/>
          <p:nvPr/>
        </p:nvSpPr>
        <p:spPr>
          <a:xfrm>
            <a:off x="457200" y="297545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(No — derive it from v=H₀d and time = distance ÷ speed). H₀ must be in s⁻¹ to give the age in seconds.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old is the universe?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Determine, estimate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Hubble graph above to determine the Hubble constant, and estimate the age of the universe in years. 1 Mpc = 3.09 × 10²² m; 1 year = 3.15 × 10⁷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the large triangle: H₀=10 500÷150= </a:t>
            </a:r>
            <a:r>
              <a:rPr lang="en-US" sz="1500" b="1" dirty="0">
                <a:solidFill>
                  <a:srgbClr val="1A1F2B"/>
                </a:solidFill>
                <a:latin typeface="Calibri" pitchFamily="34" charset="0"/>
                <a:ea typeface="Calibri" pitchFamily="34" charset="-122"/>
                <a:cs typeface="Calibri" pitchFamily="34" charset="-120"/>
              </a:rPr>
              <a:t>70.0 km s⁻¹ Mpc⁻¹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Convert to SI: H₀=70.0×10³÷3.09×10²²=2.27×10⁻¹⁸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Age ≈ 1/H₀=1÷2.27×10⁻¹⁸=4.41×10¹⁷ s= </a:t>
            </a:r>
            <a:r>
              <a:rPr lang="en-US" sz="1500" b="1" dirty="0">
                <a:solidFill>
                  <a:srgbClr val="1A1F2B"/>
                </a:solidFill>
                <a:latin typeface="Calibri" pitchFamily="34" charset="0"/>
                <a:ea typeface="Calibri" pitchFamily="34" charset="-122"/>
                <a:cs typeface="Calibri" pitchFamily="34" charset="-120"/>
              </a:rPr>
              <a:t>1.40 × 10¹⁰ years</a:t>
            </a:r>
            <a:r>
              <a:rPr lang="en-US" sz="1500" dirty="0">
                <a:solidFill>
                  <a:srgbClr val="1A1F2B"/>
                </a:solidFill>
                <a:latin typeface="Calibri" pitchFamily="34" charset="0"/>
                <a:ea typeface="Calibri" pitchFamily="34" charset="-122"/>
                <a:cs typeface="Calibri" pitchFamily="34" charset="-120"/>
              </a:rPr>
              <a:t> (about 14 billion years).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Read the gradient from the best-fit line, not from one data point: individual galaxies scatter about the line because of their own motions and errors in their distances.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old is the universe?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28428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the age is uncertain</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value of H₀.</a:t>
            </a:r>
            <a:r>
              <a:rPr lang="en-US" sz="1500" dirty="0">
                <a:solidFill>
                  <a:srgbClr val="1A1F2B"/>
                </a:solidFill>
                <a:latin typeface="Calibri" pitchFamily="34" charset="0"/>
                <a:ea typeface="Calibri" pitchFamily="34" charset="-122"/>
                <a:cs typeface="Calibri" pitchFamily="34" charset="-120"/>
              </a:rPr>
              <a:t> Distances to galaxies depend on standard candles whose luminosities are themselves uncertain, so H₀ has been revised many times. Different methods today give values from about 67 to 73 km s⁻¹ Mpc⁻¹: ages from 1/H₀ of 13.4 to 14.6 billion years.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expansion rate has not been constant.</a:t>
            </a:r>
            <a:r>
              <a:rPr lang="en-US" sz="1500" dirty="0">
                <a:solidFill>
                  <a:srgbClr val="1A1F2B"/>
                </a:solidFill>
                <a:latin typeface="Calibri" pitchFamily="34" charset="0"/>
                <a:ea typeface="Calibri" pitchFamily="34" charset="-122"/>
                <a:cs typeface="Calibri" pitchFamily="34" charset="-120"/>
              </a:rPr>
              <a:t> Gravity between all the matter in the universe slows the expansion. If the galaxies were moving faster in the past, they reached their present separations in less time than 1/H₀, so 1/H₀ overestimates the age.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much the expansion has slowed depends on the </a:t>
            </a:r>
            <a:r>
              <a:rPr lang="en-US" sz="1500" b="1" dirty="0">
                <a:solidFill>
                  <a:srgbClr val="1A1F2B"/>
                </a:solidFill>
                <a:latin typeface="Calibri" pitchFamily="34" charset="0"/>
                <a:ea typeface="Calibri" pitchFamily="34" charset="-122"/>
                <a:cs typeface="Calibri" pitchFamily="34" charset="-120"/>
              </a:rPr>
              <a:t>mean density</a:t>
            </a:r>
            <a:r>
              <a:rPr lang="en-US" sz="1500" dirty="0">
                <a:solidFill>
                  <a:srgbClr val="1A1F2B"/>
                </a:solidFill>
                <a:latin typeface="Calibri" pitchFamily="34" charset="0"/>
                <a:ea typeface="Calibri" pitchFamily="34" charset="-122"/>
                <a:cs typeface="Calibri" pitchFamily="34" charset="-120"/>
              </a:rPr>
              <a:t> of the universe, which depends on how much dark matter there is.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Any estimate of the age must be at least as large as the ages of the oldest stars, which provides a cross-check.</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will happen to the universe?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expansion is opposed by the gravitational attraction of all the mass in the universe, like a ball thrown upwards slowing as it rises. Whether the ball comes back depends on how hard it was thrown compared with how strong gravity is; for the universe, the deciding quantity is the density.</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critical density</a:t>
            </a:r>
            <a:r>
              <a:rPr lang="en-US" sz="1400" dirty="0">
                <a:solidFill>
                  <a:srgbClr val="1A1F2B"/>
                </a:solidFill>
                <a:latin typeface="Calibri" pitchFamily="34" charset="0"/>
                <a:ea typeface="Calibri" pitchFamily="34" charset="-122"/>
                <a:cs typeface="Calibri" pitchFamily="34" charset="-120"/>
              </a:rPr>
              <a:t> is the mean density at which gravity would just stop the expansion after an infinite time.</a:t>
            </a:r>
            <a:endParaRPr lang="en-US" sz="1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2914193"/>
          <a:ext cx="8229600" cy="914400"/>
        </p:xfrm>
        <a:graphic>
          <a:graphicData uri="http://schemas.openxmlformats.org/drawingml/2006/table">
            <a:tbl>
              <a:tblPr/>
              <a:tblGrid>
                <a:gridCol w="1778508"/>
                <a:gridCol w="921715"/>
                <a:gridCol w="552937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 density 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Fate (gravity alone)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 &gt; critical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closed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expansion slows, stops and reverses; the universe ends in a collapse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 = critical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expansion slows for ever, approaching zero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 &lt; critical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open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expansion continues for ever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will happen to the universe?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ree model universes with the same expansion rate today (H₀ = 70 km s⁻¹ Mpc⁻¹), computed for matter and gravity alone. Denser universes have slowed more, so they are younger: the closed model began 7.2, the flat one 9.3 and the open one 11.3 billion years ago, all less than 1/H₀ = 14 billion years.">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Three model universes with the same expansion rate today (H₀ = 70 km s⁻¹ Mpc⁻¹), computed for matter and gravity alone. Denser universes have slowed more, so they are younger: the closed model began 7.2, the flat one 9.3 and the open one 11.3 billion years ago, all less than 1/H₀ = 14 billion years.</a:t>
            </a:r>
            <a:endParaRPr lang="en-US" sz="1100" dirty="0"/>
          </a:p>
        </p:txBody>
      </p:sp>
      <p:sp>
        <p:nvSpPr>
          <p:cNvPr id="6" name="Text 3"/>
          <p:cNvSpPr txBox="1"/>
          <p:nvPr/>
        </p:nvSpPr>
        <p:spPr>
          <a:xfrm>
            <a:off x="457200" y="1371600"/>
            <a:ext cx="4171493" cy="247985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H₀=70 km s⁻¹ Mpc⁻¹ the critical density is about 9.2 × 10⁻²⁷ kg m⁻³, the mass of about 5.5 hydrogen atoms in every cubic metre. (You do not need to calculate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fate depends on the density relative to the critical density, and the critical density itself depends on H₀, so uncertainty in H₀ feeds into the prediction as well.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visible matter (stars, gas, dust) adds up to only a few per cent of the critical density.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will happen to the universe?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27650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Whether the universe is open, flat or closed therefore depends on how much </a:t>
            </a:r>
            <a:r>
              <a:rPr lang="en-US" sz="1500" b="1" dirty="0">
                <a:solidFill>
                  <a:srgbClr val="1A1F2B"/>
                </a:solidFill>
                <a:latin typeface="Calibri" pitchFamily="34" charset="0"/>
                <a:ea typeface="Calibri" pitchFamily="34" charset="-122"/>
                <a:cs typeface="Calibri" pitchFamily="34" charset="-120"/>
              </a:rPr>
              <a:t>dark matter</a:t>
            </a:r>
            <a:r>
              <a:rPr lang="en-US" sz="1500" dirty="0">
                <a:solidFill>
                  <a:srgbClr val="1A1F2B"/>
                </a:solidFill>
                <a:latin typeface="Calibri" pitchFamily="34" charset="0"/>
                <a:ea typeface="Calibri" pitchFamily="34" charset="-122"/>
                <a:cs typeface="Calibri" pitchFamily="34" charset="-120"/>
              </a:rPr>
              <a:t> exists, which can be detected only through its gravitational effects.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Beyond this page: observations of distant supernovae suggest that the expansion is in fact speeding up, which needs something beyond matter and gravity ("dark energy"). This is why the fate is still described as uncertain.</a:t>
            </a:r>
            <a:endParaRPr lang="en-US" sz="1500" dirty="0"/>
          </a:p>
        </p:txBody>
      </p:sp>
      <p:sp>
        <p:nvSpPr>
          <p:cNvPr id="5" name="Shape 3"/>
          <p:cNvSpPr/>
          <p:nvPr/>
        </p:nvSpPr>
        <p:spPr>
          <a:xfrm>
            <a:off x="457200" y="2693822"/>
            <a:ext cx="8229600" cy="1066190"/>
          </a:xfrm>
          <a:prstGeom prst="roundRect">
            <a:avLst>
              <a:gd name="adj" fmla="val 5146"/>
            </a:avLst>
          </a:prstGeom>
          <a:solidFill>
            <a:srgbClr val="FFFBEB"/>
          </a:solidFill>
          <a:ln w="9525">
            <a:solidFill>
              <a:srgbClr val="DDE2EA"/>
            </a:solidFill>
            <a:prstDash val="solid"/>
          </a:ln>
        </p:spPr>
      </p:sp>
      <p:sp>
        <p:nvSpPr>
          <p:cNvPr id="6" name="Text 4"/>
          <p:cNvSpPr txBox="1"/>
          <p:nvPr/>
        </p:nvSpPr>
        <p:spPr>
          <a:xfrm>
            <a:off x="603504" y="278526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link the ideas in a chain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"discuss the fate of the universe" answer: fate depends on mean density compared with critical density → density is uncertain because of dark matter → age depends on how much the expansion has slowed, and on H₀. Isolated facts are worth less than a linked argument.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evidence for dark matter?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Dark matter</a:t>
            </a:r>
            <a:r>
              <a:rPr lang="en-US" sz="1400" dirty="0">
                <a:solidFill>
                  <a:srgbClr val="1A1F2B"/>
                </a:solidFill>
                <a:latin typeface="Calibri" pitchFamily="34" charset="0"/>
                <a:ea typeface="Calibri" pitchFamily="34" charset="-122"/>
                <a:cs typeface="Calibri" pitchFamily="34" charset="-120"/>
              </a:rPr>
              <a:t> is matter that does not emit or absorb electromagnetic radiation in amounts we can detect, so it is seen only through its gravitational effect.</a:t>
            </a:r>
            <a:endParaRPr lang="en-US" sz="1400" dirty="0"/>
          </a:p>
        </p:txBody>
      </p:sp>
      <p:sp>
        <p:nvSpPr>
          <p:cNvPr id="6" name="Text 4"/>
          <p:cNvSpPr txBox="1"/>
          <p:nvPr/>
        </p:nvSpPr>
        <p:spPr>
          <a:xfrm>
            <a:off x="457200" y="2104034"/>
            <a:ext cx="8229600" cy="206928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star in a circular orbit about a galaxy's centre has its centripetal force provided by gravity from the mass M inside its orbit: GMm/r²=mv²/r, so v=√(GM/r).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Most of the visible matter is concentrated near the centre. Beyond it, M should stay almost constant, so the orbital speed should fall as 1/√r.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Measured with Doppler shifts, the orbital speeds of stars and gas clouds stay roughly constant out to large distances: the </a:t>
            </a:r>
            <a:r>
              <a:rPr lang="en-US" sz="1500" b="1" dirty="0">
                <a:solidFill>
                  <a:srgbClr val="1A1F2B"/>
                </a:solidFill>
                <a:latin typeface="Calibri" pitchFamily="34" charset="0"/>
                <a:ea typeface="Calibri" pitchFamily="34" charset="-122"/>
                <a:cs typeface="Calibri" pitchFamily="34" charset="-120"/>
              </a:rPr>
              <a:t>rotation curve is flat</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flat curve needs M to increase in proportion to r: there must be large amounts of unseen mass far out from the centre.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evidence for dark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Rotation curve of a spiral galaxy, computed from a simple model. Beyond the bright central region the speed predicted from the visible matter falls off (to about 120 km s⁻¹ at 25 kpc), while the observed speed stays above 200 km s⁻¹.">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Rotation curve of a spiral galaxy, computed from a simple model. Beyond the bright central region the speed predicted from the visible matter falls off (to about 120 km s⁻¹ at 25 kpc), while the observed speed stays above 200 km s⁻¹.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evidence for dark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5 · Hard · Calculate, estimate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Gas clouds orbit a spiral galaxy at 25 kpc from its centre with a speed of 220 km s⁻¹, measured from the Doppler shift of their 21 cm radio emission. The visible stars and gas have a total mass of 1.0 × 10¹¹ solar masses, almost all of it well inside this radius. 1 kpc = 3.09 × 10¹⁹ m; solar mass = 1.99 × 10³⁰ kg; G=6.67×10⁻¹¹ N m² kg⁻². (a) Calculate the mass inside the orbit. (b) Calculate the orbital speed expected if only the visible mass were present. (c) Estimate the fraction of the mass that is not visible.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Gravity provides the centripetal force, so M=v²r/G. r=25×3.09×10¹⁹=7.725×10²⁰ m; M=(2.2×10⁵)²×7.725×10²⁰÷6.67×10⁻¹¹=5.61×10⁴¹ kg= </a:t>
            </a:r>
            <a:r>
              <a:rPr lang="en-US" sz="1500" b="1" dirty="0">
                <a:solidFill>
                  <a:srgbClr val="1A1F2B"/>
                </a:solidFill>
                <a:latin typeface="Calibri" pitchFamily="34" charset="0"/>
                <a:ea typeface="Calibri" pitchFamily="34" charset="-122"/>
                <a:cs typeface="Calibri" pitchFamily="34" charset="-120"/>
              </a:rPr>
              <a:t>2.82 × 10¹¹ solar masses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v=√((6.67×10⁻¹¹×1.0×10¹¹×1.99×10³⁰)/(7.725×10²⁰))= </a:t>
            </a:r>
            <a:r>
              <a:rPr lang="en-US" sz="1500" b="1" dirty="0">
                <a:solidFill>
                  <a:srgbClr val="1A1F2B"/>
                </a:solidFill>
                <a:latin typeface="Calibri" pitchFamily="34" charset="0"/>
                <a:ea typeface="Calibri" pitchFamily="34" charset="-122"/>
                <a:cs typeface="Calibri" pitchFamily="34" charset="-120"/>
              </a:rPr>
              <a:t>1.31 × 10⁵ m s⁻¹</a:t>
            </a:r>
            <a:r>
              <a:rPr lang="en-US" sz="1500" dirty="0">
                <a:solidFill>
                  <a:srgbClr val="1A1F2B"/>
                </a:solidFill>
                <a:latin typeface="Calibri" pitchFamily="34" charset="0"/>
                <a:ea typeface="Calibri" pitchFamily="34" charset="-122"/>
                <a:cs typeface="Calibri" pitchFamily="34" charset="-120"/>
              </a:rPr>
              <a:t> (about 131 km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Fraction not visible =1-1.0×10¹¹÷2.82×10¹¹= </a:t>
            </a:r>
            <a:r>
              <a:rPr lang="en-US" sz="1500" b="1" dirty="0">
                <a:solidFill>
                  <a:srgbClr val="1A1F2B"/>
                </a:solidFill>
                <a:latin typeface="Calibri" pitchFamily="34" charset="0"/>
                <a:ea typeface="Calibri" pitchFamily="34" charset="-122"/>
                <a:cs typeface="Calibri" pitchFamily="34" charset="-120"/>
              </a:rPr>
              <a:t>0.64, about two-thirds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evidence for dark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5 · Hard · Calculate, estimate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measured speed is far above the 131 km s⁻¹ that the visible mass could hold in orbit; without extra unseen mass the gas would escape.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evidence for dark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5 in one picture: the mass needed to hold the gas in orbit is nearly three times the mass we can see.">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in one picture: the mass needed to hold the gas in orbit is nearly three times the mass we can see.</a:t>
            </a:r>
            <a:endParaRPr lang="en-US" sz="1100" dirty="0"/>
          </a:p>
        </p:txBody>
      </p:sp>
      <p:sp>
        <p:nvSpPr>
          <p:cNvPr id="6" name="Shape 3"/>
          <p:cNvSpPr/>
          <p:nvPr/>
        </p:nvSpPr>
        <p:spPr>
          <a:xfrm>
            <a:off x="457200" y="1371600"/>
            <a:ext cx="3611880" cy="2126894"/>
          </a:xfrm>
          <a:prstGeom prst="roundRect">
            <a:avLst>
              <a:gd name="adj" fmla="val 2580"/>
            </a:avLst>
          </a:prstGeom>
          <a:solidFill>
            <a:srgbClr val="FEF2F2"/>
          </a:solidFill>
          <a:ln w="9525">
            <a:solidFill>
              <a:srgbClr val="DDE2EA"/>
            </a:solidFill>
            <a:prstDash val="solid"/>
          </a:ln>
        </p:spPr>
      </p:sp>
      <p:sp>
        <p:nvSpPr>
          <p:cNvPr id="7" name="Text 4"/>
          <p:cNvSpPr txBox="1"/>
          <p:nvPr/>
        </p:nvSpPr>
        <p:spPr>
          <a:xfrm>
            <a:off x="603504" y="1463040"/>
            <a:ext cx="3319272" cy="198059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dark matter is not dust or black holes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that dark matter is "matter in black holes" or "dust that blocks light". Dust absorbs light and glows in the infrared, so it is detectable; dark matter neither emits nor absorbs radiation that we detect. What it is remains unknown: the evidence is only its gravity.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5.9</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subtract in the right order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Δλ = observed − laboratory. A positive answer is a redshift (moving away); a negative answer is a blueshift (moving towards). Divide by the laboratory wavelength.</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v ≪ 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using z=v/c, check that your speed is well below 3.00 × 10⁸ m s⁻¹. If z is large (say above 0.1), state that the approximation is no longer reliable.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convert H₀ before finding an age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conversion as a separate line: × 10³ for km to m, ÷ 3.09 × 10²² for Mpc to m. Then 1/H₀ is in seconds; divide by 3.15 × 10⁷ for years.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5.9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gradients from Hubble graphs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best-fit line on a Hubble graph should pass through the origin. Read the gradient from a large triangle drawn on the line, and quote it in the units of the two axes, which become the units of H₀.</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extended answers on cosmology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Plan a 6-mark answer as a chain of linked points: what is measured, why it is uncertain, and what that uncertainty changes. Use the key terms (critical density, dark matter, rotation curve, Hubble constant) accurately.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Redshift means the light has turned 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line moves to a longer wavelength; blue light may still be blue, and ultraviolet may move into the visible.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Redshift is an increase in wavelength by the factor (1+z).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moving source changes the speed of its waves.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 speed depends on the medium (or is c for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wavelength and frequency received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the lines in a spectrum shift by the same number of nanometres.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shift is Δλ=zλ, which depends on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fractional shift Δλ/λ is the same for every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Hubble's law shows we are at the centre of the universe.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a uniformly expanding universe every observer sees the same pattern.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galaxies move apart from each other; there is no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1/H₀ is the exact age of the universe.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assumes a constant expansion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an estimate; a slowing expansion makes the true age less than 1/H₀.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Stars further from a galaxy's centre should orbit faster because they have further to go.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Orbital speed is set by the mass inside the orbit: v=√(GM/r).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visible mass alone, speed should fall with distance; the flat observed curve points to dark matter.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8 Stars, distances and the HR diagram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Hubble's law needs distances, and those come from parallax and standard candles, using I=L/4πd². Errors in those distances are the main reason H₀ is uncertain.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Gravitational fields and orbits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rotation-curve argument is the orbit equation v=√(GM/r) applied to stars around a galaxy instead of satellites around a planet.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Photons, line spectra and progressive waves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Redshift is measured on the line spectra produced by electron transitions between energy levels; the laboratory wavelengths come from hf=E₁-E₂. The Doppler argument uses only v=fλ: the wave speed is fixed, so a change in wavelength must mean a change in frequency.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69518"/>
                <a:gridCol w="4080053"/>
                <a:gridCol w="29800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z=Δλ/λ≈Δf/f≈v/c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of a source along the line of sight from a spectral shift (v≪c); c=3.00×10⁸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v=H₀d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recession speed and distance of a galaxy; gradient of a Hubble graph (H₀ in km s⁻¹ Mpc⁻¹ or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t≈1/H₀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age of the universe, assuming constant expansion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v=H₀d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v=√(GM/r)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orbital speed around a mass M; mass from a rotation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F=Gm₁m₂/r² and F=mv²/r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linking a change in wavelength to a change in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car sounding its horn drives past you at constant speed. Describe how the pitch you hear changes, and explain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line of laboratory wavelength 500.0 nm is observed at 501.5 nm in light from a galaxy. Calculate the galaxy's speed and state its direction.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galaxy has a redshift of 0.0125. Taking H₀ = 68 km s⁻¹ Mpc⁻¹, calculate its distance in Mpc.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Estimates of H₀ once ranged from 60 to 80 km s⁻¹ Mpc⁻¹. What range of ages does 1/H₀ give?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how the rotation curves of spiral galaxies suggest that dark matter exists.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pitch is </a:t>
            </a:r>
            <a:r>
              <a:rPr lang="en-US" sz="1500" b="1" dirty="0">
                <a:solidFill>
                  <a:srgbClr val="1A1F2B"/>
                </a:solidFill>
                <a:latin typeface="Calibri" pitchFamily="34" charset="0"/>
                <a:ea typeface="Calibri" pitchFamily="34" charset="-122"/>
                <a:cs typeface="Calibri" pitchFamily="34" charset="-120"/>
              </a:rPr>
              <a:t>higher while the car approaches and drops to a lower pitch as it passes and moves away</a:t>
            </a:r>
            <a:r>
              <a:rPr lang="en-US" sz="1500" dirty="0">
                <a:solidFill>
                  <a:srgbClr val="1A1F2B"/>
                </a:solidFill>
                <a:latin typeface="Calibri" pitchFamily="34" charset="0"/>
                <a:ea typeface="Calibri" pitchFamily="34" charset="-122"/>
                <a:cs typeface="Calibri" pitchFamily="34" charset="-120"/>
              </a:rPr>
              <a:t>. Approaching, the wavefronts are bunched (shorter wavelength, higher frequency); receding, they are spread out (longer wavelength, lower frequency). The change happens as the car passes you, when its motion along your line of sight reverses.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v=3.00×10⁸×1.5÷500.0= </a:t>
            </a:r>
            <a:r>
              <a:rPr lang="en-US" sz="1500" b="1" dirty="0">
                <a:solidFill>
                  <a:srgbClr val="1A1F2B"/>
                </a:solidFill>
                <a:latin typeface="Calibri" pitchFamily="34" charset="0"/>
                <a:ea typeface="Calibri" pitchFamily="34" charset="-122"/>
                <a:cs typeface="Calibri" pitchFamily="34" charset="-120"/>
              </a:rPr>
              <a:t>9.0 × 10⁵ m s⁻¹, moving away</a:t>
            </a:r>
            <a:r>
              <a:rPr lang="en-US" sz="1500" dirty="0">
                <a:solidFill>
                  <a:srgbClr val="1A1F2B"/>
                </a:solidFill>
                <a:latin typeface="Calibri" pitchFamily="34" charset="0"/>
                <a:ea typeface="Calibri" pitchFamily="34" charset="-122"/>
                <a:cs typeface="Calibri" pitchFamily="34" charset="-120"/>
              </a:rPr>
              <a:t> (redshift).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v=0.0125×3.00×10⁵ km s⁻¹=3750 km s⁻¹; d=3750÷68= </a:t>
            </a:r>
            <a:r>
              <a:rPr lang="en-US" sz="1500" b="1" dirty="0">
                <a:solidFill>
                  <a:srgbClr val="1A1F2B"/>
                </a:solidFill>
                <a:latin typeface="Calibri" pitchFamily="34" charset="0"/>
                <a:ea typeface="Calibri" pitchFamily="34" charset="-122"/>
                <a:cs typeface="Calibri" pitchFamily="34" charset="-120"/>
              </a:rPr>
              <a:t>55 Mpc</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1/H₀= </a:t>
            </a:r>
            <a:r>
              <a:rPr lang="en-US" sz="1500" b="1" dirty="0">
                <a:solidFill>
                  <a:srgbClr val="1A1F2B"/>
                </a:solidFill>
                <a:latin typeface="Calibri" pitchFamily="34" charset="0"/>
                <a:ea typeface="Calibri" pitchFamily="34" charset="-122"/>
                <a:cs typeface="Calibri" pitchFamily="34" charset="-120"/>
              </a:rPr>
              <a:t>1.6 × 10¹⁰ years</a:t>
            </a:r>
            <a:r>
              <a:rPr lang="en-US" sz="1500" dirty="0">
                <a:solidFill>
                  <a:srgbClr val="1A1F2B"/>
                </a:solidFill>
                <a:latin typeface="Calibri" pitchFamily="34" charset="0"/>
                <a:ea typeface="Calibri" pitchFamily="34" charset="-122"/>
                <a:cs typeface="Calibri" pitchFamily="34" charset="-120"/>
              </a:rPr>
              <a:t> for 60 and </a:t>
            </a:r>
            <a:r>
              <a:rPr lang="en-US" sz="1500" b="1" dirty="0">
                <a:solidFill>
                  <a:srgbClr val="1A1F2B"/>
                </a:solidFill>
                <a:latin typeface="Calibri" pitchFamily="34" charset="0"/>
                <a:ea typeface="Calibri" pitchFamily="34" charset="-122"/>
                <a:cs typeface="Calibri" pitchFamily="34" charset="-120"/>
              </a:rPr>
              <a:t>1.2 × 10¹⁰ years</a:t>
            </a:r>
            <a:r>
              <a:rPr lang="en-US" sz="1500" dirty="0">
                <a:solidFill>
                  <a:srgbClr val="1A1F2B"/>
                </a:solidFill>
                <a:latin typeface="Calibri" pitchFamily="34" charset="0"/>
                <a:ea typeface="Calibri" pitchFamily="34" charset="-122"/>
                <a:cs typeface="Calibri" pitchFamily="34" charset="-120"/>
              </a:rPr>
              <a:t> for 80 km s⁻¹ Mpc⁻¹. A larger Hubble constant means a faster expansion and a younger universe.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Orbital speed depends on the mass inside the orbit, v=√(GM/r). Most visible mass is near the centre, so speeds should fall with distance beyond it. Measured (Doppler) speeds stay roughly constant, so </a:t>
            </a:r>
            <a:r>
              <a:rPr lang="en-US" sz="1500" b="1" dirty="0">
                <a:solidFill>
                  <a:srgbClr val="1A1F2B"/>
                </a:solidFill>
                <a:latin typeface="Calibri" pitchFamily="34" charset="0"/>
                <a:ea typeface="Calibri" pitchFamily="34" charset="-122"/>
                <a:cs typeface="Calibri" pitchFamily="34" charset="-120"/>
              </a:rPr>
              <a:t>the mass inside the orbit must keep increasing with r</a:t>
            </a:r>
            <a:r>
              <a:rPr lang="en-US" sz="1500" dirty="0">
                <a:solidFill>
                  <a:srgbClr val="1A1F2B"/>
                </a:solidFill>
                <a:latin typeface="Calibri" pitchFamily="34" charset="0"/>
                <a:ea typeface="Calibri" pitchFamily="34" charset="-122"/>
                <a:cs typeface="Calibri" pitchFamily="34" charset="-120"/>
              </a:rPr>
              <a:t>: there is mass far out that we cannot see.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galaxy is 85 Mpc from the Earth. The Hubble constant is 68 km s⁻¹ Mpc⁻¹.</a:t>
            </a:r>
            <a:endParaRPr lang="en-US" sz="1600" dirty="0"/>
          </a:p>
          <a:p>
            <a:pPr indent="0" marL="0">
              <a:spcAft>
                <a:spcPts val="600"/>
              </a:spcAft>
              <a:buNone/>
            </a:pPr>
            <a:r>
              <a:rPr lang="en-US" sz="1600" dirty="0">
                <a:solidFill>
                  <a:srgbClr val="1A1F2B"/>
                </a:solidFill>
              </a:rPr>
              <a:t>What redshift z is expected in the light from this galaxy?</a:t>
            </a:r>
            <a:endParaRPr lang="en-US" sz="1600" dirty="0"/>
          </a:p>
          <a:p>
            <a:pPr indent="0" marL="0">
              <a:spcAft>
                <a:spcPts val="600"/>
              </a:spcAft>
              <a:buNone/>
            </a:pPr>
            <a:r>
              <a:rPr lang="en-US" sz="1600" dirty="0">
                <a:solidFill>
                  <a:srgbClr val="1A1F2B"/>
                </a:solidFill>
              </a:rPr>
              <a:t>A   4.2 × 10⁻⁶</a:t>
            </a:r>
            <a:endParaRPr lang="en-US" sz="1600" dirty="0"/>
          </a:p>
          <a:p>
            <a:pPr indent="0" marL="0">
              <a:spcAft>
                <a:spcPts val="600"/>
              </a:spcAft>
              <a:buNone/>
            </a:pPr>
            <a:r>
              <a:rPr lang="en-US" sz="1600" dirty="0">
                <a:solidFill>
                  <a:srgbClr val="1A1F2B"/>
                </a:solidFill>
              </a:rPr>
              <a:t>B   1.9 × 10⁻⁵</a:t>
            </a:r>
            <a:endParaRPr lang="en-US" sz="1600" dirty="0"/>
          </a:p>
          <a:p>
            <a:pPr indent="0" marL="0">
              <a:spcAft>
                <a:spcPts val="600"/>
              </a:spcAft>
              <a:buNone/>
            </a:pPr>
            <a:r>
              <a:rPr lang="en-US" sz="1600" dirty="0">
                <a:solidFill>
                  <a:srgbClr val="1A1F2B"/>
                </a:solidFill>
              </a:rPr>
              <a:t>C   1.9 × 10⁻²</a:t>
            </a:r>
            <a:endParaRPr lang="en-US" sz="1600" dirty="0"/>
          </a:p>
          <a:p>
            <a:pPr indent="0" marL="0">
              <a:spcAft>
                <a:spcPts val="600"/>
              </a:spcAft>
              <a:buNone/>
            </a:pPr>
            <a:r>
              <a:rPr lang="en-US" sz="1600" dirty="0">
                <a:solidFill>
                  <a:srgbClr val="1A1F2B"/>
                </a:solidFill>
              </a:rPr>
              <a:t>D   5.2 × 10¹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Hubble constant is taken as 72 km s⁻¹ Mpc⁻¹. 1 Mpc = 3.09 × 10²² m. 1 year = 3.15 × 10⁷ s.</a:t>
            </a:r>
            <a:endParaRPr lang="en-US" sz="1600" dirty="0"/>
          </a:p>
          <a:p>
            <a:pPr indent="0" marL="0">
              <a:spcAft>
                <a:spcPts val="600"/>
              </a:spcAft>
              <a:buNone/>
            </a:pPr>
            <a:r>
              <a:rPr lang="en-US" sz="1600" dirty="0">
                <a:solidFill>
                  <a:srgbClr val="1A1F2B"/>
                </a:solidFill>
              </a:rPr>
              <a:t>Assuming the universe has always expanded at the same rate, what is its age?</a:t>
            </a:r>
            <a:endParaRPr lang="en-US" sz="1600" dirty="0"/>
          </a:p>
          <a:p>
            <a:pPr indent="0" marL="0">
              <a:spcAft>
                <a:spcPts val="600"/>
              </a:spcAft>
              <a:buNone/>
            </a:pPr>
            <a:r>
              <a:rPr lang="en-US" sz="1600" dirty="0">
                <a:solidFill>
                  <a:srgbClr val="1A1F2B"/>
                </a:solidFill>
              </a:rPr>
              <a:t>A   1.4 × 10⁴ years</a:t>
            </a:r>
            <a:endParaRPr lang="en-US" sz="1600" dirty="0"/>
          </a:p>
          <a:p>
            <a:pPr indent="0" marL="0">
              <a:spcAft>
                <a:spcPts val="600"/>
              </a:spcAft>
              <a:buNone/>
            </a:pPr>
            <a:r>
              <a:rPr lang="en-US" sz="1600" dirty="0">
                <a:solidFill>
                  <a:srgbClr val="1A1F2B"/>
                </a:solidFill>
              </a:rPr>
              <a:t>B   1.4 × 10¹⁰ years</a:t>
            </a:r>
            <a:endParaRPr lang="en-US" sz="1600" dirty="0"/>
          </a:p>
          <a:p>
            <a:pPr indent="0" marL="0">
              <a:spcAft>
                <a:spcPts val="600"/>
              </a:spcAft>
              <a:buNone/>
            </a:pPr>
            <a:r>
              <a:rPr lang="en-US" sz="1600" dirty="0">
                <a:solidFill>
                  <a:srgbClr val="1A1F2B"/>
                </a:solidFill>
              </a:rPr>
              <a:t>C   1.4 × 10¹³ years</a:t>
            </a:r>
            <a:endParaRPr lang="en-US" sz="1600" dirty="0"/>
          </a:p>
          <a:p>
            <a:pPr indent="0" marL="0">
              <a:spcAft>
                <a:spcPts val="600"/>
              </a:spcAft>
              <a:buNone/>
            </a:pPr>
            <a:r>
              <a:rPr lang="en-US" sz="1600" dirty="0">
                <a:solidFill>
                  <a:srgbClr val="1A1F2B"/>
                </a:solidFill>
              </a:rPr>
              <a:t>D   4.3 × 10¹⁷ years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Considering gravity alone, the mean density of a model universe is greater than the critical density.</a:t>
            </a:r>
            <a:endParaRPr lang="en-US" sz="1400" dirty="0"/>
          </a:p>
          <a:p>
            <a:pPr indent="0" marL="0">
              <a:spcAft>
                <a:spcPts val="600"/>
              </a:spcAft>
              <a:buNone/>
            </a:pPr>
            <a:r>
              <a:rPr lang="en-US" sz="1400" dirty="0">
                <a:solidFill>
                  <a:srgbClr val="1A1F2B"/>
                </a:solidFill>
              </a:rPr>
              <a:t>What is the ultimate fate of this universe?</a:t>
            </a:r>
            <a:endParaRPr lang="en-US" sz="1400" dirty="0"/>
          </a:p>
          <a:p>
            <a:pPr indent="0" marL="0">
              <a:spcAft>
                <a:spcPts val="600"/>
              </a:spcAft>
              <a:buNone/>
            </a:pPr>
            <a:r>
              <a:rPr lang="en-US" sz="1400" dirty="0">
                <a:solidFill>
                  <a:srgbClr val="1A1F2B"/>
                </a:solidFill>
              </a:rPr>
              <a:t>A   It expands for ever at a constant rate.</a:t>
            </a:r>
            <a:endParaRPr lang="en-US" sz="1400" dirty="0"/>
          </a:p>
          <a:p>
            <a:pPr indent="0" marL="0">
              <a:spcAft>
                <a:spcPts val="600"/>
              </a:spcAft>
              <a:buNone/>
            </a:pPr>
            <a:r>
              <a:rPr lang="en-US" sz="1400" dirty="0">
                <a:solidFill>
                  <a:srgbClr val="1A1F2B"/>
                </a:solidFill>
              </a:rPr>
              <a:t>B   It expands for ever, with the rate of expansion approaching zero.</a:t>
            </a:r>
            <a:endParaRPr lang="en-US" sz="1400" dirty="0"/>
          </a:p>
          <a:p>
            <a:pPr indent="0" marL="0">
              <a:spcAft>
                <a:spcPts val="600"/>
              </a:spcAft>
              <a:buNone/>
            </a:pPr>
            <a:r>
              <a:rPr lang="en-US" sz="1400" dirty="0">
                <a:solidFill>
                  <a:srgbClr val="1A1F2B"/>
                </a:solidFill>
              </a:rPr>
              <a:t>C   Its expansion stops and it then contracts.</a:t>
            </a:r>
            <a:endParaRPr lang="en-US" sz="1400" dirty="0"/>
          </a:p>
          <a:p>
            <a:pPr indent="0" marL="0">
              <a:spcAft>
                <a:spcPts val="600"/>
              </a:spcAft>
              <a:buNone/>
            </a:pPr>
            <a:r>
              <a:rPr lang="en-US" sz="1400" dirty="0">
                <a:solidFill>
                  <a:srgbClr val="1A1F2B"/>
                </a:solidFill>
              </a:rPr>
              <a:t>D   Its expansion speeds up for ever.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An astronomer measures the redshift z and the distance d of nine galaxies and plots the graph shown, with distance in metres. The best-fit line through the origin passes through the gridline intersection at 8.0 × 10²⁴ m, z = 0.060. 1 Mpc = 3.09 × 10²² m. 1 year = 3.15 × 10⁷ s.</a:t>
            </a:r>
            <a:endParaRPr lang="en-US" sz="1200" dirty="0"/>
          </a:p>
          <a:p>
            <a:pPr indent="0" marL="0">
              <a:spcAft>
                <a:spcPts val="600"/>
              </a:spcAft>
              <a:buNone/>
            </a:pPr>
            <a:r>
              <a:rPr lang="en-US" sz="1200" dirty="0">
                <a:solidFill>
                  <a:srgbClr val="1A1F2B"/>
                </a:solidFill>
              </a:rPr>
              <a:t>(a) Explain how the graph supports the idea that the universe is expanding.  [2]</a:t>
            </a:r>
            <a:endParaRPr lang="en-US" sz="1200" dirty="0"/>
          </a:p>
          <a:p>
            <a:pPr indent="0" marL="0">
              <a:spcAft>
                <a:spcPts val="600"/>
              </a:spcAft>
              <a:buNone/>
            </a:pPr>
            <a:r>
              <a:rPr lang="en-US" sz="1200" dirty="0">
                <a:solidFill>
                  <a:srgbClr val="1A1F2B"/>
                </a:solidFill>
              </a:rPr>
              <a:t>(b) Use the graph to show that the Hubble constant is about 2.3 × 10⁻¹⁸ s⁻¹.  [2]</a:t>
            </a:r>
            <a:endParaRPr lang="en-US" sz="1200" dirty="0"/>
          </a:p>
          <a:p>
            <a:pPr indent="0" marL="0">
              <a:spcAft>
                <a:spcPts val="600"/>
              </a:spcAft>
              <a:buNone/>
            </a:pPr>
            <a:r>
              <a:rPr lang="en-US" sz="1200" dirty="0">
                <a:solidFill>
                  <a:srgbClr val="1A1F2B"/>
                </a:solidFill>
              </a:rPr>
              <a:t>(c) Estimate the age of the universe in years.  [2]</a:t>
            </a:r>
            <a:endParaRPr lang="en-US" sz="1200" dirty="0"/>
          </a:p>
          <a:p>
            <a:pPr indent="0" marL="0">
              <a:spcAft>
                <a:spcPts val="600"/>
              </a:spcAft>
              <a:buNone/>
            </a:pPr>
            <a:r>
              <a:rPr lang="en-US" sz="1200" dirty="0">
                <a:solidFill>
                  <a:srgbClr val="1A1F2B"/>
                </a:solidFill>
              </a:rPr>
              <a:t>(d) Express the Hubble constant in km s⁻¹ Mpc⁻¹.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787810"/>
            <a:ext cx="3474720" cy="227654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calcium absorption line has a laboratory wavelength of 393.4 nm. In the spectrum of a distant galaxy the same line is observed at 401.2 nm. The Hubble constant is 70 km s⁻¹ Mpc⁻¹.</a:t>
            </a:r>
            <a:endParaRPr lang="en-US" sz="1200" dirty="0"/>
          </a:p>
          <a:p>
            <a:pPr indent="0" marL="0">
              <a:spcAft>
                <a:spcPts val="600"/>
              </a:spcAft>
              <a:buNone/>
            </a:pPr>
            <a:r>
              <a:rPr lang="en-US" sz="1200" dirty="0">
                <a:solidFill>
                  <a:srgbClr val="1A1F2B"/>
                </a:solidFill>
              </a:rPr>
              <a:t>Figure: position of the calcium line in the laboratory and in the galaxy's spectrum (not to scale)</a:t>
            </a:r>
            <a:endParaRPr lang="en-US" sz="1200" dirty="0"/>
          </a:p>
          <a:p>
            <a:pPr indent="0" marL="0">
              <a:spcAft>
                <a:spcPts val="600"/>
              </a:spcAft>
              <a:buNone/>
            </a:pPr>
            <a:r>
              <a:rPr lang="en-US" sz="1200" dirty="0">
                <a:solidFill>
                  <a:srgbClr val="1A1F2B"/>
                </a:solidFill>
              </a:rPr>
              <a:t>(a) State what is meant by redshift.  [1]</a:t>
            </a:r>
            <a:endParaRPr lang="en-US" sz="1200" dirty="0"/>
          </a:p>
          <a:p>
            <a:pPr indent="0" marL="0">
              <a:spcAft>
                <a:spcPts val="600"/>
              </a:spcAft>
              <a:buNone/>
            </a:pPr>
            <a:r>
              <a:rPr lang="en-US" sz="1200" dirty="0">
                <a:solidFill>
                  <a:srgbClr val="1A1F2B"/>
                </a:solidFill>
              </a:rPr>
              <a:t>(b) Calculate the redshift z of the galaxy.  [1]</a:t>
            </a:r>
            <a:endParaRPr lang="en-US" sz="1200" dirty="0"/>
          </a:p>
          <a:p>
            <a:pPr indent="0" marL="0">
              <a:spcAft>
                <a:spcPts val="600"/>
              </a:spcAft>
              <a:buNone/>
            </a:pPr>
            <a:r>
              <a:rPr lang="en-US" sz="1200" dirty="0">
                <a:solidFill>
                  <a:srgbClr val="1A1F2B"/>
                </a:solidFill>
              </a:rPr>
              <a:t>(c) Calculate the recession speed of the galaxy.  [1]</a:t>
            </a:r>
            <a:endParaRPr lang="en-US" sz="1200" dirty="0"/>
          </a:p>
          <a:p>
            <a:pPr indent="0" marL="0">
              <a:spcAft>
                <a:spcPts val="600"/>
              </a:spcAft>
              <a:buNone/>
            </a:pPr>
            <a:r>
              <a:rPr lang="en-US" sz="1200" dirty="0">
                <a:solidFill>
                  <a:srgbClr val="1A1F2B"/>
                </a:solidFill>
              </a:rPr>
              <a:t>(d) Calculate the distance to the galaxy in Mpc.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170706"/>
            <a:ext cx="3474720" cy="151074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143703"/>
          </a:xfrm>
          <a:prstGeom prst="roundRect">
            <a:avLst>
              <a:gd name="adj" fmla="val 4797"/>
            </a:avLst>
          </a:prstGeom>
          <a:solidFill>
            <a:srgbClr val="F3F5F9"/>
          </a:solidFill>
          <a:ln w="12700">
            <a:solidFill>
              <a:srgbClr val="DDE2EA"/>
            </a:solidFill>
            <a:prstDash val="solid"/>
          </a:ln>
        </p:spPr>
      </p:sp>
      <p:sp>
        <p:nvSpPr>
          <p:cNvPr id="5" name="Text 3"/>
          <p:cNvSpPr txBox="1"/>
          <p:nvPr/>
        </p:nvSpPr>
        <p:spPr>
          <a:xfrm>
            <a:off x="685800" y="1463040"/>
            <a:ext cx="7772400" cy="91510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 = H₀d = 68 × 85 = 5780 km s⁻¹ = 5.78 × 10⁶ m s⁻¹. z = v/c = 5.78 × 10⁶ ÷ 3.00 × 10⁸ = 1.9 × 10⁻².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171839"/>
          </a:xfrm>
          <a:prstGeom prst="roundRect">
            <a:avLst>
              <a:gd name="adj" fmla="val 4682"/>
            </a:avLst>
          </a:prstGeom>
          <a:solidFill>
            <a:srgbClr val="F3F5F9"/>
          </a:solidFill>
          <a:ln w="12700">
            <a:solidFill>
              <a:srgbClr val="DDE2EA"/>
            </a:solidFill>
            <a:prstDash val="solid"/>
          </a:ln>
        </p:spPr>
      </p:sp>
      <p:sp>
        <p:nvSpPr>
          <p:cNvPr id="5" name="Text 3"/>
          <p:cNvSpPr txBox="1"/>
          <p:nvPr/>
        </p:nvSpPr>
        <p:spPr>
          <a:xfrm>
            <a:off x="685800" y="1463040"/>
            <a:ext cx="7772400" cy="94323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H₀ = 72 × 10³ ÷ 3.09 × 10²² = 2.33 × 10⁻¹⁸ s⁻¹. Age = 1/H₀ = 4.29 × 10¹⁷ s ÷ 3.15 × 10⁷ = 1.4 × 10¹⁰ years.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664208"/>
          </a:xfrm>
          <a:prstGeom prst="roundRect">
            <a:avLst>
              <a:gd name="adj" fmla="val 3297"/>
            </a:avLst>
          </a:prstGeom>
          <a:solidFill>
            <a:srgbClr val="F3F5F9"/>
          </a:solidFill>
          <a:ln w="12700">
            <a:solidFill>
              <a:srgbClr val="DDE2EA"/>
            </a:solidFill>
            <a:prstDash val="solid"/>
          </a:ln>
        </p:spPr>
      </p:sp>
      <p:sp>
        <p:nvSpPr>
          <p:cNvPr id="5" name="Text 3"/>
          <p:cNvSpPr txBox="1"/>
          <p:nvPr/>
        </p:nvSpPr>
        <p:spPr>
          <a:xfrm>
            <a:off x="685800" y="1463040"/>
            <a:ext cx="7772400" cy="143560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Above the critical density, gravity is strong enough to stop the expansion and reverse it; the universe then contracts. At exactly the critical density the expansion rate approaches zero after infinite time; below it, expansion continues for ever.</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all the galaxies show a redshift, so all are moving away from us</a:t>
            </a:r>
            <a:endParaRPr lang="en-US" sz="1400" dirty="0"/>
          </a:p>
          <a:p>
            <a:pPr marL="342900" indent="-342900">
              <a:spcAft>
                <a:spcPts val="400"/>
              </a:spcAft>
              <a:buSzPct val="100000"/>
              <a:buChar char="•"/>
            </a:pPr>
            <a:r>
              <a:rPr lang="en-US" sz="1400" dirty="0">
                <a:solidFill>
                  <a:srgbClr val="1A1F2B"/>
                </a:solidFill>
              </a:rPr>
              <a:t>z (and so recession speed) is proportional to distance, as expected if space itself is expanding uniformly</a:t>
            </a:r>
            <a:endParaRPr lang="en-US" sz="1400" dirty="0"/>
          </a:p>
          <a:p>
            <a:pPr marL="342900" indent="-342900">
              <a:spcAft>
                <a:spcPts val="400"/>
              </a:spcAft>
              <a:buSzPct val="100000"/>
              <a:buChar char="•"/>
            </a:pPr>
            <a:r>
              <a:rPr lang="en-US" sz="1400" dirty="0">
                <a:solidFill>
                  <a:srgbClr val="1A1F2B"/>
                </a:solidFill>
              </a:rPr>
              <a:t>gradient = 0.060 ÷ 8.0 × 10²⁴ = 7.5 × 10⁻²⁷ m⁻¹</a:t>
            </a:r>
            <a:endParaRPr lang="en-US" sz="1400" dirty="0"/>
          </a:p>
          <a:p>
            <a:pPr marL="342900" indent="-342900">
              <a:spcAft>
                <a:spcPts val="400"/>
              </a:spcAft>
              <a:buSzPct val="100000"/>
              <a:buChar char="•"/>
            </a:pPr>
            <a:r>
              <a:rPr lang="en-US" sz="1400" dirty="0">
                <a:solidFill>
                  <a:srgbClr val="1A1F2B"/>
                </a:solidFill>
              </a:rPr>
              <a:t>v = zc, so H₀ = c × gradient = 3.00 × 10⁸ × 7.5 × 10⁻²⁷ = 2.25 × 10⁻¹⁸ s⁻¹</a:t>
            </a:r>
            <a:endParaRPr lang="en-US" sz="1400" dirty="0"/>
          </a:p>
          <a:p>
            <a:pPr marL="342900" indent="-342900">
              <a:spcAft>
                <a:spcPts val="400"/>
              </a:spcAft>
              <a:buSzPct val="100000"/>
              <a:buChar char="•"/>
            </a:pPr>
            <a:r>
              <a:rPr lang="en-US" sz="1400" dirty="0">
                <a:solidFill>
                  <a:srgbClr val="1A1F2B"/>
                </a:solidFill>
              </a:rPr>
              <a:t>1/H₀ = 1 ÷ 2.25 × 10⁻¹⁸ = 4.44 × 10¹⁷ s</a:t>
            </a:r>
            <a:endParaRPr lang="en-US" sz="1400" dirty="0"/>
          </a:p>
          <a:p>
            <a:pPr marL="342900" indent="-342900">
              <a:spcAft>
                <a:spcPts val="400"/>
              </a:spcAft>
              <a:buSzPct val="100000"/>
              <a:buChar char="•"/>
            </a:pPr>
            <a:r>
              <a:rPr lang="en-US" sz="1400" dirty="0">
                <a:solidFill>
                  <a:srgbClr val="1A1F2B"/>
                </a:solidFill>
              </a:rPr>
              <a:t>÷ 3.15 × 10⁷ = 1.4 × 10¹⁰ years</a:t>
            </a:r>
            <a:endParaRPr lang="en-US" sz="1400" dirty="0"/>
          </a:p>
          <a:p>
            <a:pPr marL="342900" indent="-342900">
              <a:spcAft>
                <a:spcPts val="400"/>
              </a:spcAft>
              <a:buSzPct val="100000"/>
              <a:buChar char="•"/>
            </a:pPr>
            <a:r>
              <a:rPr lang="en-US" sz="1400" dirty="0">
                <a:solidFill>
                  <a:srgbClr val="1A1F2B"/>
                </a:solidFill>
              </a:rPr>
              <a:t>2.25 × 10⁻¹⁸ × 3.09 × 10²² ÷ 10³ = 69.5 km s⁻¹ Mpc⁻¹ (≈ 70)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00400"/>
          </a:xfrm>
          <a:prstGeom prst="roundRect">
            <a:avLst>
              <a:gd name="adj" fmla="val 1714"/>
            </a:avLst>
          </a:prstGeom>
          <a:solidFill>
            <a:srgbClr val="F3F5F9"/>
          </a:solidFill>
          <a:ln w="12700">
            <a:solidFill>
              <a:srgbClr val="DDE2EA"/>
            </a:solidFill>
            <a:prstDash val="solid"/>
          </a:ln>
        </p:spPr>
      </p:sp>
      <p:sp>
        <p:nvSpPr>
          <p:cNvPr id="5" name="Text 3"/>
          <p:cNvSpPr txBox="1"/>
          <p:nvPr/>
        </p:nvSpPr>
        <p:spPr>
          <a:xfrm>
            <a:off x="685800" y="1463040"/>
            <a:ext cx="7772400" cy="297180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an increase in the observed wavelength (decrease in frequency) of radiation from a source moving away from the observer</a:t>
            </a:r>
            <a:endParaRPr lang="en-US" sz="1600" dirty="0"/>
          </a:p>
          <a:p>
            <a:pPr marL="342900" indent="-342900">
              <a:spcAft>
                <a:spcPts val="400"/>
              </a:spcAft>
              <a:buSzPct val="100000"/>
              <a:buChar char="•"/>
            </a:pPr>
            <a:r>
              <a:rPr lang="en-US" sz="1600" dirty="0">
                <a:solidFill>
                  <a:srgbClr val="1A1F2B"/>
                </a:solidFill>
              </a:rPr>
              <a:t>z = (401.2 − 393.4) ÷ 393.4 = 0.0198</a:t>
            </a:r>
            <a:endParaRPr lang="en-US" sz="1600" dirty="0"/>
          </a:p>
          <a:p>
            <a:pPr marL="342900" indent="-342900">
              <a:spcAft>
                <a:spcPts val="400"/>
              </a:spcAft>
              <a:buSzPct val="100000"/>
              <a:buChar char="•"/>
            </a:pPr>
            <a:r>
              <a:rPr lang="en-US" sz="1600" dirty="0">
                <a:solidFill>
                  <a:srgbClr val="1A1F2B"/>
                </a:solidFill>
              </a:rPr>
              <a:t>v = zc = 0.01983 × 3.00 × 10⁸ = 5.95 × 10⁶ m s⁻¹</a:t>
            </a:r>
            <a:endParaRPr lang="en-US" sz="1600" dirty="0"/>
          </a:p>
          <a:p>
            <a:pPr marL="342900" indent="-342900">
              <a:spcAft>
                <a:spcPts val="400"/>
              </a:spcAft>
              <a:buSzPct val="100000"/>
              <a:buChar char="•"/>
            </a:pPr>
            <a:r>
              <a:rPr lang="en-US" sz="1600" dirty="0">
                <a:solidFill>
                  <a:srgbClr val="1A1F2B"/>
                </a:solidFill>
              </a:rPr>
              <a:t>v = 5950 km s⁻¹</a:t>
            </a:r>
            <a:endParaRPr lang="en-US" sz="1600" dirty="0"/>
          </a:p>
          <a:p>
            <a:pPr marL="342900" indent="-342900">
              <a:spcAft>
                <a:spcPts val="400"/>
              </a:spcAft>
              <a:buSzPct val="100000"/>
              <a:buChar char="•"/>
            </a:pPr>
            <a:r>
              <a:rPr lang="en-US" sz="1600" dirty="0">
                <a:solidFill>
                  <a:srgbClr val="1A1F2B"/>
                </a:solidFill>
              </a:rPr>
              <a:t>d = v/H₀ = 5950 ÷ 70 = 85 Mpc</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 Doppler shift, redshift and the universe · Edexcel IAL Physics</dc:title>
  <dc:subject>PptxGenJS Presentation</dc:subject>
  <dc:creator>Evan Kotronis · ExaminerPrep</dc:creator>
  <cp:lastModifiedBy>Evan Kotronis · ExaminerPrep</cp:lastModifiedBy>
  <cp:revision>1</cp:revision>
  <dcterms:created xsi:type="dcterms:W3CDTF">2026-10-26T15:12:18Z</dcterms:created>
  <dcterms:modified xsi:type="dcterms:W3CDTF">2026-10-26T15:12:18Z</dcterms:modified>
</cp:coreProperties>
</file>