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e192e4e-0e0a-128f-90ae-e01babf798a5}">
          <p14:sldIdLst>
            <p14:sldId id="256"/>
            <p14:sldId id="257"/>
            <p14:sldId id="258"/>
          </p14:sldIdLst>
        </p14:section>
        <p14:section name="Theory" id="{66704c04-b624-049e-3493-4fbe7166452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5e68376c-0303-4a6d-8c76-1a398cc1fb7d}">
          <p14:sldIdLst>
            <p14:sldId id="294"/>
            <p14:sldId id="295"/>
            <p14:sldId id="296"/>
            <p14:sldId id="297"/>
            <p14:sldId id="298"/>
            <p14:sldId id="299"/>
          </p14:sldIdLst>
        </p14:section>
        <p14:section name="Answers" id="{aef5391f-1b46-3b72-4033-5cc4d0cf62c2}">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 E.m.f. and internal resistance. Notes for this topic: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e.m.f., and how is it different from p.d.?.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e.m.f., and how is it different from p.d.?.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e.m.f., and how is it different from p.d.?: Worked example 1.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resistance, and where do the lost volts go?.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resistance, and where do the lost volts go?.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resistance, and where do the lost volts go?: Worked example 2.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resistance, and where do the lost volts go?.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internal resistance, and where do the lost volts go?.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ε and r from meter readings?.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ε and r from meter readings?: Worked example 3.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ε and r from meter readings?.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limits the maximum current from a source?.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limits the maximum current from a source?.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limits the maximum current from a source?: Worked example 4.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limits the maximum current from a source?.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reaches the load?.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reaches the load?: Worked example 5.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reaches the load?: Worked example 5.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reaches the load?.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cells are connected in series?.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cells are connected in series?: Worked example 6.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8: how do you measure ε and r?.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8: how do you measure ε and r?.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8: how do you measure ε and r?.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8: how do you measure ε and r?: Worked example 7.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8: how do you measure ε and r?.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2.9.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2.9.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https://examinerprep.com/notes/edexcel-ial-physics/e-m-f-and-internal-resistance/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https://examinerprep.com/ial-physics-2-9-e-m-f-and-internal-resistance-questions#IALP-U2-9-A-03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https://examinerprep.com/ial-physics-2-9-e-m-f-and-internal-resistance-questions#IALP-U2-9-A-04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https://examinerprep.com/ial-physics-2-9-e-m-f-and-internal-resistance-questions#IALP-U2-9-A-06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https://examinerprep.com/ial-physics-2-9-e-m-f-and-internal-resistance-questions#IALP-U2-9-B-02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https://examinerprep.com/ial-physics-2-9-e-m-f-and-internal-resistance-questions#IALP-U2-9-B-04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https://examinerprep.com/ial-physics-2-9-e-m-f-and-internal-resistance-questions#IALP-U2-9-A-03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https://examinerprep.com/ial-physics-2-9-e-m-f-and-internal-resistance-questions#IALP-U2-9-A-04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https://examinerprep.com/ial-physics-2-9-e-m-f-and-internal-resistance-questions#IALP-U2-9-A-06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https://examinerprep.com/ial-physics-2-9-e-m-f-and-internal-resistance-questions#IALP-U2-9-B-02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https://examinerprep.com/ial-physics-2-9-e-m-f-and-internal-resistance-questions#IALP-U2-9-B-04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e-m-f-and-internal-resistance/" TargetMode="External"/><Relationship Id="rId2" Type="http://schemas.openxmlformats.org/officeDocument/2006/relationships/hyperlink" Target="https://examinerprep.com/ial-physics-2-9-e-m-f-and-internal-resistanc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2.9 E.m.f. and internal resistance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E.m.f. as the energy transferred per unit charge by a source, and how it differs from potential difference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Internal resistance, terminal p.d. and lost volts; ε= I(R + r) and V = ε- Ir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ε and r from meter readings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maximum (short-circuit) current a source can give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Power delivered to a load and power dissipated inside the source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Cells connected in series, including a cell connected the wrong way round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8: determining the e.m.f. and internal resistance of a cell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real source behaves like a perfect e.m.f. ε in series with an internal resistance r, so its terminal p.d. falls as the current it supplies rises.</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E.m.f. = energy transferred to electrical energy per unit charge by the source; p.d. = energy transferred from electrical energy per unit charge. Both are in volts (J C⁻¹).</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ε= I(R + r), so the terminal p.d. is V = ε- Ir. The Ir term is the lost volts. With no current, V = ε.</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Short circuit (R = 0): maximum current ε/r, with all the power dissipated inside the source.</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Power to the load is greatest when R = r, but then only half the energy reaches the load.</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Plot V against I: the V-intercept is ε and the gradient is −r.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e.m.f., and how is it different from p.d.?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Until now every battery has been perfect: its voltage never changed. Real sources are not like that. A torch dims as the battery works harder, and a car's lights dim when the engine starts. One extra resistor, hidden inside the source, explains all of this. First, the two energy definitions need to be sharp.</a:t>
            </a:r>
            <a:endParaRPr lang="en-US" sz="1500" dirty="0"/>
          </a:p>
        </p:txBody>
      </p:sp>
      <p:sp>
        <p:nvSpPr>
          <p:cNvPr id="5" name="Shape 3"/>
          <p:cNvSpPr/>
          <p:nvPr/>
        </p:nvSpPr>
        <p:spPr>
          <a:xfrm>
            <a:off x="457200" y="2181758"/>
            <a:ext cx="8229600" cy="878738"/>
          </a:xfrm>
          <a:prstGeom prst="roundRect">
            <a:avLst>
              <a:gd name="adj" fmla="val 6243"/>
            </a:avLst>
          </a:prstGeom>
          <a:solidFill>
            <a:srgbClr val="EEF2FF"/>
          </a:solidFill>
          <a:ln w="9525">
            <a:solidFill>
              <a:srgbClr val="DDE2EA"/>
            </a:solidFill>
            <a:prstDash val="solid"/>
          </a:ln>
        </p:spPr>
      </p:sp>
      <p:sp>
        <p:nvSpPr>
          <p:cNvPr id="6" name="Text 4"/>
          <p:cNvSpPr txBox="1"/>
          <p:nvPr/>
        </p:nvSpPr>
        <p:spPr>
          <a:xfrm>
            <a:off x="603504" y="2273198"/>
            <a:ext cx="7936992" cy="732434"/>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E.m.f.</a:t>
            </a:r>
            <a:r>
              <a:rPr lang="en-US" sz="1400" dirty="0">
                <a:solidFill>
                  <a:srgbClr val="1A1F2B"/>
                </a:solidFill>
                <a:latin typeface="Calibri" pitchFamily="34" charset="0"/>
                <a:ea typeface="Calibri" pitchFamily="34" charset="-122"/>
                <a:cs typeface="Calibri" pitchFamily="34" charset="-120"/>
              </a:rPr>
              <a:t> ε of a source: the energy transferred to electrical energy per unit charge passing through the source.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Potential difference</a:t>
            </a:r>
            <a:r>
              <a:rPr lang="en-US" sz="1400" dirty="0">
                <a:solidFill>
                  <a:srgbClr val="1A1F2B"/>
                </a:solidFill>
                <a:latin typeface="Calibri" pitchFamily="34" charset="0"/>
                <a:ea typeface="Calibri" pitchFamily="34" charset="-122"/>
                <a:cs typeface="Calibri" pitchFamily="34" charset="-120"/>
              </a:rPr>
              <a:t> V across a component: the energy transferred from electrical energy per unit charge passing through the component.</a:t>
            </a:r>
            <a:endParaRPr lang="en-US" sz="1400" dirty="0"/>
          </a:p>
        </p:txBody>
      </p:sp>
      <p:sp>
        <p:nvSpPr>
          <p:cNvPr id="7" name="Text 5"/>
          <p:cNvSpPr txBox="1"/>
          <p:nvPr/>
        </p:nvSpPr>
        <p:spPr>
          <a:xfrm>
            <a:off x="457200" y="3180283"/>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an equation, ε= W/Q, where W is the energy transferred to electrical energy by the source (J) and Q the charge passing through it (C). Not in the formulae list: learn it, noting that it has the same form as V = W/Q, which is. 1 V = 1 J C⁻¹, so a 1.5 V cell gives each coulomb that passes through it 1.5 J of electrical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e.m.f., and how is it different from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10666"/>
                <a:gridCol w="3205886"/>
                <a:gridCol w="381304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E.m.f. ε</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Potential difference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source: cell, battery, generator, solar cell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component: resistor, lamp, motor, or across the terminals of a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transfer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into electrical energy (from chemical, kinetic,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 of electrical energy (to thermal, light, kinetic…)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volt = J C⁻¹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volt = J C⁻¹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Depends on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a property of the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for the terminal p.d. of a real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468319"/>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Despite the name, "electromotive force" is not a force; it is an energy per unit charge. Around a complete circuit energy is conserved, so the e.m.f. equals the sum of all the p.d.s, including the one across the internal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e.m.f., and how is it different from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cell of e.m.f. 1.50 V drives a current through a torch bulb until 540 C of charge has passed. The p.d. across the cell's terminals is 1.35 V throughout. Calculate (a) the energy transferred by the cell, (b) the energy transferred to the bulb and (c) the energy dissipated inside the cell.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e.m.f. gives the energy supplied per coulomb: </a:t>
            </a:r>
            <a:r>
              <a:rPr lang="en-US" sz="1500" b="1" dirty="0">
                <a:solidFill>
                  <a:srgbClr val="1A1F2B"/>
                </a:solidFill>
                <a:latin typeface="Calibri" pitchFamily="34" charset="0"/>
                <a:ea typeface="Calibri" pitchFamily="34" charset="-122"/>
                <a:cs typeface="Calibri" pitchFamily="34" charset="-120"/>
              </a:rPr>
              <a:t>W = εQ = 1.50 ×540 = 810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terminal p.d. gives the energy delivered to the external circuit per coulomb: </a:t>
            </a:r>
            <a:r>
              <a:rPr lang="en-US" sz="1500" b="1" dirty="0">
                <a:solidFill>
                  <a:srgbClr val="1A1F2B"/>
                </a:solidFill>
                <a:latin typeface="Calibri" pitchFamily="34" charset="0"/>
                <a:ea typeface="Calibri" pitchFamily="34" charset="-122"/>
                <a:cs typeface="Calibri" pitchFamily="34" charset="-120"/>
              </a:rPr>
              <a:t>W = VQ = 1.35 ×540 = 729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difference stays inside the cell: </a:t>
            </a:r>
            <a:r>
              <a:rPr lang="en-US" sz="1500" b="1" dirty="0">
                <a:solidFill>
                  <a:srgbClr val="1A1F2B"/>
                </a:solidFill>
                <a:latin typeface="Calibri" pitchFamily="34" charset="0"/>
                <a:ea typeface="Calibri" pitchFamily="34" charset="-122"/>
                <a:cs typeface="Calibri" pitchFamily="34" charset="-120"/>
              </a:rPr>
              <a:t>810 - 729 = 81 J</a:t>
            </a:r>
            <a:r>
              <a:rPr lang="en-US" sz="1500" dirty="0">
                <a:solidFill>
                  <a:srgbClr val="1A1F2B"/>
                </a:solidFill>
                <a:latin typeface="Calibri" pitchFamily="34" charset="0"/>
                <a:ea typeface="Calibri" pitchFamily="34" charset="-122"/>
                <a:cs typeface="Calibri" pitchFamily="34" charset="-120"/>
              </a:rPr>
              <a:t> (0.15 J for every coulomb). The 0.15 V "missing" from the terminals is the energy per coulomb dissipated by the cell's internal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internal resistance, and where do the lost volts go?</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model of a real cell (dashed box): a perfect e.m.f. in series with an internal resistance. The voltmeter can only reach the terminals, so it reads the terminal p.d., not the e.m.f.">    </p:cNvPr>
          <p:cNvPicPr>
            <a:picLocks noChangeAspect="1"/>
          </p:cNvPicPr>
          <p:nvPr/>
        </p:nvPicPr>
        <p:blipFill>
          <a:blip r:embed="rId1"/>
          <a:stretch>
            <a:fillRect/>
          </a:stretch>
        </p:blipFill>
        <p:spPr>
          <a:xfrm>
            <a:off x="5114239" y="1371600"/>
            <a:ext cx="3572561" cy="2638044"/>
          </a:xfrm>
          <a:prstGeom prst="rect">
            <a:avLst/>
          </a:prstGeom>
        </p:spPr>
      </p:pic>
      <p:sp>
        <p:nvSpPr>
          <p:cNvPr id="5" name="Text 2"/>
          <p:cNvSpPr txBox="1"/>
          <p:nvPr/>
        </p:nvSpPr>
        <p:spPr>
          <a:xfrm>
            <a:off x="5114239" y="4055364"/>
            <a:ext cx="3572561" cy="562356"/>
          </a:xfrm>
          <a:prstGeom prst="rect">
            <a:avLst/>
          </a:prstGeom>
          <a:noFill/>
          <a:ln/>
        </p:spPr>
        <p:txBody>
          <a:bodyPr wrap="square" lIns="0" tIns="0" rIns="0" bIns="0" rtlCol="0" anchor="t"/>
          <a:lstStyle/>
          <a:p>
            <a:pPr algn="ctr" indent="0" marL="0">
              <a:buNone/>
            </a:pPr>
            <a:r>
              <a:rPr lang="en-US" sz="1100" i="1" dirty="0">
                <a:solidFill>
                  <a:srgbClr val="5A6577"/>
                </a:solidFill>
              </a:rPr>
              <a:t>The model of a real cell (dashed box): a perfect e.m.f. in series with an internal resistance. The voltmeter can only reach the terminals, so it reads the terminal p.d., not the e.m.f.</a:t>
            </a:r>
            <a:endParaRPr lang="en-US" sz="1100" dirty="0"/>
          </a:p>
        </p:txBody>
      </p:sp>
      <p:sp>
        <p:nvSpPr>
          <p:cNvPr id="6" name="Shape 3"/>
          <p:cNvSpPr/>
          <p:nvPr/>
        </p:nvSpPr>
        <p:spPr>
          <a:xfrm>
            <a:off x="457200" y="1371600"/>
            <a:ext cx="4336999" cy="828446"/>
          </a:xfrm>
          <a:prstGeom prst="roundRect">
            <a:avLst>
              <a:gd name="adj" fmla="val 6623"/>
            </a:avLst>
          </a:prstGeom>
          <a:solidFill>
            <a:srgbClr val="EEF2FF"/>
          </a:solidFill>
          <a:ln w="9525">
            <a:solidFill>
              <a:srgbClr val="DDE2EA"/>
            </a:solidFill>
            <a:prstDash val="solid"/>
          </a:ln>
        </p:spPr>
      </p:sp>
      <p:sp>
        <p:nvSpPr>
          <p:cNvPr id="7" name="Text 4"/>
          <p:cNvSpPr txBox="1"/>
          <p:nvPr/>
        </p:nvSpPr>
        <p:spPr>
          <a:xfrm>
            <a:off x="603504" y="1463040"/>
            <a:ext cx="4044391"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Internal resistance</a:t>
            </a:r>
            <a:r>
              <a:rPr lang="en-US" sz="1400" dirty="0">
                <a:solidFill>
                  <a:srgbClr val="1A1F2B"/>
                </a:solidFill>
                <a:latin typeface="Calibri" pitchFamily="34" charset="0"/>
                <a:ea typeface="Calibri" pitchFamily="34" charset="-122"/>
                <a:cs typeface="Calibri" pitchFamily="34" charset="-120"/>
              </a:rPr>
              <a:t> r: the resistance of the materials inside a source, which dissipates energy whenever current flows through the source.</a:t>
            </a:r>
            <a:endParaRPr lang="en-US" sz="1400" dirty="0"/>
          </a:p>
        </p:txBody>
      </p:sp>
      <p:sp>
        <p:nvSpPr>
          <p:cNvPr id="8" name="Text 5"/>
          <p:cNvSpPr txBox="1"/>
          <p:nvPr/>
        </p:nvSpPr>
        <p:spPr>
          <a:xfrm>
            <a:off x="457200" y="2318918"/>
            <a:ext cx="4336999"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Charge moving through the chemicals and electrodes of a cell meets resistance, just as it does in a wire. The model is a perfect e.m.f. ε in series with a resistor r; you cannot separate them or connect to the point between them. The </a:t>
            </a:r>
            <a:r>
              <a:rPr lang="en-US" sz="1500" b="1" dirty="0">
                <a:solidFill>
                  <a:srgbClr val="1A1F2B"/>
                </a:solidFill>
                <a:latin typeface="Calibri" pitchFamily="34" charset="0"/>
                <a:ea typeface="Calibri" pitchFamily="34" charset="-122"/>
                <a:cs typeface="Calibri" pitchFamily="34" charset="-120"/>
              </a:rPr>
              <a:t>terminal p.d.</a:t>
            </a:r>
            <a:r>
              <a:rPr lang="en-US" sz="1500" dirty="0">
                <a:solidFill>
                  <a:srgbClr val="1A1F2B"/>
                </a:solidFill>
                <a:latin typeface="Calibri" pitchFamily="34" charset="0"/>
                <a:ea typeface="Calibri" pitchFamily="34" charset="-122"/>
                <a:cs typeface="Calibri" pitchFamily="34" charset="-120"/>
              </a:rPr>
              <a:t> V is the p.d. across the terminals of the source, which is what a voltmeter across it reads. The </a:t>
            </a:r>
            <a:r>
              <a:rPr lang="en-US" sz="1500" b="1" dirty="0">
                <a:solidFill>
                  <a:srgbClr val="1A1F2B"/>
                </a:solidFill>
                <a:latin typeface="Calibri" pitchFamily="34" charset="0"/>
                <a:ea typeface="Calibri" pitchFamily="34" charset="-122"/>
                <a:cs typeface="Calibri" pitchFamily="34" charset="-120"/>
              </a:rPr>
              <a:t>lost volts</a:t>
            </a:r>
            <a:r>
              <a:rPr lang="en-US" sz="1500" dirty="0">
                <a:solidFill>
                  <a:srgbClr val="1A1F2B"/>
                </a:solidFill>
                <a:latin typeface="Calibri" pitchFamily="34" charset="0"/>
                <a:ea typeface="Calibri" pitchFamily="34" charset="-122"/>
                <a:cs typeface="Calibri" pitchFamily="34" charset="-120"/>
              </a:rPr>
              <a:t> Ir is the p.d. across the internal resistance: the energy per coulomb dissipated as thermal energy inside the source.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internal resistance, and where do the lost volts go?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otential around the circuit of worked example 2. The charge gains 1.50 V in the e.m.f., loses 0.24 V inside the cell, and the remaining 1.26 V is all that the external resistor receives.">    </p:cNvPr>
          <p:cNvPicPr>
            <a:picLocks noChangeAspect="1"/>
          </p:cNvPicPr>
          <p:nvPr/>
        </p:nvPicPr>
        <p:blipFill>
          <a:blip r:embed="rId1"/>
          <a:stretch>
            <a:fillRect/>
          </a:stretch>
        </p:blipFill>
        <p:spPr>
          <a:xfrm>
            <a:off x="4389120" y="1496873"/>
            <a:ext cx="4297680" cy="2387498"/>
          </a:xfrm>
          <a:prstGeom prst="rect">
            <a:avLst/>
          </a:prstGeom>
        </p:spPr>
      </p:pic>
      <p:sp>
        <p:nvSpPr>
          <p:cNvPr id="5" name="Text 2"/>
          <p:cNvSpPr txBox="1"/>
          <p:nvPr/>
        </p:nvSpPr>
        <p:spPr>
          <a:xfrm>
            <a:off x="4389120" y="393009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Potential around the circuit of worked example 2. The charge gains 1.50 V in the e.m.f., loses 0.24 V inside the cell, and the remaining 1.26 V is all that the external resistor receives.</a:t>
            </a:r>
            <a:endParaRPr lang="en-US" sz="1100" dirty="0"/>
          </a:p>
        </p:txBody>
      </p:sp>
      <p:sp>
        <p:nvSpPr>
          <p:cNvPr id="6" name="Text 3"/>
          <p:cNvSpPr txBox="1"/>
          <p:nvPr/>
        </p:nvSpPr>
        <p:spPr>
          <a:xfrm>
            <a:off x="457200" y="1371600"/>
            <a:ext cx="361188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Apply V = IR to the whole circuit, whose total resistance is R + r:</a:t>
            </a:r>
            <a:endParaRPr lang="en-US" sz="1500" dirty="0"/>
          </a:p>
        </p:txBody>
      </p:sp>
      <p:sp>
        <p:nvSpPr>
          <p:cNvPr id="7" name="Shape 4"/>
          <p:cNvSpPr/>
          <p:nvPr/>
        </p:nvSpPr>
        <p:spPr>
          <a:xfrm>
            <a:off x="457200" y="1951330"/>
            <a:ext cx="3611880" cy="705002"/>
          </a:xfrm>
          <a:prstGeom prst="roundRect">
            <a:avLst>
              <a:gd name="adj" fmla="val 7782"/>
            </a:avLst>
          </a:prstGeom>
          <a:solidFill>
            <a:srgbClr val="F3F5F9"/>
          </a:solidFill>
          <a:ln w="9525">
            <a:solidFill>
              <a:srgbClr val="DDE2EA"/>
            </a:solidFill>
            <a:prstDash val="solid"/>
          </a:ln>
        </p:spPr>
      </p:sp>
      <p:sp>
        <p:nvSpPr>
          <p:cNvPr id="8" name="Text 5"/>
          <p:cNvSpPr txBox="1"/>
          <p:nvPr/>
        </p:nvSpPr>
        <p:spPr>
          <a:xfrm>
            <a:off x="603504" y="2042770"/>
            <a:ext cx="331927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ε= I(R + r)  ⇒ ε= IR + Ir = V + Ir  ⇒ V = ε- Ir</a:t>
            </a:r>
            <a:endParaRPr lang="en-US" sz="1700" dirty="0"/>
          </a:p>
        </p:txBody>
      </p:sp>
      <p:sp>
        <p:nvSpPr>
          <p:cNvPr id="9" name="Text 6"/>
          <p:cNvSpPr txBox="1"/>
          <p:nvPr/>
        </p:nvSpPr>
        <p:spPr>
          <a:xfrm>
            <a:off x="457200" y="2776118"/>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R is the total external resistance. ε= I(R + r) is in the formulae list; V = ε- Ir comes from expanding the brackets and using V = IR for the external circuit. In words: e.m.f. = terminal p.d. + lost volts, which is energy conservation for each coulomb going once round the circuit.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internal resistance, and where do the lost volts go?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cell of e.m.f. 1.50 V and internal resistance 0.80 Ω is connected to a 4.2 Ω resistor. Calculate (a) the current, (b) the terminal p.d. and (c) the lost volts.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current depends on the total resistance: </a:t>
            </a:r>
            <a:r>
              <a:rPr lang="en-US" sz="1500" b="1" dirty="0">
                <a:solidFill>
                  <a:srgbClr val="1A1F2B"/>
                </a:solidFill>
                <a:latin typeface="Calibri" pitchFamily="34" charset="0"/>
                <a:ea typeface="Calibri" pitchFamily="34" charset="-122"/>
                <a:cs typeface="Calibri" pitchFamily="34" charset="-120"/>
              </a:rPr>
              <a:t>I = ε/(R + r) = 1.50/(4.2 + 0.80) = 0.300 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terminal p.d. is the p.d. across the external resistor: </a:t>
            </a:r>
            <a:r>
              <a:rPr lang="en-US" sz="1500" b="1" dirty="0">
                <a:solidFill>
                  <a:srgbClr val="1A1F2B"/>
                </a:solidFill>
                <a:latin typeface="Calibri" pitchFamily="34" charset="0"/>
                <a:ea typeface="Calibri" pitchFamily="34" charset="-122"/>
                <a:cs typeface="Calibri" pitchFamily="34" charset="-120"/>
              </a:rPr>
              <a:t>V = IR = 0.300 ×4.2 = 1.26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Ir = 0.300 ×0.80 = 0.24 V</a:t>
            </a:r>
            <a:r>
              <a:rPr lang="en-US" sz="1500" dirty="0">
                <a:solidFill>
                  <a:srgbClr val="1A1F2B"/>
                </a:solidFill>
                <a:latin typeface="Calibri" pitchFamily="34" charset="0"/>
                <a:ea typeface="Calibri" pitchFamily="34" charset="-122"/>
                <a:cs typeface="Calibri" pitchFamily="34" charset="-120"/>
              </a:rPr>
              <a:t>. Check: 1.26 + 0.24 = 1.50 V = ε.</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internal resistance, and where do the lost volts go?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erminal p.d. against current for the cell of worked example 2. At 0.30 A the 1.50 V e.m.f. splits into 1.26 V across the terminals and 0.24 V lost inside the cell. The line meets the current axis at the short-circuit current.">    </p:cNvPr>
          <p:cNvPicPr>
            <a:picLocks noChangeAspect="1"/>
          </p:cNvPicPr>
          <p:nvPr/>
        </p:nvPicPr>
        <p:blipFill>
          <a:blip r:embed="rId1"/>
          <a:stretch>
            <a:fillRect/>
          </a:stretch>
        </p:blipFill>
        <p:spPr>
          <a:xfrm>
            <a:off x="4389120" y="1457554"/>
            <a:ext cx="4297680" cy="2467051"/>
          </a:xfrm>
          <a:prstGeom prst="rect">
            <a:avLst/>
          </a:prstGeom>
        </p:spPr>
      </p:pic>
      <p:sp>
        <p:nvSpPr>
          <p:cNvPr id="5" name="Text 2"/>
          <p:cNvSpPr txBox="1"/>
          <p:nvPr/>
        </p:nvSpPr>
        <p:spPr>
          <a:xfrm>
            <a:off x="4389120" y="397032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Terminal p.d. against current for the cell of worked example 2. At 0.30 A the 1.50 V e.m.f. splits into 1.26 V across the terminals and 0.24 V lost inside the cell. The line meets the current axis at the short-circuit current.</a:t>
            </a:r>
            <a:endParaRPr lang="en-US" sz="1100" dirty="0"/>
          </a:p>
        </p:txBody>
      </p:sp>
      <p:sp>
        <p:nvSpPr>
          <p:cNvPr id="6" name="Text 3"/>
          <p:cNvSpPr txBox="1"/>
          <p:nvPr/>
        </p:nvSpPr>
        <p:spPr>
          <a:xfrm>
            <a:off x="457200" y="1371600"/>
            <a:ext cx="3611880" cy="206745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How the terminal p.d. depends on the current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 = ε- Ir has the form y = c + mx, so a graph of V against I is a straight line with intercept ε and gradient −r. Reducing R increases I, increases the lost volts and so reduces the terminal p.d. With no current (open circuit) there are no lost volts, so V = ε.</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internal resistance, and where do the lost volts go?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same cell seen from the load's side: as R increases, the current falls, the lost volts shrink, and the terminal p.d. climbs towards the e.m.f. but never reaches it.">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cell seen from the load's side: as R increases, the current falls, the lost volts shrink, and the terminal p.d. climbs towards the e.m.f. but never reaches it.</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I = ε/R and forgetting the internal resistance. Here that would give 1.50/4.2 = 0.357 A instead of 0.300 A. The e.m.f. drives current through the whole circuit, and r is part of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ε and r from meter readings?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5581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The e.m.f.:</a:t>
            </a:r>
            <a:r>
              <a:rPr lang="en-US" sz="1500" dirty="0">
                <a:solidFill>
                  <a:srgbClr val="1A1F2B"/>
                </a:solidFill>
                <a:latin typeface="Calibri" pitchFamily="34" charset="0"/>
                <a:ea typeface="Calibri" pitchFamily="34" charset="-122"/>
                <a:cs typeface="Calibri" pitchFamily="34" charset="-120"/>
              </a:rPr>
              <a:t> connect a high-resistance voltmeter (for example a digital meter) across the source with nothing else connected. The current is negligible, so the lost volts are negligible and the reading is very close to ε.</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internal resistance:</a:t>
            </a:r>
            <a:r>
              <a:rPr lang="en-US" sz="1500" dirty="0">
                <a:solidFill>
                  <a:srgbClr val="1A1F2B"/>
                </a:solidFill>
                <a:latin typeface="Calibri" pitchFamily="34" charset="0"/>
                <a:ea typeface="Calibri" pitchFamily="34" charset="-122"/>
                <a:cs typeface="Calibri" pitchFamily="34" charset="-120"/>
              </a:rPr>
              <a:t> connect a known load and measure the terminal p.d. V and the current I. Then lost volts = ε- V and r = (ε- V)/I.</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there is no ammeter, find I from the load: I = V/R.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ε and r from meter readings?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Determine</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high-resistance voltmeter connected across a battery reads 6.20 V. A 5.0 Ω resistor is then connected across the battery, and the voltmeter reading falls to 5.40 V. Determine the internal resistance of the battery.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With no load, the reading is the e.m.f.: ε= 6.20 V. Current through the resistor: I = V/R = 5.40/5.0 = 1.08 A. Lost volts: Ir = 6.20 - 5.40 = 0.80 V, so </a:t>
            </a:r>
            <a:r>
              <a:rPr lang="en-US" sz="1500" b="1" dirty="0">
                <a:solidFill>
                  <a:srgbClr val="1A1F2B"/>
                </a:solidFill>
                <a:latin typeface="Calibri" pitchFamily="34" charset="0"/>
                <a:ea typeface="Calibri" pitchFamily="34" charset="-122"/>
                <a:cs typeface="Calibri" pitchFamily="34" charset="-120"/>
              </a:rPr>
              <a:t>r = 0.80/1.08 = 0.74 Ω</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ε and r from meter readings?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meet "a high-resistance voltmeter is connected across the cell" with no other load, read it as "this is the e.m.f." and say why: the current is (almost) zero, so Ir is (almost) zero.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limits the maximum current from a source?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current is largest when the external resistance is zero, a short circuit. Then ε= Ir, so I_(max) = ε/r, the intercept on the current axis of the V–I graph. In a short circuit the terminal p.d. is zero and all the power, I²r, is dissipated inside the source, which can heat it dangerously.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Low r wanted:</a:t>
            </a:r>
            <a:r>
              <a:rPr lang="en-US" sz="1500" dirty="0">
                <a:solidFill>
                  <a:srgbClr val="1A1F2B"/>
                </a:solidFill>
                <a:latin typeface="Calibri" pitchFamily="34" charset="0"/>
                <a:ea typeface="Calibri" pitchFamily="34" charset="-122"/>
                <a:cs typeface="Calibri" pitchFamily="34" charset="-120"/>
              </a:rPr>
              <a:t> car batteries and rechargeable packs must deliver large currents without a large drop in terminal p.d.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High r wanted:</a:t>
            </a:r>
            <a:r>
              <a:rPr lang="en-US" sz="1500" dirty="0">
                <a:solidFill>
                  <a:srgbClr val="1A1F2B"/>
                </a:solidFill>
                <a:latin typeface="Calibri" pitchFamily="34" charset="0"/>
                <a:ea typeface="Calibri" pitchFamily="34" charset="-122"/>
                <a:cs typeface="Calibri" pitchFamily="34" charset="-120"/>
              </a:rPr>
              <a:t> high-voltage laboratory supplies are built with a very large internal resistance so that, even if the terminals are touched or shorted, the current stays small and safe.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limits the maximum current from a source?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headlamps and the starter motor share the battery's terminals. When the battery supplies 180 A, the lost volts in the battery rise and every device across the terminals gets less p.d.">    </p:cNvPr>
          <p:cNvPicPr>
            <a:picLocks noChangeAspect="1"/>
          </p:cNvPicPr>
          <p:nvPr/>
        </p:nvPicPr>
        <p:blipFill>
          <a:blip r:embed="rId1"/>
          <a:stretch>
            <a:fillRect/>
          </a:stretch>
        </p:blipFill>
        <p:spPr>
          <a:xfrm>
            <a:off x="1730045" y="1371600"/>
            <a:ext cx="5682996" cy="2807208"/>
          </a:xfrm>
          <a:prstGeom prst="rect">
            <a:avLst/>
          </a:prstGeom>
        </p:spPr>
      </p:pic>
      <p:sp>
        <p:nvSpPr>
          <p:cNvPr id="5" name="Text 2"/>
          <p:cNvSpPr txBox="1"/>
          <p:nvPr/>
        </p:nvSpPr>
        <p:spPr>
          <a:xfrm>
            <a:off x="1730045" y="4224528"/>
            <a:ext cx="5682996" cy="393192"/>
          </a:xfrm>
          <a:prstGeom prst="rect">
            <a:avLst/>
          </a:prstGeom>
          <a:noFill/>
          <a:ln/>
        </p:spPr>
        <p:txBody>
          <a:bodyPr wrap="square" lIns="0" tIns="0" rIns="0" bIns="0" rtlCol="0" anchor="t"/>
          <a:lstStyle/>
          <a:p>
            <a:pPr algn="ctr" indent="0" marL="0">
              <a:buNone/>
            </a:pPr>
            <a:r>
              <a:rPr lang="en-US" sz="1100" i="1" dirty="0">
                <a:solidFill>
                  <a:srgbClr val="5A6577"/>
                </a:solidFill>
              </a:rPr>
              <a:t>The headlamps and the starter motor share the battery's terminals. When the battery supplies 180 A, the lost volts in the battery rise and every device across the terminals gets less p.d.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limits the maximum current from a source?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battery has an e.m.f. of 12.6 V and an internal resistance of 0.020 Ω. While the starter motor turns the engine, the current from the battery is 180 A. (a) Calculate the terminal p.d. while the starter motor runs. (b) Calculate the rate at which energy is dissipated inside the battery. (c) Calculate the current if the terminals were short-circuited.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Lost volts Ir = 180 ×0.020 = 3.6 V, so </a:t>
            </a:r>
            <a:r>
              <a:rPr lang="en-US" sz="1500" b="1" dirty="0">
                <a:solidFill>
                  <a:srgbClr val="1A1F2B"/>
                </a:solidFill>
                <a:latin typeface="Calibri" pitchFamily="34" charset="0"/>
                <a:ea typeface="Calibri" pitchFamily="34" charset="-122"/>
                <a:cs typeface="Calibri" pitchFamily="34" charset="-120"/>
              </a:rPr>
              <a:t>V = 12.6 - 3.6 = 9.0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P = I²r = 180² ×0.020 = 650 W (648 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 = 0: </a:t>
            </a:r>
            <a:r>
              <a:rPr lang="en-US" sz="1500" b="1" dirty="0">
                <a:solidFill>
                  <a:srgbClr val="1A1F2B"/>
                </a:solidFill>
                <a:latin typeface="Calibri" pitchFamily="34" charset="0"/>
                <a:ea typeface="Calibri" pitchFamily="34" charset="-122"/>
                <a:cs typeface="Calibri" pitchFamily="34" charset="-120"/>
              </a:rPr>
              <a:t>I_(max) = ε/r = 12.6/0.020 = 630 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While the starter runs, the headlamps get 9.0 V instead of about 12.6 V and visibly dim.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limits the maximum current from a source?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Thinking a battery delivers a fixed current. A battery has a (nearly) fixed e.m.f.; the current depends on the total resistance it is connected to, and the terminal p.d. depends on that current.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reaches the load?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ower delivered to a load by a 6.0 V source with internal resistance 2.0 Ω. The power peaks at 4.5 W when the load resistance equals the internal resistance.">    </p:cNvPr>
          <p:cNvPicPr>
            <a:picLocks noChangeAspect="1"/>
          </p:cNvPicPr>
          <p:nvPr/>
        </p:nvPicPr>
        <p:blipFill>
          <a:blip r:embed="rId1"/>
          <a:stretch>
            <a:fillRect/>
          </a:stretch>
        </p:blipFill>
        <p:spPr>
          <a:xfrm>
            <a:off x="4389120" y="1457554"/>
            <a:ext cx="4297680" cy="2467051"/>
          </a:xfrm>
          <a:prstGeom prst="rect">
            <a:avLst/>
          </a:prstGeom>
        </p:spPr>
      </p:pic>
      <p:sp>
        <p:nvSpPr>
          <p:cNvPr id="5" name="Text 2"/>
          <p:cNvSpPr txBox="1"/>
          <p:nvPr/>
        </p:nvSpPr>
        <p:spPr>
          <a:xfrm>
            <a:off x="4389120" y="397032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Power delivered to a load by a 6.0 V source with internal resistance 2.0 Ω. The power peaks at 4.5 W when the load resistance equals the internal resistance.</a:t>
            </a:r>
            <a:endParaRPr lang="en-US" sz="1100" dirty="0"/>
          </a:p>
        </p:txBody>
      </p:sp>
      <p:sp>
        <p:nvSpPr>
          <p:cNvPr id="6" name="Text 3"/>
          <p:cNvSpPr txBox="1"/>
          <p:nvPr/>
        </p:nvSpPr>
        <p:spPr>
          <a:xfrm>
            <a:off x="457200" y="1371600"/>
            <a:ext cx="361188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Multiply ε= V + Ir by the current:</a:t>
            </a:r>
            <a:endParaRPr lang="en-US" sz="1500" dirty="0"/>
          </a:p>
        </p:txBody>
      </p:sp>
      <p:sp>
        <p:nvSpPr>
          <p:cNvPr id="7" name="Shape 4"/>
          <p:cNvSpPr/>
          <p:nvPr/>
        </p:nvSpPr>
        <p:spPr>
          <a:xfrm>
            <a:off x="457200" y="1720901"/>
            <a:ext cx="3611880"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1812341"/>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εI = VI + I²r</a:t>
            </a:r>
            <a:endParaRPr lang="en-US" sz="1700" dirty="0"/>
          </a:p>
        </p:txBody>
      </p:sp>
      <p:sp>
        <p:nvSpPr>
          <p:cNvPr id="9" name="Text 6"/>
          <p:cNvSpPr txBox="1"/>
          <p:nvPr/>
        </p:nvSpPr>
        <p:spPr>
          <a:xfrm>
            <a:off x="457200" y="2284171"/>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Power supplied by the source = power delivered to the load + power dissipated inside. The power delivered to the load is P = VI = I²R = V²/R. The fraction of the energy that reaches the load (the efficiency) is VI/εI = V/ε= R/(R + r). For a fixed source, the power in the load is greatest when R = r, but then only half the energy reaches the load.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reaches the load?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Calculate, Comment</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supply of e.m.f. 6.0 V and internal resistance 2.0 Ω is connected in turn to loads of 1.0 Ω, 2.0 Ω and 4.0 Ω. For each load, calculate the current, the power delivered to the load and the fraction of the supplied energy that reaches the load. Comment on the results.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I = ε/(R + r), then P = I²R and fraction = R/(R + r):</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2990088"/>
          <a:ext cx="8229600" cy="914400"/>
        </p:xfrm>
        <a:graphic>
          <a:graphicData uri="http://schemas.openxmlformats.org/drawingml/2006/table">
            <a:tbl>
              <a:tblPr/>
              <a:tblGrid>
                <a:gridCol w="1087222"/>
                <a:gridCol w="1087222"/>
                <a:gridCol w="2142439"/>
                <a:gridCol w="2054657"/>
                <a:gridCol w="18580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 / 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power in load / 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power inside / 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fraction to load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reaches the load?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Calculate, Comment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Greatest power, 4.5 W, when R = r = 2.0 Ω, but only 50% of the energy then reaches the load.</a:t>
            </a:r>
            <a:r>
              <a:rPr lang="en-US" sz="1500" dirty="0">
                <a:solidFill>
                  <a:srgbClr val="1A1F2B"/>
                </a:solidFill>
                <a:latin typeface="Calibri" pitchFamily="34" charset="0"/>
                <a:ea typeface="Calibri" pitchFamily="34" charset="-122"/>
                <a:cs typeface="Calibri" pitchFamily="34" charset="-120"/>
              </a:rPr>
              <a:t> A larger load receives less power but wastes less: 67% of the energy reaches the 4.0 Ω load. Sources such as mains generators are designed for efficiency, not maximum power.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reaches the load?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same results as a chart. As R rises, the power wasted inside the source falls much faster than the power in the load.">    </p:cNvPr>
          <p:cNvPicPr>
            <a:picLocks noChangeAspect="1"/>
          </p:cNvPicPr>
          <p:nvPr/>
        </p:nvPicPr>
        <p:blipFill>
          <a:blip r:embed="rId1"/>
          <a:stretch>
            <a:fillRect/>
          </a:stretch>
        </p:blipFill>
        <p:spPr>
          <a:xfrm>
            <a:off x="4389120" y="1577340"/>
            <a:ext cx="4297680" cy="2396642"/>
          </a:xfrm>
          <a:prstGeom prst="rect">
            <a:avLst/>
          </a:prstGeom>
        </p:spPr>
      </p:pic>
      <p:sp>
        <p:nvSpPr>
          <p:cNvPr id="5" name="Text 2"/>
          <p:cNvSpPr txBox="1"/>
          <p:nvPr/>
        </p:nvSpPr>
        <p:spPr>
          <a:xfrm>
            <a:off x="4389120" y="40197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results as a chart. As R rises, the power wasted inside the source falls much faster than the power in the load.</a:t>
            </a:r>
            <a:endParaRPr lang="en-US" sz="1100" dirty="0"/>
          </a:p>
        </p:txBody>
      </p:sp>
      <p:sp>
        <p:nvSpPr>
          <p:cNvPr id="6" name="Shape 3"/>
          <p:cNvSpPr/>
          <p:nvPr/>
        </p:nvSpPr>
        <p:spPr>
          <a:xfrm>
            <a:off x="457200" y="1371600"/>
            <a:ext cx="3611880"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Always say which power you have calculated. εI is the power supplied by the source, VI or I²R the power delivered to the load, and I²r the power wasted inside.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cells are connected in series?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Four cells, each 1.5 V and 0.30 Ω. Reversing one cell halves the total e.m.f. here but leaves the total internal resistance unchanged.">    </p:cNvPr>
          <p:cNvPicPr>
            <a:picLocks noChangeAspect="1"/>
          </p:cNvPicPr>
          <p:nvPr/>
        </p:nvPicPr>
        <p:blipFill>
          <a:blip r:embed="rId1"/>
          <a:stretch>
            <a:fillRect/>
          </a:stretch>
        </p:blipFill>
        <p:spPr>
          <a:xfrm>
            <a:off x="4389120" y="1454810"/>
            <a:ext cx="4297680" cy="2641702"/>
          </a:xfrm>
          <a:prstGeom prst="rect">
            <a:avLst/>
          </a:prstGeom>
        </p:spPr>
      </p:pic>
      <p:sp>
        <p:nvSpPr>
          <p:cNvPr id="5" name="Text 2"/>
          <p:cNvSpPr txBox="1"/>
          <p:nvPr/>
        </p:nvSpPr>
        <p:spPr>
          <a:xfrm>
            <a:off x="4389120" y="414223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Four cells, each 1.5 V and 0.30 Ω. Reversing one cell halves the total e.m.f. here but leaves the total internal resistance unchanged.</a:t>
            </a:r>
            <a:endParaRPr lang="en-US" sz="1100" dirty="0"/>
          </a:p>
        </p:txBody>
      </p:sp>
      <p:sp>
        <p:nvSpPr>
          <p:cNvPr id="6" name="Text 3"/>
          <p:cNvSpPr txBox="1"/>
          <p:nvPr/>
        </p:nvSpPr>
        <p:spPr>
          <a:xfrm>
            <a:off x="457200" y="1371600"/>
            <a:ext cx="361188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Cells in series, all the same way round (+ to −): the e.m.f.s add and the internal resistances add. A cell connected the wrong way round subtracts its e.m.f., so the total drops by 2ε compared with all cells correct, but its internal resistance still adds. The internal resistances add because they are in series with each other and with the external circuit, exactly like resistors in series.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cells are connected in series?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torch holds four cells in series, each of e.m.f. 1.5 V and internal resistance 0.30 Ω. The bulb has a resistance of 6.0 Ω. (a) Calculate the current in the bulb and the p.d. across it. (b) One cell is put in the wrong way round. Calculate the new current, and the factor by which the power in the bulb falls.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Totals: ε= 4 ×1.5 = 6.0 V and r = 4 ×0.30 = 1.20 Ω. </a:t>
            </a:r>
            <a:r>
              <a:rPr lang="en-US" sz="1500" b="1" dirty="0">
                <a:solidFill>
                  <a:srgbClr val="1A1F2B"/>
                </a:solidFill>
                <a:latin typeface="Calibri" pitchFamily="34" charset="0"/>
                <a:ea typeface="Calibri" pitchFamily="34" charset="-122"/>
                <a:cs typeface="Calibri" pitchFamily="34" charset="-120"/>
              </a:rPr>
              <a:t>I = 6.0/(6.0 + 1.2) = 0.83 A (0.833 A)</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V = 0.833 ×6.0 = 5.0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One cell reversed: ε= 1.5 + 1.5 - 1.5 + 1.5 = 3.0 V, r still 1.20 Ω. </a:t>
            </a:r>
            <a:r>
              <a:rPr lang="en-US" sz="1500" b="1" dirty="0">
                <a:solidFill>
                  <a:srgbClr val="1A1F2B"/>
                </a:solidFill>
                <a:latin typeface="Calibri" pitchFamily="34" charset="0"/>
                <a:ea typeface="Calibri" pitchFamily="34" charset="-122"/>
                <a:cs typeface="Calibri" pitchFamily="34" charset="-120"/>
              </a:rPr>
              <a:t>I = 3.0/7.2 = 0.42 A (0.417 A)</a:t>
            </a:r>
            <a:r>
              <a:rPr lang="en-US" sz="1500" dirty="0">
                <a:solidFill>
                  <a:srgbClr val="1A1F2B"/>
                </a:solidFill>
                <a:latin typeface="Calibri" pitchFamily="34" charset="0"/>
                <a:ea typeface="Calibri" pitchFamily="34" charset="-122"/>
                <a:cs typeface="Calibri" pitchFamily="34" charset="-120"/>
              </a:rPr>
              <a:t>. Power ∝ I² for the same bulb resistance, so P falls from 4.17 W to 1.04 W, </a:t>
            </a:r>
            <a:r>
              <a:rPr lang="en-US" sz="1500" b="1" dirty="0">
                <a:solidFill>
                  <a:srgbClr val="1A1F2B"/>
                </a:solidFill>
                <a:latin typeface="Calibri" pitchFamily="34" charset="0"/>
                <a:ea typeface="Calibri" pitchFamily="34" charset="-122"/>
                <a:cs typeface="Calibri" pitchFamily="34" charset="-120"/>
              </a:rPr>
              <a:t>a factor of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This treats the bulb's resistance as constant; in reality a dimmer filament is cooler and has a lower resistance (page 2.7).</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Core Practical 8: how do you measure ε and 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Circuit for Core Practical 8. The variable resistor changes the current; the voltmeter reads the terminal p.d. for each current.">    </p:cNvPr>
          <p:cNvPicPr>
            <a:picLocks noChangeAspect="1"/>
          </p:cNvPicPr>
          <p:nvPr/>
        </p:nvPicPr>
        <p:blipFill>
          <a:blip r:embed="rId1"/>
          <a:stretch>
            <a:fillRect/>
          </a:stretch>
        </p:blipFill>
        <p:spPr>
          <a:xfrm>
            <a:off x="4389120" y="1473098"/>
            <a:ext cx="4297680" cy="2605126"/>
          </a:xfrm>
          <a:prstGeom prst="rect">
            <a:avLst/>
          </a:prstGeom>
        </p:spPr>
      </p:pic>
      <p:sp>
        <p:nvSpPr>
          <p:cNvPr id="5" name="Text 2"/>
          <p:cNvSpPr txBox="1"/>
          <p:nvPr/>
        </p:nvSpPr>
        <p:spPr>
          <a:xfrm>
            <a:off x="4389120" y="412394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Circuit for Core Practical 8. The variable resistor changes the current; the voltmeter reads the terminal p.d. for each current.</a:t>
            </a:r>
            <a:endParaRPr lang="en-US" sz="1100" dirty="0"/>
          </a:p>
        </p:txBody>
      </p:sp>
      <p:sp>
        <p:nvSpPr>
          <p:cNvPr id="6" name="Text 3"/>
          <p:cNvSpPr txBox="1"/>
          <p:nvPr/>
        </p:nvSpPr>
        <p:spPr>
          <a:xfrm>
            <a:off x="457200" y="1371600"/>
            <a:ext cx="3611880" cy="29407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 = ε- Ir is a straight line on a graph of V (y-axis) against I (x-axis), with V-intercept ε and gradient −r.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Circuit:</a:t>
            </a:r>
            <a:r>
              <a:rPr lang="en-US" sz="1500" dirty="0">
                <a:solidFill>
                  <a:srgbClr val="1A1F2B"/>
                </a:solidFill>
                <a:latin typeface="Calibri" pitchFamily="34" charset="0"/>
                <a:ea typeface="Calibri" pitchFamily="34" charset="-122"/>
                <a:cs typeface="Calibri" pitchFamily="34" charset="-120"/>
              </a:rPr>
              <a:t> the cell in series with an ammeter, a variable resistor and a switch; a voltmeter connected directly across the cell's terminals.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close the switch, set the variable resistor, read I and V quickly, then open the switch. Repeat for at least six settings spread over as wide a range of current as 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8: how do you measure ε and 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3110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plot V against I, draw the line of best fit, read ε from the intercept at I = 0 and find r = −gradient from a large triangle.</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Practical issues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cell heats up.</a:t>
            </a:r>
            <a:r>
              <a:rPr lang="en-US" sz="1500" dirty="0">
                <a:solidFill>
                  <a:srgbClr val="1A1F2B"/>
                </a:solidFill>
                <a:latin typeface="Calibri" pitchFamily="34" charset="0"/>
                <a:ea typeface="Calibri" pitchFamily="34" charset="-122"/>
                <a:cs typeface="Calibri" pitchFamily="34" charset="-120"/>
              </a:rPr>
              <a:t> Current in the internal resistance dissipates energy inside the cell, and its temperature, and with it r, changes. Open the switch between readings and keep the currents moderate.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cell runs down.</a:t>
            </a:r>
            <a:r>
              <a:rPr lang="en-US" sz="1500" dirty="0">
                <a:solidFill>
                  <a:srgbClr val="1A1F2B"/>
                </a:solidFill>
                <a:latin typeface="Calibri" pitchFamily="34" charset="0"/>
                <a:ea typeface="Calibri" pitchFamily="34" charset="-122"/>
                <a:cs typeface="Calibri" pitchFamily="34" charset="-120"/>
              </a:rPr>
              <a:t> A cell left delivering current loses e.m.f. and its internal resistance rises. Take the readings promptly so ε and r stay constant.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Protective resistor:</a:t>
            </a:r>
            <a:r>
              <a:rPr lang="en-US" sz="1500" dirty="0">
                <a:solidFill>
                  <a:srgbClr val="1A1F2B"/>
                </a:solidFill>
                <a:latin typeface="Calibri" pitchFamily="34" charset="0"/>
                <a:ea typeface="Calibri" pitchFamily="34" charset="-122"/>
                <a:cs typeface="Calibri" pitchFamily="34" charset="-120"/>
              </a:rPr>
              <a:t> a few ohms in series stops the current becoming very large if the variable resistor is turned to zero. It does not change the graph, because the voltmeter is across the cell only.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Meters:</a:t>
            </a:r>
            <a:r>
              <a:rPr lang="en-US" sz="1500" dirty="0">
                <a:solidFill>
                  <a:srgbClr val="1A1F2B"/>
                </a:solidFill>
                <a:latin typeface="Calibri" pitchFamily="34" charset="0"/>
                <a:ea typeface="Calibri" pitchFamily="34" charset="-122"/>
                <a:cs typeface="Calibri" pitchFamily="34" charset="-120"/>
              </a:rPr>
              <a:t> a high-resistance (digital) voltmeter takes negligible current. Choose ranges that give readings to 0.01 V and 0.01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8: how do you measure ε and 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Specimen results for one cell. The V-axis has a false origin, but the I-axis starts at zero, so the intercept of the extended line is the e.m.f.">    </p:cNvPr>
          <p:cNvPicPr>
            <a:picLocks noChangeAspect="1"/>
          </p:cNvPicPr>
          <p:nvPr/>
        </p:nvPicPr>
        <p:blipFill>
          <a:blip r:embed="rId1"/>
          <a:stretch>
            <a:fillRect/>
          </a:stretch>
        </p:blipFill>
        <p:spPr>
          <a:xfrm>
            <a:off x="4389120" y="1462126"/>
            <a:ext cx="4297680" cy="2626157"/>
          </a:xfrm>
          <a:prstGeom prst="rect">
            <a:avLst/>
          </a:prstGeom>
        </p:spPr>
      </p:pic>
      <p:sp>
        <p:nvSpPr>
          <p:cNvPr id="5" name="Text 2"/>
          <p:cNvSpPr txBox="1"/>
          <p:nvPr/>
        </p:nvSpPr>
        <p:spPr>
          <a:xfrm>
            <a:off x="4389120" y="41340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one cell. The V-axis has a false origin, but the I-axis starts at zero, so the intercept of the extended line is the e.m.f.</a:t>
            </a:r>
            <a:endParaRPr lang="en-US" sz="1100" dirty="0"/>
          </a:p>
        </p:txBody>
      </p:sp>
      <p:sp>
        <p:nvSpPr>
          <p:cNvPr id="6" name="Text 3"/>
          <p:cNvSpPr txBox="1"/>
          <p:nvPr/>
        </p:nvSpPr>
        <p:spPr>
          <a:xfrm>
            <a:off x="457200" y="1371600"/>
            <a:ext cx="3611880" cy="173736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never short-circuit the cell; rechargeable cells have very low r and can deliver currents large enough to make wires dangerously hot.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Uncertainty:</a:t>
            </a:r>
            <a:r>
              <a:rPr lang="en-US" sz="1500" dirty="0">
                <a:solidFill>
                  <a:srgbClr val="1A1F2B"/>
                </a:solidFill>
                <a:latin typeface="Calibri" pitchFamily="34" charset="0"/>
                <a:ea typeface="Calibri" pitchFamily="34" charset="-122"/>
                <a:cs typeface="Calibri" pitchFamily="34" charset="-120"/>
              </a:rPr>
              <a:t> a reading on a meter of resolution 0.01 V has an uncertainty of ±0.005 V, about 0.45% of a 1.11 V reading.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8: how do you measure ε and 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Medium · Determine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specimen graph above to determine the e.m.f. and the internal resistance of the cell.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Extend the line to I = 0 and read the intercept: </a:t>
            </a:r>
            <a:r>
              <a:rPr lang="en-US" sz="1500" b="1" dirty="0">
                <a:solidFill>
                  <a:srgbClr val="1A1F2B"/>
                </a:solidFill>
                <a:latin typeface="Calibri" pitchFamily="34" charset="0"/>
                <a:ea typeface="Calibri" pitchFamily="34" charset="-122"/>
                <a:cs typeface="Calibri" pitchFamily="34" charset="-120"/>
              </a:rPr>
              <a:t>ε= 1.58 V</a:t>
            </a:r>
            <a:r>
              <a:rPr lang="en-US" sz="1500" dirty="0">
                <a:solidFill>
                  <a:srgbClr val="1A1F2B"/>
                </a:solidFill>
                <a:latin typeface="Calibri" pitchFamily="34" charset="0"/>
                <a:ea typeface="Calibri" pitchFamily="34" charset="-122"/>
                <a:cs typeface="Calibri" pitchFamily="34" charset="-120"/>
              </a:rPr>
              <a:t>. Gradient from a large triangle on the line, from (0.05 A, 1.55 V) to (0.75 A, 1.08 V): (1.08 - 1.55)/(0.75 - 0.05) = -0.47/0.70 = -0.67 V A⁻¹. So </a:t>
            </a:r>
            <a:r>
              <a:rPr lang="en-US" sz="1500" b="1" dirty="0">
                <a:solidFill>
                  <a:srgbClr val="1A1F2B"/>
                </a:solidFill>
                <a:latin typeface="Calibri" pitchFamily="34" charset="0"/>
                <a:ea typeface="Calibri" pitchFamily="34" charset="-122"/>
                <a:cs typeface="Calibri" pitchFamily="34" charset="-120"/>
              </a:rPr>
              <a:t>r = 0.67 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gradient has units of V A⁻¹ = Ω, a quick check that it really is a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8: how do you measure ε and 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Only read ε from the intercept if the I-axis starts at zero. A false origin on the V-axis is fine and makes the graph larger. If the I-axis does not start at zero, calculate ε from one point on the line instead: ε= V + Ir.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2.9</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start from ε = I(R + 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formulae-list equation ε= I(R + r) first, then decide what R is: the total external resistance, worked out with the series and parallel rules before you substitute.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definitions differ in one direction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E.m.f.: energy transferred to electrical energy per unit charge, by a source. P.d.: energy transferred from electrical energy per unit charge, in a component. "Per unit charge" is needed in both; "the voltage of a battery" is not a definition.</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lost volts are ε − V</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you know the e.m.f. and the terminal p.d., you do not need r to find the lost volts: subtract. Then r = lost volts ÷ current.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2.9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explain dimming with a chain of reasons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"why does the lamp dim when another device is switched on?": total current increases → lost volts Ir increase → terminal p.d. decreases → the lamp's p.d., current and power decrease. Each arrow is a separate step.</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the graph gives two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the core practical, state both results with units: ε from the intercept (V) and r from minus the gradient (Ω). Show the gradient triangle on the line, spanning more than half of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E.m.f. is a force that pushes charge round the circuit.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unit is the volt, J C⁻¹, not the newton.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E.m.f. is energy transferred to electrical energy per unit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voltmeter across a battery always reads its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current flows, part of the e.m.f. is used across the internal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reads the terminal p.d., ε- Ir; this equals ε only when the current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battery supplies a fixed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current depends on the resistance it is connected to.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ε/(R + r); the e.m.f. is (nearly) fixed, not the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lost volts are energy that disappears.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is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lost volts are the energy per coulomb dissipated as thermal energy inside the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cell connected the wrong way round just stops contributing.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actively opposes the others, and current still passes through its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e.m.f. subtracts and its internal resistance still adds.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power to the load means the source is working most efficiently.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R = r as much power is wasted inside as is delivered.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power transfer comes with only 50% efficiency; efficiency = R/(R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6 Current, p.d. and resistance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E.m.f. is defined the same way as p.d., as energy per unit charge, and the power in the internal resistance uses the familiar P = I²R.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Series and parallel circuits; 2.8 The potential divider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internal resistance is one more resistor in series with the external circuit; switching on more devices in parallel lowers R, raises I and lowers the terminal p.d. r and R share the e.m.f. like a potential divider: V = εR/(R + 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Practical skills (Unit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Rearranging an equation into y = mx + c and reading two constants from the intercept and the gradient is the pattern behind many practical questions.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10689"/>
                <a:gridCol w="3422599"/>
                <a:gridCol w="249631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I(R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from a real source (ε in V, I in A, R and r in 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ε-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terminal p.d.; lost volts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ε= I(R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W/Q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e.m.f. (W in J, Q 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(same form as V = W/Q)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I_(max) = ε/r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short-circuit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R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VI = I²R = 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delivered to a component (P in 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εI = VI + I²r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supplied = power to load + power wasted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multiply ε= V + Ir by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fraction to load = V/ε= R/(R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of energy delivery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εₜₒₜₐₗ = Σε (with signs), rₜₒₜₐₗ = Σr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cells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0659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Why does a high-resistance voltmeter connected on its own across a battery read (almost exactly) the e.m.f.?</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battery of e.m.f. 9.0 V and internal resistance 1.0 Ω delivers a current of 0.50 A. Calculate the terminal p.d.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cell of e.m.f. 2.0 V drives a current of 0.40 A through a 4.5 Ω resistor. Calculate its internal resistance.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Three cells, each of e.m.f. 1.2 V and internal resistance 0.20 Ω, are connected in series. Calculate the maximum current they can deliver.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the core practical a student's line of best fit has a V-intercept of 1.46 V and a gradient of −0.85 V A⁻¹. State the e.m.f. and the internal resistance, and give one reason for opening the switch between readings.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A 12 V battery of internal resistance 0.50 Ω supplies a 5.5 Ω heater. Calculate the power delivered to the heater and the power wasted in the battery.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voltmeter takes almost no current, so the lost volts Ir are almost zero and the terminal p.d. ε- Ir is almost equal to ε.</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V = 9.0 - 0.50 ×1.0 = 8.5 V.</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Total resistance = 2.0/0.40 = 5.0 Ω, so r = 5.0 - 4.5 = 0.50 Ω.</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ε= 3.6 V and r = 0.60 Ω, so I_(max) = 3.6/0.60 = 6.0 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ε= 1.46 V and r = 0.85 Ω. Opening the switch stops the cell heating up and running down, so that ε and r stay constant during the experiment.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I = 12/(5.5 + 0.50) = 2.0 A. Heater: I²R = 2.0² ×5.5 = 22 W. Battery: I²r = 2.0² ×0.50 = 2.0 W. Check: εI = 12 ×2.0 = 24 W = 22 + 2.0.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cell has an e.m.f. of 3.0 V and an internal resistance of 0.50 Ω. It delivers a current of 0.80 A.</a:t>
            </a:r>
            <a:endParaRPr lang="en-US" sz="1600" dirty="0"/>
          </a:p>
          <a:p>
            <a:pPr indent="0" marL="0">
              <a:spcAft>
                <a:spcPts val="600"/>
              </a:spcAft>
              <a:buNone/>
            </a:pPr>
            <a:r>
              <a:rPr lang="en-US" sz="1600" dirty="0">
                <a:solidFill>
                  <a:srgbClr val="1A1F2B"/>
                </a:solidFill>
              </a:rPr>
              <a:t>What is the potential difference across its terminals?</a:t>
            </a:r>
            <a:endParaRPr lang="en-US" sz="1600" dirty="0"/>
          </a:p>
          <a:p>
            <a:pPr indent="0" marL="0">
              <a:spcAft>
                <a:spcPts val="600"/>
              </a:spcAft>
              <a:buNone/>
            </a:pPr>
            <a:r>
              <a:rPr lang="en-US" sz="1600" dirty="0">
                <a:solidFill>
                  <a:srgbClr val="1A1F2B"/>
                </a:solidFill>
              </a:rPr>
              <a:t>A   0.40 V</a:t>
            </a:r>
            <a:endParaRPr lang="en-US" sz="1600" dirty="0"/>
          </a:p>
          <a:p>
            <a:pPr indent="0" marL="0">
              <a:spcAft>
                <a:spcPts val="600"/>
              </a:spcAft>
              <a:buNone/>
            </a:pPr>
            <a:r>
              <a:rPr lang="en-US" sz="1600" dirty="0">
                <a:solidFill>
                  <a:srgbClr val="1A1F2B"/>
                </a:solidFill>
              </a:rPr>
              <a:t>B   2.6 V</a:t>
            </a:r>
            <a:endParaRPr lang="en-US" sz="1600" dirty="0"/>
          </a:p>
          <a:p>
            <a:pPr indent="0" marL="0">
              <a:spcAft>
                <a:spcPts val="600"/>
              </a:spcAft>
              <a:buNone/>
            </a:pPr>
            <a:r>
              <a:rPr lang="en-US" sz="1600" dirty="0">
                <a:solidFill>
                  <a:srgbClr val="1A1F2B"/>
                </a:solidFill>
              </a:rPr>
              <a:t>C   3.0 V</a:t>
            </a:r>
            <a:endParaRPr lang="en-US" sz="1600" dirty="0"/>
          </a:p>
          <a:p>
            <a:pPr indent="0" marL="0">
              <a:spcAft>
                <a:spcPts val="600"/>
              </a:spcAft>
              <a:buNone/>
            </a:pPr>
            <a:r>
              <a:rPr lang="en-US" sz="1600" dirty="0">
                <a:solidFill>
                  <a:srgbClr val="1A1F2B"/>
                </a:solidFill>
              </a:rPr>
              <a:t>D   3.4 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power supply of e.m.f. 12 V and internal resistance 1.5 Ω is connected to a resistor of resistance 6.5 Ω.</a:t>
            </a:r>
            <a:endParaRPr lang="en-US" sz="1400" dirty="0"/>
          </a:p>
          <a:p>
            <a:pPr indent="0" marL="0">
              <a:spcAft>
                <a:spcPts val="600"/>
              </a:spcAft>
              <a:buNone/>
            </a:pPr>
            <a:r>
              <a:rPr lang="en-US" sz="1400" dirty="0">
                <a:solidFill>
                  <a:srgbClr val="1A1F2B"/>
                </a:solidFill>
              </a:rPr>
              <a:t>What is the current in the resistor?</a:t>
            </a:r>
            <a:endParaRPr lang="en-US" sz="1400" dirty="0"/>
          </a:p>
          <a:p>
            <a:pPr indent="0" marL="0">
              <a:spcAft>
                <a:spcPts val="600"/>
              </a:spcAft>
              <a:buNone/>
            </a:pPr>
            <a:r>
              <a:rPr lang="en-US" sz="1400" dirty="0">
                <a:solidFill>
                  <a:srgbClr val="1A1F2B"/>
                </a:solidFill>
              </a:rPr>
              <a:t>Figure: power supply (dashed box: e.m.f. and internal resistance) connected to the resistor</a:t>
            </a:r>
            <a:endParaRPr lang="en-US" sz="1400" dirty="0"/>
          </a:p>
          <a:p>
            <a:pPr indent="0" marL="0">
              <a:spcAft>
                <a:spcPts val="600"/>
              </a:spcAft>
              <a:buNone/>
            </a:pPr>
            <a:r>
              <a:rPr lang="en-US" sz="1400" dirty="0">
                <a:solidFill>
                  <a:srgbClr val="1A1F2B"/>
                </a:solidFill>
              </a:rPr>
              <a:t>A   1.5 A</a:t>
            </a:r>
            <a:endParaRPr lang="en-US" sz="1400" dirty="0"/>
          </a:p>
          <a:p>
            <a:pPr indent="0" marL="0">
              <a:spcAft>
                <a:spcPts val="600"/>
              </a:spcAft>
              <a:buNone/>
            </a:pPr>
            <a:r>
              <a:rPr lang="en-US" sz="1400" dirty="0">
                <a:solidFill>
                  <a:srgbClr val="1A1F2B"/>
                </a:solidFill>
              </a:rPr>
              <a:t>B   1.8 A</a:t>
            </a:r>
            <a:endParaRPr lang="en-US" sz="1400" dirty="0"/>
          </a:p>
          <a:p>
            <a:pPr indent="0" marL="0">
              <a:spcAft>
                <a:spcPts val="600"/>
              </a:spcAft>
              <a:buNone/>
            </a:pPr>
            <a:r>
              <a:rPr lang="en-US" sz="1400" dirty="0">
                <a:solidFill>
                  <a:srgbClr val="1A1F2B"/>
                </a:solidFill>
              </a:rPr>
              <a:t>C   2.4 A</a:t>
            </a:r>
            <a:endParaRPr lang="en-US" sz="1400" dirty="0"/>
          </a:p>
          <a:p>
            <a:pPr indent="0" marL="0">
              <a:spcAft>
                <a:spcPts val="600"/>
              </a:spcAft>
              <a:buNone/>
            </a:pPr>
            <a:r>
              <a:rPr lang="en-US" sz="1400" dirty="0">
                <a:solidFill>
                  <a:srgbClr val="1A1F2B"/>
                </a:solidFill>
              </a:rPr>
              <a:t>D   8.0 A</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918411"/>
            <a:ext cx="3474720" cy="201533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battery of e.m.f. 9.0 V and internal resistance 3.0 Ω is connected to a 6.0 Ω resistor.</a:t>
            </a:r>
            <a:endParaRPr lang="en-US" sz="1400" dirty="0"/>
          </a:p>
          <a:p>
            <a:pPr indent="0" marL="0">
              <a:spcAft>
                <a:spcPts val="600"/>
              </a:spcAft>
              <a:buNone/>
            </a:pPr>
            <a:r>
              <a:rPr lang="en-US" sz="1400" dirty="0">
                <a:solidFill>
                  <a:srgbClr val="1A1F2B"/>
                </a:solidFill>
              </a:rPr>
              <a:t>At what rate is energy dissipated inside the battery?</a:t>
            </a:r>
            <a:endParaRPr lang="en-US" sz="1400" dirty="0"/>
          </a:p>
          <a:p>
            <a:pPr indent="0" marL="0">
              <a:spcAft>
                <a:spcPts val="600"/>
              </a:spcAft>
              <a:buNone/>
            </a:pPr>
            <a:r>
              <a:rPr lang="en-US" sz="1400" dirty="0">
                <a:solidFill>
                  <a:srgbClr val="1A1F2B"/>
                </a:solidFill>
              </a:rPr>
              <a:t>Figure: battery (dashed box: e.m.f. and internal resistance) connected to the resistor</a:t>
            </a:r>
            <a:endParaRPr lang="en-US" sz="1400" dirty="0"/>
          </a:p>
          <a:p>
            <a:pPr indent="0" marL="0">
              <a:spcAft>
                <a:spcPts val="600"/>
              </a:spcAft>
              <a:buNone/>
            </a:pPr>
            <a:r>
              <a:rPr lang="en-US" sz="1400" dirty="0">
                <a:solidFill>
                  <a:srgbClr val="1A1F2B"/>
                </a:solidFill>
              </a:rPr>
              <a:t>A   3.0 W</a:t>
            </a:r>
            <a:endParaRPr lang="en-US" sz="1400" dirty="0"/>
          </a:p>
          <a:p>
            <a:pPr indent="0" marL="0">
              <a:spcAft>
                <a:spcPts val="600"/>
              </a:spcAft>
              <a:buNone/>
            </a:pPr>
            <a:r>
              <a:rPr lang="en-US" sz="1400" dirty="0">
                <a:solidFill>
                  <a:srgbClr val="1A1F2B"/>
                </a:solidFill>
              </a:rPr>
              <a:t>B   6.0 W</a:t>
            </a:r>
            <a:endParaRPr lang="en-US" sz="1400" dirty="0"/>
          </a:p>
          <a:p>
            <a:pPr indent="0" marL="0">
              <a:spcAft>
                <a:spcPts val="600"/>
              </a:spcAft>
              <a:buNone/>
            </a:pPr>
            <a:r>
              <a:rPr lang="en-US" sz="1400" dirty="0">
                <a:solidFill>
                  <a:srgbClr val="1A1F2B"/>
                </a:solidFill>
              </a:rPr>
              <a:t>C   9.0 W</a:t>
            </a:r>
            <a:endParaRPr lang="en-US" sz="1400" dirty="0"/>
          </a:p>
          <a:p>
            <a:pPr indent="0" marL="0">
              <a:spcAft>
                <a:spcPts val="600"/>
              </a:spcAft>
              <a:buNone/>
            </a:pPr>
            <a:r>
              <a:rPr lang="en-US" sz="1400" dirty="0">
                <a:solidFill>
                  <a:srgbClr val="1A1F2B"/>
                </a:solidFill>
              </a:rPr>
              <a:t>D   27 W</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918411"/>
            <a:ext cx="3474720" cy="201533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torch bulb is lit by a single cell. While the bulb is lit its resistance is 3.5 Ω. The cell has an e.m.f. of 1.60 V and its internal resistance is 0.50 Ω.</a:t>
            </a:r>
            <a:endParaRPr lang="en-US" sz="1200" dirty="0"/>
          </a:p>
          <a:p>
            <a:pPr indent="0" marL="0">
              <a:spcAft>
                <a:spcPts val="600"/>
              </a:spcAft>
              <a:buNone/>
            </a:pPr>
            <a:r>
              <a:rPr lang="en-US" sz="1200" dirty="0">
                <a:solidFill>
                  <a:srgbClr val="1A1F2B"/>
                </a:solidFill>
              </a:rPr>
              <a:t>Figure: torch bulb connected to the cell (dashed box: e.m.f. and internal resistance)</a:t>
            </a:r>
            <a:endParaRPr lang="en-US" sz="1200" dirty="0"/>
          </a:p>
          <a:p>
            <a:pPr indent="0" marL="0">
              <a:spcAft>
                <a:spcPts val="600"/>
              </a:spcAft>
              <a:buNone/>
            </a:pPr>
            <a:r>
              <a:rPr lang="en-US" sz="1200" dirty="0">
                <a:solidFill>
                  <a:srgbClr val="1A1F2B"/>
                </a:solidFill>
              </a:rPr>
              <a:t>(a) Calculate the current in the bulb.  [2]</a:t>
            </a:r>
            <a:endParaRPr lang="en-US" sz="1200" dirty="0"/>
          </a:p>
          <a:p>
            <a:pPr indent="0" marL="0">
              <a:spcAft>
                <a:spcPts val="600"/>
              </a:spcAft>
              <a:buNone/>
            </a:pPr>
            <a:r>
              <a:rPr lang="en-US" sz="1200" dirty="0">
                <a:solidFill>
                  <a:srgbClr val="1A1F2B"/>
                </a:solidFill>
              </a:rPr>
              <a:t>(b) Calculate the potential difference across the terminals of the cell.  [2]</a:t>
            </a:r>
            <a:endParaRPr lang="en-US" sz="1200" dirty="0"/>
          </a:p>
          <a:p>
            <a:pPr indent="0" marL="0">
              <a:spcAft>
                <a:spcPts val="600"/>
              </a:spcAft>
              <a:buNone/>
            </a:pPr>
            <a:r>
              <a:rPr lang="en-US" sz="1200" dirty="0">
                <a:solidFill>
                  <a:srgbClr val="1A1F2B"/>
                </a:solidFill>
              </a:rPr>
              <a:t>(c) State the value of the lost volts.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870634"/>
            <a:ext cx="3474720" cy="211089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high-voltage supply used in a school laboratory has an e.m.f. of 5.0 kV. For safety it is designed with an internal resistance of 50 MΩ.</a:t>
            </a:r>
            <a:endParaRPr lang="en-US" sz="1400" dirty="0"/>
          </a:p>
          <a:p>
            <a:pPr indent="0" marL="0">
              <a:spcAft>
                <a:spcPts val="600"/>
              </a:spcAft>
              <a:buNone/>
            </a:pPr>
            <a:r>
              <a:rPr lang="en-US" sz="1400" dirty="0">
                <a:solidFill>
                  <a:srgbClr val="1A1F2B"/>
                </a:solidFill>
              </a:rPr>
              <a:t>(a) Calculate the maximum current the supply can deliver.  [1]</a:t>
            </a:r>
            <a:endParaRPr lang="en-US" sz="1400" dirty="0"/>
          </a:p>
          <a:p>
            <a:pPr indent="0" marL="0">
              <a:spcAft>
                <a:spcPts val="600"/>
              </a:spcAft>
              <a:buNone/>
            </a:pPr>
            <a:r>
              <a:rPr lang="en-US" sz="1400" dirty="0">
                <a:solidFill>
                  <a:srgbClr val="1A1F2B"/>
                </a:solidFill>
              </a:rPr>
              <a:t>(b) Explain why a large internal resistance makes the supply safer to use.  [2]</a:t>
            </a:r>
            <a:endParaRPr lang="en-US" sz="1400" dirty="0"/>
          </a:p>
          <a:p>
            <a:pPr indent="0" marL="0">
              <a:spcAft>
                <a:spcPts val="600"/>
              </a:spcAft>
              <a:buNone/>
            </a:pPr>
            <a:r>
              <a:rPr lang="en-US" sz="1400" dirty="0">
                <a:solidFill>
                  <a:srgbClr val="1A1F2B"/>
                </a:solidFill>
              </a:rPr>
              <a:t>(c) The supply is connected to a resistor of resistance 10 MΩ. Calculate the potential difference across the resistor.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097983"/>
          </a:xfrm>
          <a:prstGeom prst="roundRect">
            <a:avLst>
              <a:gd name="adj" fmla="val 4997"/>
            </a:avLst>
          </a:prstGeom>
          <a:solidFill>
            <a:srgbClr val="F3F5F9"/>
          </a:solidFill>
          <a:ln w="12700">
            <a:solidFill>
              <a:srgbClr val="DDE2EA"/>
            </a:solidFill>
            <a:prstDash val="solid"/>
          </a:ln>
        </p:spPr>
      </p:sp>
      <p:sp>
        <p:nvSpPr>
          <p:cNvPr id="5" name="Text 3"/>
          <p:cNvSpPr txBox="1"/>
          <p:nvPr/>
        </p:nvSpPr>
        <p:spPr>
          <a:xfrm>
            <a:off x="685800" y="1463040"/>
            <a:ext cx="7772400" cy="86938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Lost volts = Ir = 0.80 × 0.50 = 0.40 V. Terminal p.d. V = ε − Ir = 3.0 − 0.40 = 2.6 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995993"/>
          </a:xfrm>
          <a:prstGeom prst="roundRect">
            <a:avLst>
              <a:gd name="adj" fmla="val 5508"/>
            </a:avLst>
          </a:prstGeom>
          <a:solidFill>
            <a:srgbClr val="F3F5F9"/>
          </a:solidFill>
          <a:ln w="12700">
            <a:solidFill>
              <a:srgbClr val="DDE2EA"/>
            </a:solidFill>
            <a:prstDash val="solid"/>
          </a:ln>
        </p:spPr>
      </p:sp>
      <p:sp>
        <p:nvSpPr>
          <p:cNvPr id="5" name="Text 3"/>
          <p:cNvSpPr txBox="1"/>
          <p:nvPr/>
        </p:nvSpPr>
        <p:spPr>
          <a:xfrm>
            <a:off x="685800" y="1463040"/>
            <a:ext cx="7772400" cy="76739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ε = I(R + r), so I = 12 ÷ (6.5 + 1.5) = 12 ÷ 8.0 = 1.5 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083916"/>
          </a:xfrm>
          <a:prstGeom prst="roundRect">
            <a:avLst>
              <a:gd name="adj" fmla="val 5062"/>
            </a:avLst>
          </a:prstGeom>
          <a:solidFill>
            <a:srgbClr val="F3F5F9"/>
          </a:solidFill>
          <a:ln w="12700">
            <a:solidFill>
              <a:srgbClr val="DDE2EA"/>
            </a:solidFill>
            <a:prstDash val="solid"/>
          </a:ln>
        </p:spPr>
      </p:sp>
      <p:sp>
        <p:nvSpPr>
          <p:cNvPr id="5" name="Text 3"/>
          <p:cNvSpPr txBox="1"/>
          <p:nvPr/>
        </p:nvSpPr>
        <p:spPr>
          <a:xfrm>
            <a:off x="685800" y="1463040"/>
            <a:ext cx="7772400" cy="85531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 = 9.0 ÷ (6.0 + 3.0) = 1.0 A. Power dissipated inside = I²r = 1.0² × 3.0 = 3.0 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27606"/>
          </a:xfrm>
          <a:prstGeom prst="roundRect">
            <a:avLst>
              <a:gd name="adj" fmla="val 1940"/>
            </a:avLst>
          </a:prstGeom>
          <a:solidFill>
            <a:srgbClr val="F3F5F9"/>
          </a:solidFill>
          <a:ln w="12700">
            <a:solidFill>
              <a:srgbClr val="DDE2EA"/>
            </a:solidFill>
            <a:prstDash val="solid"/>
          </a:ln>
        </p:spPr>
      </p:sp>
      <p:sp>
        <p:nvSpPr>
          <p:cNvPr id="5" name="Text 3"/>
          <p:cNvSpPr txBox="1"/>
          <p:nvPr/>
        </p:nvSpPr>
        <p:spPr>
          <a:xfrm>
            <a:off x="685800" y="1463040"/>
            <a:ext cx="7772400" cy="259900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 = ε/(R + r) = 1.60 ÷ (3.5 + 0.50)</a:t>
            </a:r>
            <a:endParaRPr lang="en-US" sz="1600" dirty="0"/>
          </a:p>
          <a:p>
            <a:pPr marL="342900" indent="-342900">
              <a:spcAft>
                <a:spcPts val="400"/>
              </a:spcAft>
              <a:buSzPct val="100000"/>
              <a:buChar char="•"/>
            </a:pPr>
            <a:r>
              <a:rPr lang="en-US" sz="1600" dirty="0">
                <a:solidFill>
                  <a:srgbClr val="1A1F2B"/>
                </a:solidFill>
              </a:rPr>
              <a:t>= 0.40 A</a:t>
            </a:r>
            <a:endParaRPr lang="en-US" sz="1600" dirty="0"/>
          </a:p>
          <a:p>
            <a:pPr marL="342900" indent="-342900">
              <a:spcAft>
                <a:spcPts val="400"/>
              </a:spcAft>
              <a:buSzPct val="100000"/>
              <a:buChar char="•"/>
            </a:pPr>
            <a:r>
              <a:rPr lang="en-US" sz="1600" dirty="0">
                <a:solidFill>
                  <a:srgbClr val="1A1F2B"/>
                </a:solidFill>
              </a:rPr>
              <a:t>V = IR = 0.40 × 3.5</a:t>
            </a:r>
            <a:endParaRPr lang="en-US" sz="1600" dirty="0"/>
          </a:p>
          <a:p>
            <a:pPr marL="342900" indent="-342900">
              <a:spcAft>
                <a:spcPts val="400"/>
              </a:spcAft>
              <a:buSzPct val="100000"/>
              <a:buChar char="•"/>
            </a:pPr>
            <a:r>
              <a:rPr lang="en-US" sz="1600" dirty="0">
                <a:solidFill>
                  <a:srgbClr val="1A1F2B"/>
                </a:solidFill>
              </a:rPr>
              <a:t>= 1.4 V (allow error carried forward)</a:t>
            </a:r>
            <a:endParaRPr lang="en-US" sz="1600" dirty="0"/>
          </a:p>
          <a:p>
            <a:pPr marL="342900" indent="-342900">
              <a:spcAft>
                <a:spcPts val="400"/>
              </a:spcAft>
              <a:buSzPct val="100000"/>
              <a:buChar char="•"/>
            </a:pPr>
            <a:r>
              <a:rPr lang="en-US" sz="1600" dirty="0">
                <a:solidFill>
                  <a:srgbClr val="1A1F2B"/>
                </a:solidFill>
              </a:rPr>
              <a:t>1.60 − 1.4 = 0.20 V / 0.40 × 0.50 = 0.20 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Iₘₐₓ = ε/r = 5000 ÷ (50 × 10⁶) = 1.0 × 10⁻⁴ A (0.10 mA)</a:t>
            </a:r>
            <a:endParaRPr lang="en-US" sz="1400" dirty="0"/>
          </a:p>
          <a:p>
            <a:pPr marL="342900" indent="-342900">
              <a:spcAft>
                <a:spcPts val="400"/>
              </a:spcAft>
              <a:buSzPct val="100000"/>
              <a:buChar char="•"/>
            </a:pPr>
            <a:r>
              <a:rPr lang="en-US" sz="1400" dirty="0">
                <a:solidFill>
                  <a:srgbClr val="1A1F2B"/>
                </a:solidFill>
              </a:rPr>
              <a:t>the internal resistance is in series with anything connected to the terminals, including a person / a short circuit</a:t>
            </a:r>
            <a:endParaRPr lang="en-US" sz="1400" dirty="0"/>
          </a:p>
          <a:p>
            <a:pPr marL="342900" indent="-342900">
              <a:spcAft>
                <a:spcPts val="400"/>
              </a:spcAft>
              <a:buSzPct val="100000"/>
              <a:buChar char="•"/>
            </a:pPr>
            <a:r>
              <a:rPr lang="en-US" sz="1400" dirty="0">
                <a:solidFill>
                  <a:srgbClr val="1A1F2B"/>
                </a:solidFill>
              </a:rPr>
              <a:t>so the current can never exceed ε/r, which is small / about 0.1 mA</a:t>
            </a:r>
            <a:endParaRPr lang="en-US" sz="1400" dirty="0"/>
          </a:p>
          <a:p>
            <a:pPr marL="342900" indent="-342900">
              <a:spcAft>
                <a:spcPts val="400"/>
              </a:spcAft>
              <a:buSzPct val="100000"/>
              <a:buChar char="•"/>
            </a:pPr>
            <a:r>
              <a:rPr lang="en-US" sz="1400" dirty="0">
                <a:solidFill>
                  <a:srgbClr val="1A1F2B"/>
                </a:solidFill>
              </a:rPr>
              <a:t>I = 5000 ÷ ((10 + 50) × 10⁶) = 8.3 × 10⁻⁵ A</a:t>
            </a:r>
            <a:endParaRPr lang="en-US" sz="1400" dirty="0"/>
          </a:p>
          <a:p>
            <a:pPr marL="342900" indent="-342900">
              <a:spcAft>
                <a:spcPts val="400"/>
              </a:spcAft>
              <a:buSzPct val="100000"/>
              <a:buChar char="•"/>
            </a:pPr>
            <a:r>
              <a:rPr lang="en-US" sz="1400" dirty="0">
                <a:solidFill>
                  <a:srgbClr val="1A1F2B"/>
                </a:solidFill>
              </a:rPr>
              <a:t>V = IR = 8.33 × 10⁻⁵ × 10 × 10⁶ = 830 V (833 V)</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2.9 E.m.f. and internal resistance · Edexcel IAL Physics</dc:title>
  <dc:subject>PptxGenJS Presentation</dc:subject>
  <dc:creator>Evan Kotronis · ExaminerPrep</dc:creator>
  <cp:lastModifiedBy>Evan Kotronis · ExaminerPrep</cp:lastModifiedBy>
  <cp:revision>1</cp:revision>
  <dcterms:created xsi:type="dcterms:W3CDTF">2026-10-26T15:12:20Z</dcterms:created>
  <dcterms:modified xsi:type="dcterms:W3CDTF">2026-10-26T15:12:20Z</dcterms:modified>
</cp:coreProperties>
</file>