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Lst>
  <p:notesMasterIdLst>
    <p:notesMasterId r:id="rId5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177340b5-2112-64fb-8fa5-17a374122984}">
          <p14:sldIdLst>
            <p14:sldId id="256"/>
            <p14:sldId id="257"/>
            <p14:sldId id="258"/>
          </p14:sldIdLst>
        </p14:section>
        <p14:section name="Theory" id="{9a30c5e5-9f2c-d862-0e71-7e0b5cef2ef7}">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Lst>
        </p14:section>
        <p14:section name="Practice" id="{83dc1401-5bc5-7913-5822-07deae715331}">
          <p14:sldIdLst>
            <p14:sldId id="296"/>
            <p14:sldId id="297"/>
            <p14:sldId id="298"/>
            <p14:sldId id="299"/>
            <p14:sldId id="300"/>
            <p14:sldId id="301"/>
          </p14:sldIdLst>
        </p14:section>
        <p14:section name="Answers" id="{b487d521-7962-04f8-490f-38bd68aeeaae}">
          <p14:sldIdLst>
            <p14:sldId id="302"/>
            <p14:sldId id="303"/>
            <p14:sldId id="304"/>
            <p14:sldId id="305"/>
            <p14:sldId id="306"/>
            <p14:sldId id="307"/>
            <p14:sldId id="30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notesMaster" Target="notesMasters/notesMaster1.xml"/><Relationship Id="rId56" Type="http://schemas.openxmlformats.org/officeDocument/2006/relationships/presProps" Target="presProps.xml"/><Relationship Id="rId57" Type="http://schemas.openxmlformats.org/officeDocument/2006/relationships/viewProps" Target="viewProps.xml"/><Relationship Id="rId58" Type="http://schemas.openxmlformats.org/officeDocument/2006/relationships/theme" Target="theme/theme1.xml"/><Relationship Id="rId5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4.3 Electric fields. Notes for this topic: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an electric field, and how is its strength defined?.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an electric field, and how is its strength defined?.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an electric field, and how is its strength defined?: Worked example 1.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big is the force between two point charges?.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big is the force between two point charges?.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big is the force between two point charges?: Worked example 2.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big is the force between two point charges?.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field of a point charge, and how do two fields combine?.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field of a point charge, and how do two fields combine?.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field of a point charge, and how do two fields combine?: Worked example 3.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field of a point charge, and how do two fields combine?.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electric potential, and how is it linked to field strength?.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electric potential, and how is it linked to field strength?.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electric potential, and how is it linked to field strength?.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electric potential, and how is it linked to field strength?.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electric potential, and how is it linked to field strength?.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electric potential, and how is it linked to field strength?: Worked example 4.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electric potential, and how is it linked to field strength?: Worked example 5.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electric potential, and how is it linked to field strength?: Worked example 5.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electric potential, and how is it linked to field strength?.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uniform field look like, and how strong is it?.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uniform field look like, and how strong is it?.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uniform field look like, and how strong is it?: Worked example 6.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uniform field look like, and how strong is it?.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charged particle move in a uniform field?.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charged particle move in a uniform field?.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charged particle move in a uniform field?: Worked example 7.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charged particle move in a uniform field?: Worked example 7.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charged particle move in a uniform field?.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4.3.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4.3.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https://examinerprep.com/notes/edexcel-ial-physics/electric-fields/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https://examinerprep.com/ial-physics-4-3-electric-fields-questions#IALP-U4-3-A-01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https://examinerprep.com/ial-physics-4-3-electric-fields-questions#IALP-U4-3-A-02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https://examinerprep.com/ial-physics-4-3-electric-fields-questions#IALP-U4-3-A-04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https://examinerprep.com/ial-physics-4-3-electric-fields-questions#IALP-U4-3-B-10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https://examinerprep.com/ial-physics-4-3-electric-fields-questions#IALP-U4-3-B-01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https://examinerprep.com/ial-physics-4-3-electric-fields-questions#IALP-U4-3-A-01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https://examinerprep.com/ial-physics-4-3-electric-fields-questions#IALP-U4-3-A-02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https://examinerprep.com/ial-physics-4-3-electric-fields-questions#IALP-U4-3-A-04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https://examinerprep.com/ial-physics-4-3-electric-fields-questions#IALP-U4-3-B-10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https://examinerprep.com/ial-physics-4-3-electric-fields-questions#IALP-U4-3-B-01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3.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slideLayout" Target="../slideLayouts/slideLayout3.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hyperlink" Target="https://examinerprep.com/notes/edexcel-ial-physics/electric-fields/" TargetMode="External"/><Relationship Id="rId2" Type="http://schemas.openxmlformats.org/officeDocument/2006/relationships/hyperlink" Target="https://examinerprep.com/ial-physics-4-3-electric-field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4.3 Electric fields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11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991563"/>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electric field as a region in which a charged particle feels a force; field strength E = F/Q</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Coulomb's law for the force between two point charges, and the inverse-square law</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radial field of a point charge, E = Q/4πε₀ r², and combining the fields of two charges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Electric potential, V = Q/4πε₀ r, and field strength as minus the potential gradient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Field lines and equipotentials for radial and uniform fields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uniform field between parallel plates, E = V/d, and balancing a charged drop</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Charged particles in a uniform field: energy QV and the parabolic path between deflecting plates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86298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An electric field is a region where a charged particle experiences a force; its strength E = F/Q is the force per unit positive charge, in N C⁻¹ (= V m⁻¹), and it is a vector.</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Coulomb's law: F = Q₁Q₂/4πε₀ r². Like charges repel, unlike attract; double the distance, quarter the force.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Point charge: E = Q/4πε₀ r² (radial, inverse square) and V = Q/4πε₀ r (a scalar, zero at infinity).</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Field = −potential gradient. Field lines point from high to low potential and cross equipotentials at right angles; no work is done moving along an equipotential.</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Parallel plates: uniform field E = V/d, with equally spaced parallel field lines and equally spaced equipotentials.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A charge Q moved through a p.d. V gains energy QV. Fired across a uniform field it follows a parabola, like a projectile.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an electric field, and how is its strength defined?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field replaces "action at a distance" with something you can map, measure and calculate. Once you can describe it by its strength (a force per unit charge) and its potential (an energy per unit charge), the same tools explain how a cathode-ray beam is steered, how a tiny oil drop can float and why nuclei are so hard to approach.</a:t>
            </a:r>
            <a:endParaRPr lang="en-US" sz="1500" dirty="0"/>
          </a:p>
        </p:txBody>
      </p:sp>
      <p:sp>
        <p:nvSpPr>
          <p:cNvPr id="5" name="Shape 3"/>
          <p:cNvSpPr/>
          <p:nvPr/>
        </p:nvSpPr>
        <p:spPr>
          <a:xfrm>
            <a:off x="457200" y="2412187"/>
            <a:ext cx="8229600" cy="613562"/>
          </a:xfrm>
          <a:prstGeom prst="roundRect">
            <a:avLst>
              <a:gd name="adj" fmla="val 8942"/>
            </a:avLst>
          </a:prstGeom>
          <a:solidFill>
            <a:srgbClr val="EEF2FF"/>
          </a:solidFill>
          <a:ln w="9525">
            <a:solidFill>
              <a:srgbClr val="DDE2EA"/>
            </a:solidFill>
            <a:prstDash val="solid"/>
          </a:ln>
        </p:spPr>
      </p:sp>
      <p:sp>
        <p:nvSpPr>
          <p:cNvPr id="6" name="Text 4"/>
          <p:cNvSpPr txBox="1"/>
          <p:nvPr/>
        </p:nvSpPr>
        <p:spPr>
          <a:xfrm>
            <a:off x="603504" y="2503627"/>
            <a:ext cx="7936992" cy="467258"/>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An </a:t>
            </a:r>
            <a:r>
              <a:rPr lang="en-US" sz="1400" b="1" dirty="0">
                <a:solidFill>
                  <a:srgbClr val="1A1F2B"/>
                </a:solidFill>
                <a:latin typeface="Calibri" pitchFamily="34" charset="0"/>
                <a:ea typeface="Calibri" pitchFamily="34" charset="-122"/>
                <a:cs typeface="Calibri" pitchFamily="34" charset="-120"/>
              </a:rPr>
              <a:t>electric field</a:t>
            </a:r>
            <a:r>
              <a:rPr lang="en-US" sz="1400" dirty="0">
                <a:solidFill>
                  <a:srgbClr val="1A1F2B"/>
                </a:solidFill>
                <a:latin typeface="Calibri" pitchFamily="34" charset="0"/>
                <a:ea typeface="Calibri" pitchFamily="34" charset="-122"/>
                <a:cs typeface="Calibri" pitchFamily="34" charset="-120"/>
              </a:rPr>
              <a:t> is a region in which a charged particle experiences a force. The </a:t>
            </a:r>
            <a:r>
              <a:rPr lang="en-US" sz="1400" b="1" dirty="0">
                <a:solidFill>
                  <a:srgbClr val="1A1F2B"/>
                </a:solidFill>
                <a:latin typeface="Calibri" pitchFamily="34" charset="0"/>
                <a:ea typeface="Calibri" pitchFamily="34" charset="-122"/>
                <a:cs typeface="Calibri" pitchFamily="34" charset="-120"/>
              </a:rPr>
              <a:t>electric field strength</a:t>
            </a:r>
            <a:r>
              <a:rPr lang="en-US" sz="1400" dirty="0">
                <a:solidFill>
                  <a:srgbClr val="1A1F2B"/>
                </a:solidFill>
                <a:latin typeface="Calibri" pitchFamily="34" charset="0"/>
                <a:ea typeface="Calibri" pitchFamily="34" charset="-122"/>
                <a:cs typeface="Calibri" pitchFamily="34" charset="-120"/>
              </a:rPr>
              <a:t> E at a point is the force per unit positive charge on a small test charge placed at that point: E = F/Q.</a:t>
            </a:r>
            <a:endParaRPr lang="en-US" sz="1400" dirty="0"/>
          </a:p>
        </p:txBody>
      </p:sp>
      <p:sp>
        <p:nvSpPr>
          <p:cNvPr id="7" name="Text 5"/>
          <p:cNvSpPr txBox="1"/>
          <p:nvPr/>
        </p:nvSpPr>
        <p:spPr>
          <a:xfrm>
            <a:off x="457200" y="3144622"/>
            <a:ext cx="8229600" cy="104607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 is in N C⁻¹, F is the force on the charge (N) and Q the charge (C); the equation is in the formulae list. E is a vector, in the direction of the force on a positive charge. A negative charge, an electron for example, is pushed the opposite way to the field.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test charge must be small, so that it does not disturb the charges that create the field.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an electric field, and how is its strength defined?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pic>
        <p:nvPicPr>
          <p:cNvPr id="4" name="Image 0" descr="Radial field lines of an isolated positive and an isolated negative point charge. A small positive test charge is pushed along the field line: away from the positive charge, towards the negative one.">    </p:cNvPr>
          <p:cNvPicPr>
            <a:picLocks noChangeAspect="1"/>
          </p:cNvPicPr>
          <p:nvPr/>
        </p:nvPicPr>
        <p:blipFill>
          <a:blip r:embed="rId1"/>
          <a:stretch>
            <a:fillRect/>
          </a:stretch>
        </p:blipFill>
        <p:spPr>
          <a:xfrm>
            <a:off x="4389120" y="1688897"/>
            <a:ext cx="4297680" cy="2003450"/>
          </a:xfrm>
          <a:prstGeom prst="rect">
            <a:avLst/>
          </a:prstGeom>
        </p:spPr>
      </p:pic>
      <p:sp>
        <p:nvSpPr>
          <p:cNvPr id="5" name="Text 2"/>
          <p:cNvSpPr txBox="1"/>
          <p:nvPr/>
        </p:nvSpPr>
        <p:spPr>
          <a:xfrm>
            <a:off x="4389120" y="3738067"/>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Radial field lines of an isolated positive and an isolated negative point charge. A small positive test charge is pushed along the field line: away from the positive charge, towards the negative one.</a:t>
            </a:r>
            <a:endParaRPr lang="en-US" sz="1100" dirty="0"/>
          </a:p>
        </p:txBody>
      </p:sp>
      <p:sp>
        <p:nvSpPr>
          <p:cNvPr id="6" name="Text 3"/>
          <p:cNvSpPr txBox="1"/>
          <p:nvPr/>
        </p:nvSpPr>
        <p:spPr>
          <a:xfrm>
            <a:off x="457200" y="1371600"/>
            <a:ext cx="3611880" cy="2479853"/>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Field lines show the field: the arrow gives the direction of the force on a positive charge, and lines closer together mean a stronger field.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Field lines start on positive charges and end on negative charges, and they never cross, because the field has only one direction at each point.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Units: 1 N C⁻¹ = 1 V m⁻¹ (shown below, in the uniform-field section).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an electric field, and how is its strength defined?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 · Worked example 1 · Easy · Calculate</a:t>
            </a:r>
            <a:endParaRPr lang="en-US" sz="1200" dirty="0"/>
          </a:p>
        </p:txBody>
      </p:sp>
      <p:sp>
        <p:nvSpPr>
          <p:cNvPr id="4" name="Text 2"/>
          <p:cNvSpPr txBox="1"/>
          <p:nvPr/>
        </p:nvSpPr>
        <p:spPr>
          <a:xfrm>
            <a:off x="457200" y="1371600"/>
            <a:ext cx="8229600" cy="291510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small sphere carrying a charge of +2.5 nC is placed at point P in an electric field. It experiences a force of 6.0 × 10⁻⁵ N towards the east. (a) Calculate the electric field strength at P and state its direction. (b) The sphere is replaced by an electron. Calculate the force on the electron and its acceleration.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E = F/Q = (6.0×10⁻⁵)/(2.5×10⁻⁹) = </a:t>
            </a:r>
            <a:r>
              <a:rPr lang="en-US" sz="1500" b="1" dirty="0">
                <a:solidFill>
                  <a:srgbClr val="1A1F2B"/>
                </a:solidFill>
                <a:latin typeface="Calibri" pitchFamily="34" charset="0"/>
                <a:ea typeface="Calibri" pitchFamily="34" charset="-122"/>
                <a:cs typeface="Calibri" pitchFamily="34" charset="-120"/>
              </a:rPr>
              <a:t>2.4 ×10⁴ N C⁻¹ towards the east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Same field, different charge: F = eE = 1.60×10⁻¹⁹ ×2.4×10⁴ = 3.84×10⁻¹⁵ N. </a:t>
            </a:r>
            <a:r>
              <a:rPr lang="en-US" sz="1500" b="1" dirty="0">
                <a:solidFill>
                  <a:srgbClr val="1A1F2B"/>
                </a:solidFill>
                <a:latin typeface="Calibri" pitchFamily="34" charset="0"/>
                <a:ea typeface="Calibri" pitchFamily="34" charset="-122"/>
                <a:cs typeface="Calibri" pitchFamily="34" charset="-120"/>
              </a:rPr>
              <a:t>3.8 × 10⁻¹⁵ N towards the west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 = F/m = (3.84×10⁻¹⁵)/(9.11×10⁻³¹) = </a:t>
            </a:r>
            <a:r>
              <a:rPr lang="en-US" sz="1500" b="1" dirty="0">
                <a:solidFill>
                  <a:srgbClr val="1A1F2B"/>
                </a:solidFill>
                <a:latin typeface="Calibri" pitchFamily="34" charset="0"/>
                <a:ea typeface="Calibri" pitchFamily="34" charset="-122"/>
                <a:cs typeface="Calibri" pitchFamily="34" charset="-120"/>
              </a:rPr>
              <a:t>4.2 ×10¹⁵ m s⁻²</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field at P does not change when the charge is swapped: E belongs to the point, while F depends on what you put there.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big is the force between two point charges?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sp>
        <p:nvSpPr>
          <p:cNvPr id="4" name="Shape 2"/>
          <p:cNvSpPr/>
          <p:nvPr/>
        </p:nvSpPr>
        <p:spPr>
          <a:xfrm>
            <a:off x="457200" y="1371600"/>
            <a:ext cx="8229600" cy="444398"/>
          </a:xfrm>
          <a:prstGeom prst="roundRect">
            <a:avLst>
              <a:gd name="adj" fmla="val 12346"/>
            </a:avLst>
          </a:prstGeom>
          <a:solidFill>
            <a:srgbClr val="F3F5F9"/>
          </a:solidFill>
          <a:ln w="9525">
            <a:solidFill>
              <a:srgbClr val="DDE2EA"/>
            </a:solidFill>
            <a:prstDash val="solid"/>
          </a:ln>
        </p:spPr>
      </p:sp>
      <p:sp>
        <p:nvSpPr>
          <p:cNvPr id="5" name="Text 3"/>
          <p:cNvSpPr txBox="1"/>
          <p:nvPr/>
        </p:nvSpPr>
        <p:spPr>
          <a:xfrm>
            <a:off x="603504" y="146304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F = Q₁Q₂/(4πε₀ r²)</a:t>
            </a:r>
            <a:endParaRPr lang="en-US" sz="1700" dirty="0"/>
          </a:p>
        </p:txBody>
      </p:sp>
      <p:sp>
        <p:nvSpPr>
          <p:cNvPr id="6" name="Text 4"/>
          <p:cNvSpPr txBox="1"/>
          <p:nvPr/>
        </p:nvSpPr>
        <p:spPr>
          <a:xfrm>
            <a:off x="457200" y="1934870"/>
            <a:ext cx="8229600" cy="253014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 is the force between the charges (N), Q₁ and Q₂ the two charges (C), r the distance between their centres (m) and ε₀ the permittivity of free space, 8.85 × 10⁻¹² F m⁻¹. Coulomb's law is in the formulae list. The constant 1/4πε₀ = 8.99×10⁹ N m² C⁻² is often written k. The law applies to point charges and to charged spheres, measured from their centres.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Like charges repel, unlike charges attract. The forces on the two charges are equal in size and opposite in direction (Newton's third law).</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Inverse-square law: F ∝ 1/r², so doubling the separation divides the force by 4, and trebling it divides by 9.</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If you substitute the charges with their signs, a negative answer means attraction and a positive one repulsion. Many people prefer to use sizes only and state the direction in words.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big is the force between two point charges?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pic>
        <p:nvPicPr>
          <p:cNvPr id="4" name="Image 0" descr="The force between the two spheres of worked example 2 as their separation changes. Each time the separation is multiplied by n, the force is divided by n².">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force between the two spheres of worked example 2 as their separation changes. Each time the separation is multiplied by n, the force is divided by n².</a:t>
            </a:r>
            <a:endParaRPr lang="en-US" sz="1100" dirty="0"/>
          </a:p>
        </p:txBody>
      </p:sp>
      <p:sp>
        <p:nvSpPr>
          <p:cNvPr id="6" name="Text 3"/>
          <p:cNvSpPr txBox="1"/>
          <p:nvPr/>
        </p:nvSpPr>
        <p:spPr>
          <a:xfrm>
            <a:off x="457200" y="1371600"/>
            <a:ext cx="3621938" cy="1225296"/>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Electric forces are enormous compared with gravitational ones. For two protons, F_electric/F_gravity = ke²/Gmₚ² ≈1.2×10³⁶ at any separation, because both forces follow an inverse-square law.</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big is the force between two point charges?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 · Worked example 2 · Medium · Calculate</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Two small conducting spheres on insulating stands carry charges of +45 nC and −30 nC. Their centres are 12 cm apart. (a) Calculate the force between them and say whether it is attractive or repulsive. (b) Calculate the force when the separation is increased to 36 cm. (c) The spheres are touched together and then returned to 12 cm apart. Calculate the new force.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Sizes only, distance in metres: F = (8.99×10⁹ ×45×10⁻⁹ ×30×10⁻⁹)/0.12² = 8.43×10⁻⁴ N. </a:t>
            </a:r>
            <a:r>
              <a:rPr lang="en-US" sz="1500" b="1" dirty="0">
                <a:solidFill>
                  <a:srgbClr val="1A1F2B"/>
                </a:solidFill>
                <a:latin typeface="Calibri" pitchFamily="34" charset="0"/>
                <a:ea typeface="Calibri" pitchFamily="34" charset="-122"/>
                <a:cs typeface="Calibri" pitchFamily="34" charset="-120"/>
              </a:rPr>
              <a:t>8.4 × 10⁻⁴ N, attractive</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Separation × 3, so force ÷ 3² = 9: F = 8.43 × 10⁻⁴ ÷ 9 = </a:t>
            </a:r>
            <a:r>
              <a:rPr lang="en-US" sz="1500" b="1" dirty="0">
                <a:solidFill>
                  <a:srgbClr val="1A1F2B"/>
                </a:solidFill>
                <a:latin typeface="Calibri" pitchFamily="34" charset="0"/>
                <a:ea typeface="Calibri" pitchFamily="34" charset="-122"/>
                <a:cs typeface="Calibri" pitchFamily="34" charset="-120"/>
              </a:rPr>
              <a:t>9.4 × 10⁻⁵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Charge is conserved and identical spheres share it equally: total = +45 − 30 = +15 nC, so each has +7.5 nC. F = (8.99×10⁹ ×(7.5×10⁻⁹)²)/0.12² = </a:t>
            </a:r>
            <a:r>
              <a:rPr lang="en-US" sz="1500" b="1" dirty="0">
                <a:solidFill>
                  <a:srgbClr val="1A1F2B"/>
                </a:solidFill>
                <a:latin typeface="Calibri" pitchFamily="34" charset="0"/>
                <a:ea typeface="Calibri" pitchFamily="34" charset="-122"/>
                <a:cs typeface="Calibri" pitchFamily="34" charset="-120"/>
              </a:rPr>
              <a:t>3.5 × 10⁻⁵ N, now repulsive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big is the force between two point charges?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r not squared, or in centimetres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With r = 12 instead of 0.12 m, the answer in (a) would be 10⁴ times too small. Convert to metres, then square.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field of a point charge, and how do two fields combine?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Put a test charge q at distance r from a point charge Q. Coulomb's law gives the force, and dividing by q gives the field:</a:t>
            </a:r>
            <a:endParaRPr lang="en-US" sz="1500" dirty="0"/>
          </a:p>
        </p:txBody>
      </p:sp>
      <p:sp>
        <p:nvSpPr>
          <p:cNvPr id="5" name="Shape 3"/>
          <p:cNvSpPr/>
          <p:nvPr/>
        </p:nvSpPr>
        <p:spPr>
          <a:xfrm>
            <a:off x="457200" y="1951330"/>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04277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E = Q/(4πε₀ r²)</a:t>
            </a:r>
            <a:endParaRPr lang="en-US" sz="1700" dirty="0"/>
          </a:p>
        </p:txBody>
      </p:sp>
      <p:sp>
        <p:nvSpPr>
          <p:cNvPr id="7" name="Text 5"/>
          <p:cNvSpPr txBox="1"/>
          <p:nvPr/>
        </p:nvSpPr>
        <p:spPr>
          <a:xfrm>
            <a:off x="457200" y="2514600"/>
            <a:ext cx="8229600" cy="177576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 is the field strength (N C⁻¹), Q the charge creating the field (C) and r the distance from its centre (m); the equation is in the formulae list. The field points radially outwards for a positive Q and inwards for a negative Q. Outside a charged sphere the field is the same as if all the charge were at its centre. It is radial and non-uniform: the lines spread out, and E ∝ 1/r².</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With two or more charges, the field at a point is the </a:t>
            </a:r>
            <a:r>
              <a:rPr lang="en-US" sz="1500" b="1" dirty="0">
                <a:solidFill>
                  <a:srgbClr val="1A1F2B"/>
                </a:solidFill>
                <a:latin typeface="Calibri" pitchFamily="34" charset="0"/>
                <a:ea typeface="Calibri" pitchFamily="34" charset="-122"/>
                <a:cs typeface="Calibri" pitchFamily="34" charset="-120"/>
              </a:rPr>
              <a:t>vector sum</a:t>
            </a:r>
            <a:r>
              <a:rPr lang="en-US" sz="1500" dirty="0">
                <a:solidFill>
                  <a:srgbClr val="1A1F2B"/>
                </a:solidFill>
                <a:latin typeface="Calibri" pitchFamily="34" charset="0"/>
                <a:ea typeface="Calibri" pitchFamily="34" charset="-122"/>
                <a:cs typeface="Calibri" pitchFamily="34" charset="-120"/>
              </a:rPr>
              <a:t> of the fields of each charge. Along a straight line, give each field a sign for its direction and add. Between two like charges there is a </a:t>
            </a:r>
            <a:r>
              <a:rPr lang="en-US" sz="1500" b="1" dirty="0">
                <a:solidFill>
                  <a:srgbClr val="1A1F2B"/>
                </a:solidFill>
                <a:latin typeface="Calibri" pitchFamily="34" charset="0"/>
                <a:ea typeface="Calibri" pitchFamily="34" charset="-122"/>
                <a:cs typeface="Calibri" pitchFamily="34" charset="-120"/>
              </a:rPr>
              <a:t>neutral point</a:t>
            </a:r>
            <a:r>
              <a:rPr lang="en-US" sz="1500" dirty="0">
                <a:solidFill>
                  <a:srgbClr val="1A1F2B"/>
                </a:solidFill>
                <a:latin typeface="Calibri" pitchFamily="34" charset="0"/>
                <a:ea typeface="Calibri" pitchFamily="34" charset="-122"/>
                <a:cs typeface="Calibri" pitchFamily="34" charset="-120"/>
              </a:rPr>
              <a:t> where the two fields are equal and opposite, so E = 0. It is closer to the smaller charge.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field of a point charge, and how do two fields combine?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Worked example 3. At the midpoint the two fields point in opposite directions (arrows to scale), so they subtract. The neutral point, where they cancel, is 0.40 m from A: nearer the smaller charge.">    </p:cNvPr>
          <p:cNvPicPr>
            <a:picLocks noChangeAspect="1"/>
          </p:cNvPicPr>
          <p:nvPr/>
        </p:nvPicPr>
        <p:blipFill>
          <a:blip r:embed="rId1"/>
          <a:stretch>
            <a:fillRect/>
          </a:stretch>
        </p:blipFill>
        <p:spPr>
          <a:xfrm>
            <a:off x="921715" y="1371600"/>
            <a:ext cx="7299655" cy="2807208"/>
          </a:xfrm>
          <a:prstGeom prst="rect">
            <a:avLst/>
          </a:prstGeom>
        </p:spPr>
      </p:pic>
      <p:sp>
        <p:nvSpPr>
          <p:cNvPr id="5" name="Text 2"/>
          <p:cNvSpPr txBox="1"/>
          <p:nvPr/>
        </p:nvSpPr>
        <p:spPr>
          <a:xfrm>
            <a:off x="921715" y="4224528"/>
            <a:ext cx="7299655"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3. At the midpoint the two fields point in opposite directions (arrows to scale), so they subtract. The neutral point, where they cancel, is 0.40 m from A: nearer the smaller charge.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field of a point charge, and how do two fields combine?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3 · Medium · Calculate, determine</a:t>
            </a:r>
            <a:endParaRPr lang="en-US" sz="1200" dirty="0"/>
          </a:p>
        </p:txBody>
      </p:sp>
      <p:sp>
        <p:nvSpPr>
          <p:cNvPr id="4" name="Text 2"/>
          <p:cNvSpPr txBox="1"/>
          <p:nvPr/>
        </p:nvSpPr>
        <p:spPr>
          <a:xfrm>
            <a:off x="457200" y="1371600"/>
            <a:ext cx="8229600" cy="291510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charge of +16 nC is fixed at point A and a charge of +4.0 nC at point B, 0.60 m from A. (a) Calculate the resultant field strength at the midpoint of AB and state its direction. (b) Determine the distance from A of the point on AB where the field strength is zero.</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At 0.30 m: E_A = (8.99×10⁹ ×16×10⁻⁹)/0.30² = 1600 N C⁻¹ (towards B) and E_B = 400 N C⁻¹ (towards A).</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Opposite directions, so subtract: E = 1600 − 400 = </a:t>
            </a:r>
            <a:r>
              <a:rPr lang="en-US" sz="1500" b="1" dirty="0">
                <a:solidFill>
                  <a:srgbClr val="1A1F2B"/>
                </a:solidFill>
                <a:latin typeface="Calibri" pitchFamily="34" charset="0"/>
                <a:ea typeface="Calibri" pitchFamily="34" charset="-122"/>
                <a:cs typeface="Calibri" pitchFamily="34" charset="-120"/>
              </a:rPr>
              <a:t>1.2 × 10³ N C⁻¹ in the direction A → B</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At distance x from A the two fields have equal size: 16/x² = 4.0/((0.60 - x)²), so 4/x = 2/(0.60 - x), giving </a:t>
            </a:r>
            <a:r>
              <a:rPr lang="en-US" sz="1500" b="1" dirty="0">
                <a:solidFill>
                  <a:srgbClr val="1A1F2B"/>
                </a:solidFill>
                <a:latin typeface="Calibri" pitchFamily="34" charset="0"/>
                <a:ea typeface="Calibri" pitchFamily="34" charset="-122"/>
                <a:cs typeface="Calibri" pitchFamily="34" charset="-120"/>
              </a:rPr>
              <a:t>x = 0.40 m</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Taking square roots of both sides keeps the algebra linear; the constant k and the 10⁻⁹ cancel.</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field of a point charge, and how do two fields combine?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The resultant field along AB (positive = directed from A towards B). It is zero at 0.40 m from A; on either side the field points away from the nearer charge.">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resultant field along AB (positive = directed from A towards B). It is zero at 0.40 m from A; on either side the field points away from the nearer charge.</a:t>
            </a:r>
            <a:endParaRPr lang="en-US" sz="1100" dirty="0"/>
          </a:p>
        </p:txBody>
      </p:sp>
      <p:sp>
        <p:nvSpPr>
          <p:cNvPr id="6" name="Shape 3"/>
          <p:cNvSpPr/>
          <p:nvPr/>
        </p:nvSpPr>
        <p:spPr>
          <a:xfrm>
            <a:off x="457200" y="1371600"/>
            <a:ext cx="3621938" cy="1496873"/>
          </a:xfrm>
          <a:prstGeom prst="roundRect">
            <a:avLst>
              <a:gd name="adj" fmla="val 3665"/>
            </a:avLst>
          </a:prstGeom>
          <a:solidFill>
            <a:srgbClr val="FFFBEB"/>
          </a:solidFill>
          <a:ln w="9525">
            <a:solidFill>
              <a:srgbClr val="DDE2EA"/>
            </a:solidFill>
            <a:prstDash val="solid"/>
          </a:ln>
        </p:spPr>
      </p:sp>
      <p:sp>
        <p:nvSpPr>
          <p:cNvPr id="7" name="Text 4"/>
          <p:cNvSpPr txBox="1"/>
          <p:nvPr/>
        </p:nvSpPr>
        <p:spPr>
          <a:xfrm>
            <a:off x="603504" y="1463040"/>
            <a:ext cx="3329330" cy="1350569"/>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vector or scalar?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Field strength is a vector and potential is a scalar. Add fields with their directions (subtract when they oppose); add potentials as plain numbers, keeping the sign of each charge.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electric potential, and how is it linked to field strength?</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The </a:t>
            </a:r>
            <a:r>
              <a:rPr lang="en-US" sz="1400" b="1" dirty="0">
                <a:solidFill>
                  <a:srgbClr val="1A1F2B"/>
                </a:solidFill>
                <a:latin typeface="Calibri" pitchFamily="34" charset="0"/>
                <a:ea typeface="Calibri" pitchFamily="34" charset="-122"/>
                <a:cs typeface="Calibri" pitchFamily="34" charset="-120"/>
              </a:rPr>
              <a:t>electric potential</a:t>
            </a:r>
            <a:r>
              <a:rPr lang="en-US" sz="1400" dirty="0">
                <a:solidFill>
                  <a:srgbClr val="1A1F2B"/>
                </a:solidFill>
                <a:latin typeface="Calibri" pitchFamily="34" charset="0"/>
                <a:ea typeface="Calibri" pitchFamily="34" charset="-122"/>
                <a:cs typeface="Calibri" pitchFamily="34" charset="-120"/>
              </a:rPr>
              <a:t> V at a point is the work done per unit charge in bringing a small positive test charge from infinity to that point.</a:t>
            </a:r>
            <a:endParaRPr lang="en-US" sz="1400" dirty="0"/>
          </a:p>
        </p:txBody>
      </p:sp>
      <p:sp>
        <p:nvSpPr>
          <p:cNvPr id="6" name="Shape 4"/>
          <p:cNvSpPr/>
          <p:nvPr/>
        </p:nvSpPr>
        <p:spPr>
          <a:xfrm>
            <a:off x="457200" y="2104034"/>
            <a:ext cx="8229600" cy="444398"/>
          </a:xfrm>
          <a:prstGeom prst="roundRect">
            <a:avLst>
              <a:gd name="adj" fmla="val 12346"/>
            </a:avLst>
          </a:prstGeom>
          <a:solidFill>
            <a:srgbClr val="F3F5F9"/>
          </a:solidFill>
          <a:ln w="9525">
            <a:solidFill>
              <a:srgbClr val="DDE2EA"/>
            </a:solidFill>
            <a:prstDash val="solid"/>
          </a:ln>
        </p:spPr>
      </p:sp>
      <p:sp>
        <p:nvSpPr>
          <p:cNvPr id="7" name="Text 5"/>
          <p:cNvSpPr txBox="1"/>
          <p:nvPr/>
        </p:nvSpPr>
        <p:spPr>
          <a:xfrm>
            <a:off x="603504" y="2195474"/>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V = Q/(4πε₀ r)</a:t>
            </a:r>
            <a:endParaRPr lang="en-US" sz="1700" dirty="0"/>
          </a:p>
        </p:txBody>
      </p:sp>
      <p:sp>
        <p:nvSpPr>
          <p:cNvPr id="8" name="Text 6"/>
          <p:cNvSpPr txBox="1"/>
          <p:nvPr/>
        </p:nvSpPr>
        <p:spPr>
          <a:xfrm>
            <a:off x="457200" y="2666390"/>
            <a:ext cx="8229600" cy="178856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V is in volts (J C⁻¹), Q is the charge creating the field (C) and r the distance from its centre (m); the equation is in the formulae list. Potential is zero at infinity. It is positive around a positive charge (work must be done to push a positive charge closer) and negative around a negative charge. Note 1/r, not 1/r².</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potential difference between two points is the work done per unit charge moving a charge between them, so moving a charge Q through a p.d. ΔV transfers energy W = QΔV.</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electric potential energy of a charge q at a point of potential V is qV.</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electric potential, and how is it linked to field strength?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Text 2"/>
          <p:cNvSpPr txBox="1"/>
          <p:nvPr/>
        </p:nvSpPr>
        <p:spPr>
          <a:xfrm>
            <a:off x="457200" y="1371600"/>
            <a:ext cx="8229600" cy="111465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two point charges this is Qq/4πε₀ 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An </a:t>
            </a:r>
            <a:r>
              <a:rPr lang="en-US" sz="1500" b="1" dirty="0">
                <a:solidFill>
                  <a:srgbClr val="1A1F2B"/>
                </a:solidFill>
                <a:latin typeface="Calibri" pitchFamily="34" charset="0"/>
                <a:ea typeface="Calibri" pitchFamily="34" charset="-122"/>
                <a:cs typeface="Calibri" pitchFamily="34" charset="-120"/>
              </a:rPr>
              <a:t>equipotential</a:t>
            </a:r>
            <a:r>
              <a:rPr lang="en-US" sz="1500" dirty="0">
                <a:solidFill>
                  <a:srgbClr val="1A1F2B"/>
                </a:solidFill>
                <a:latin typeface="Calibri" pitchFamily="34" charset="0"/>
                <a:ea typeface="Calibri" pitchFamily="34" charset="-122"/>
                <a:cs typeface="Calibri" pitchFamily="34" charset="-120"/>
              </a:rPr>
              <a:t> is a line (or surface) joining points at the same potential. No work is done moving a charge along it.</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Field strength is the potential gradient</a:t>
            </a:r>
            <a:endParaRPr lang="en-US" sz="1500" dirty="0"/>
          </a:p>
        </p:txBody>
      </p:sp>
      <p:sp>
        <p:nvSpPr>
          <p:cNvPr id="5" name="Shape 3"/>
          <p:cNvSpPr/>
          <p:nvPr/>
        </p:nvSpPr>
        <p:spPr>
          <a:xfrm>
            <a:off x="457200" y="2531974"/>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623414"/>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E = -ΔV/Δr</a:t>
            </a:r>
            <a:endParaRPr lang="en-US" sz="1700" dirty="0"/>
          </a:p>
        </p:txBody>
      </p:sp>
      <p:sp>
        <p:nvSpPr>
          <p:cNvPr id="7" name="Text 5"/>
          <p:cNvSpPr txBox="1"/>
          <p:nvPr/>
        </p:nvSpPr>
        <p:spPr>
          <a:xfrm>
            <a:off x="457200" y="3095244"/>
            <a:ext cx="8229600" cy="150693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 is the field strength (V m⁻¹) and ΔV/Δr the potential gradient, the rate of change of potential with distance. This general form is not in the formulae list, so learn it; its uniform-field form, E = V/d, is. The minus sign says the field points the way the potential falls. On a graph of V against r, E = −(gradient of the tangent).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Because no work is done along an equipotential, the force, and so the field, has no component along it: field lines cross equipotentials at right angles.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electric potential, and how is it linked to field strength?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pic>
        <p:nvPicPr>
          <p:cNvPr id="4" name="Image 0" descr="Field lines (red) and equipotentials (dashed) of a +5.00 nC charge, drawn to scale. Each circle's radius is r = kQ/V; the 100 V steps get wider apart as the field weakens. Field lines cross every equipotential at right angles.">    </p:cNvPr>
          <p:cNvPicPr>
            <a:picLocks noChangeAspect="1"/>
          </p:cNvPicPr>
          <p:nvPr/>
        </p:nvPicPr>
        <p:blipFill>
          <a:blip r:embed="rId1"/>
          <a:stretch>
            <a:fillRect/>
          </a:stretch>
        </p:blipFill>
        <p:spPr>
          <a:xfrm>
            <a:off x="6388913" y="1371600"/>
            <a:ext cx="2297887" cy="2131466"/>
          </a:xfrm>
          <a:prstGeom prst="rect">
            <a:avLst/>
          </a:prstGeom>
        </p:spPr>
      </p:pic>
      <p:sp>
        <p:nvSpPr>
          <p:cNvPr id="5" name="Text 2"/>
          <p:cNvSpPr txBox="1"/>
          <p:nvPr/>
        </p:nvSpPr>
        <p:spPr>
          <a:xfrm>
            <a:off x="6349136" y="3548786"/>
            <a:ext cx="2377440" cy="1068934"/>
          </a:xfrm>
          <a:prstGeom prst="rect">
            <a:avLst/>
          </a:prstGeom>
          <a:noFill/>
          <a:ln/>
        </p:spPr>
        <p:txBody>
          <a:bodyPr wrap="square" lIns="0" tIns="0" rIns="0" bIns="0" rtlCol="0" anchor="t"/>
          <a:lstStyle/>
          <a:p>
            <a:pPr algn="ctr" indent="0" marL="0">
              <a:buNone/>
            </a:pPr>
            <a:r>
              <a:rPr lang="en-US" sz="1100" i="1" dirty="0">
                <a:solidFill>
                  <a:srgbClr val="5A6577"/>
                </a:solidFill>
              </a:rPr>
              <a:t>Field lines (red) and equipotentials (dashed) of a +5.00 nC charge, drawn to scale. Each circle's radius is r = kQ/V; the 100 V steps get wider apart as the field weakens. Field lines cross every equipotential at right angles.</a:t>
            </a:r>
            <a:endParaRPr lang="en-US" sz="1100" dirty="0"/>
          </a:p>
        </p:txBody>
      </p:sp>
      <p:sp>
        <p:nvSpPr>
          <p:cNvPr id="6" name="Text 3"/>
          <p:cNvSpPr txBox="1"/>
          <p:nvPr/>
        </p:nvSpPr>
        <p:spPr>
          <a:xfrm>
            <a:off x="457200" y="1371600"/>
            <a:ext cx="5611673" cy="1276502"/>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Where equipotentials drawn at equal steps of V are close together, the potential gradient is steep and the field is strong.</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Around a point charge, equipotentials are concentric spheres (circles on paper). For equal steps of V they get further apart with distance, because r = Q/4πε₀ V.</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electric potential, and how is it linked to field strength?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pic>
        <p:nvPicPr>
          <p:cNvPr id="4" name="Image 0" descr="Potential against distance for the +5.00 nC charge. The tangent at 0.20 m (point Y, 225 V) has gradient −1120 V m⁻¹, so E = 1120 N C⁻¹ there: field strength is minus the potential gradient.">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Potential against distance for the +5.00 nC charge. The tangent at 0.20 m (point Y, 225 V) has gradient −1120 V m⁻¹, so E = 1120 N C⁻¹ there: field strength is minus the potential gradient.</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electric potential, and how is it linked to field strength?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pic>
        <p:nvPicPr>
          <p:cNvPr id="4" name="Image 0" descr="Field strength against distance for the same charge. E falls as 1/r², faster than V (1/r): between Y and X it drops by a factor of 6.25 while V drops by 2.5.">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Field strength against distance for the same charge. E falls as 1/r², faster than V (1/r): between Y and X it drops by a factor of 6.25 while V drops by 2.5.</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electric potential, and how is it linked to field strength?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4 · Medium · Calculate, compare</a:t>
            </a:r>
            <a:endParaRPr lang="en-US" sz="1200" dirty="0"/>
          </a:p>
        </p:txBody>
      </p:sp>
      <p:sp>
        <p:nvSpPr>
          <p:cNvPr id="4" name="Text 2"/>
          <p:cNvSpPr txBox="1"/>
          <p:nvPr/>
        </p:nvSpPr>
        <p:spPr>
          <a:xfrm>
            <a:off x="457200" y="1371600"/>
            <a:ext cx="8229600" cy="31464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small sphere carries a charge of +5.00 nC. Points X and Y are 0.500 m and 0.200 m from its centre. (a) Calculate the potential at X and at Y. (b) Calculate the work done to move a +3.00 nC charge from X to Y. (c) Calculate the average potential gradient between X and Y and compare it with the field strengths at X and Y.</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V_X = (8.99×10⁹ ×5.00×10⁻⁹)/0.500 = </a:t>
            </a:r>
            <a:r>
              <a:rPr lang="en-US" sz="1500" b="1" dirty="0">
                <a:solidFill>
                  <a:srgbClr val="1A1F2B"/>
                </a:solidFill>
                <a:latin typeface="Calibri" pitchFamily="34" charset="0"/>
                <a:ea typeface="Calibri" pitchFamily="34" charset="-122"/>
                <a:cs typeface="Calibri" pitchFamily="34" charset="-120"/>
              </a:rPr>
              <a:t>89.9 V</a:t>
            </a:r>
            <a:r>
              <a:rPr lang="en-US" sz="1500" dirty="0">
                <a:solidFill>
                  <a:srgbClr val="1A1F2B"/>
                </a:solidFill>
                <a:latin typeface="Calibri" pitchFamily="34" charset="0"/>
                <a:ea typeface="Calibri" pitchFamily="34" charset="-122"/>
                <a:cs typeface="Calibri" pitchFamily="34" charset="-120"/>
              </a:rPr>
              <a:t>; similarly </a:t>
            </a:r>
            <a:r>
              <a:rPr lang="en-US" sz="1500" b="1" dirty="0">
                <a:solidFill>
                  <a:srgbClr val="1A1F2B"/>
                </a:solidFill>
                <a:latin typeface="Calibri" pitchFamily="34" charset="0"/>
                <a:ea typeface="Calibri" pitchFamily="34" charset="-122"/>
                <a:cs typeface="Calibri" pitchFamily="34" charset="-120"/>
              </a:rPr>
              <a:t>V_Y = 225 V</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ΔV = 225 − 89.9 = 135 V, so W = QΔV = 3.00 × 10⁻⁹ × 135 = </a:t>
            </a:r>
            <a:r>
              <a:rPr lang="en-US" sz="1500" b="1" dirty="0">
                <a:solidFill>
                  <a:srgbClr val="1A1F2B"/>
                </a:solidFill>
                <a:latin typeface="Calibri" pitchFamily="34" charset="0"/>
                <a:ea typeface="Calibri" pitchFamily="34" charset="-122"/>
                <a:cs typeface="Calibri" pitchFamily="34" charset="-120"/>
              </a:rPr>
              <a:t>4.05 × 10⁻⁷ J</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Over 0.300 m: ΔV/Δr ≈ 135 ÷ 0.300 = </a:t>
            </a:r>
            <a:r>
              <a:rPr lang="en-US" sz="1500" b="1" dirty="0">
                <a:solidFill>
                  <a:srgbClr val="1A1F2B"/>
                </a:solidFill>
                <a:latin typeface="Calibri" pitchFamily="34" charset="0"/>
                <a:ea typeface="Calibri" pitchFamily="34" charset="-122"/>
                <a:cs typeface="Calibri" pitchFamily="34" charset="-120"/>
              </a:rPr>
              <a:t>450 V m⁻¹</a:t>
            </a:r>
            <a:r>
              <a:rPr lang="en-US" sz="1500" dirty="0">
                <a:solidFill>
                  <a:srgbClr val="1A1F2B"/>
                </a:solidFill>
                <a:latin typeface="Calibri" pitchFamily="34" charset="0"/>
                <a:ea typeface="Calibri" pitchFamily="34" charset="-122"/>
                <a:cs typeface="Calibri" pitchFamily="34" charset="-120"/>
              </a:rPr>
              <a:t>. The actual fields are E_X = 180 N C⁻¹ and E_Y = 1.12×10³ N C⁻¹.</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average lies between the two end values: in a radial field the gradient, and so E, changes along the way. Only in a uniform field does a single ΔV/Δr give the field everywhere.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electric potential, and how is it linked to field strength?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5 · Hard · Calculate</a:t>
            </a:r>
            <a:endParaRPr lang="en-US" sz="1200" dirty="0"/>
          </a:p>
        </p:txBody>
      </p:sp>
      <p:pic>
        <p:nvPicPr>
          <p:cNvPr id="4" name="Image 0" descr="Worked example 5. As the proton approaches the tin nucleus its kinetic energy is converted into electric potential energy. It stops (and turns back) where the potential energy equals its initial 2.5 MeV.">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5. As the proton approaches the tin nucleus its kinetic energy is converted into electric potential energy. It stops (and turns back) where the potential energy equals its initial 2.5 MeV.</a:t>
            </a:r>
            <a:endParaRPr lang="en-US" sz="1100" dirty="0"/>
          </a:p>
        </p:txBody>
      </p:sp>
      <p:sp>
        <p:nvSpPr>
          <p:cNvPr id="6" name="Text 3"/>
          <p:cNvSpPr txBox="1"/>
          <p:nvPr/>
        </p:nvSpPr>
        <p:spPr>
          <a:xfrm>
            <a:off x="457200" y="1371600"/>
            <a:ext cx="3621938" cy="295534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proton with kinetic energy 2.5 MeV is fired directly towards a tin nucleus (charge +50e), which can be treated as a fixed point charge. (a) Calculate the distance of closest approach. (b) Calculate the electric field strength at that distance and the force on the proton there.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At closest approach all the kinetic energy has become electric potential energy. Eₖ = 2.5×10⁶ ×1.60×10⁻¹⁹ = 4.0×10⁻¹³ J.</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electric potential, and how is it linked to field strength?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5 · Hard · Calculate (continued)</a:t>
            </a:r>
            <a:endParaRPr lang="en-US" sz="1200" dirty="0"/>
          </a:p>
        </p:txBody>
      </p:sp>
      <p:sp>
        <p:nvSpPr>
          <p:cNvPr id="4" name="Text 2"/>
          <p:cNvSpPr txBox="1"/>
          <p:nvPr/>
        </p:nvSpPr>
        <p:spPr>
          <a:xfrm>
            <a:off x="457200" y="1371600"/>
            <a:ext cx="8229600" cy="135239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Eₖ = (50e)e/(4πε₀ r), so r = (8.99×10⁹ ×50 ×(1.60×10⁻¹⁹)²)/(4.0×10⁻¹³) = </a:t>
            </a:r>
            <a:r>
              <a:rPr lang="en-US" sz="1500" b="1" dirty="0">
                <a:solidFill>
                  <a:srgbClr val="1A1F2B"/>
                </a:solidFill>
                <a:latin typeface="Calibri" pitchFamily="34" charset="0"/>
                <a:ea typeface="Calibri" pitchFamily="34" charset="-122"/>
                <a:cs typeface="Calibri" pitchFamily="34" charset="-120"/>
              </a:rPr>
              <a:t>2.9 ×10⁻¹⁴ m</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E = (8.99×10⁹ ×50 ×1.60×10⁻¹⁹)/((2.88×10⁻¹⁴)²) = </a:t>
            </a:r>
            <a:r>
              <a:rPr lang="en-US" sz="1500" b="1" dirty="0">
                <a:solidFill>
                  <a:srgbClr val="1A1F2B"/>
                </a:solidFill>
                <a:latin typeface="Calibri" pitchFamily="34" charset="0"/>
                <a:ea typeface="Calibri" pitchFamily="34" charset="-122"/>
                <a:cs typeface="Calibri" pitchFamily="34" charset="-120"/>
              </a:rPr>
              <a:t>8.7 ×10¹⁹ N C⁻¹</a:t>
            </a:r>
            <a:r>
              <a:rPr lang="en-US" sz="1500" dirty="0">
                <a:solidFill>
                  <a:srgbClr val="1A1F2B"/>
                </a:solidFill>
                <a:latin typeface="Calibri" pitchFamily="34" charset="0"/>
                <a:ea typeface="Calibri" pitchFamily="34" charset="-122"/>
                <a:cs typeface="Calibri" pitchFamily="34" charset="-120"/>
              </a:rPr>
              <a:t>, and F = eE = </a:t>
            </a:r>
            <a:r>
              <a:rPr lang="en-US" sz="1500" b="1" dirty="0">
                <a:solidFill>
                  <a:srgbClr val="1A1F2B"/>
                </a:solidFill>
                <a:latin typeface="Calibri" pitchFamily="34" charset="0"/>
                <a:ea typeface="Calibri" pitchFamily="34" charset="-122"/>
                <a:cs typeface="Calibri" pitchFamily="34" charset="-120"/>
              </a:rPr>
              <a:t>14 N</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Quick check: the potential at closest approach is 2.5 MV (2.5 MeV per unit charge e), and for a point charge E = V/r = 2.5 × 10⁶ ÷ 2.88 × 10⁻¹⁴, the same answer. A force of about 14 N on a single proton shows how strong fields are close to a nucleus.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electric potential, and how is it linked to field strength?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1/r² for an energy question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Q/4πε₀ r² when the question is about energy or potential. Energy and potential go with 1/r; force and field strength go with 1/r².</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a uniform field look like, and how strong is it?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Text 2"/>
          <p:cNvSpPr txBox="1"/>
          <p:nvPr/>
        </p:nvSpPr>
        <p:spPr>
          <a:xfrm>
            <a:off x="457200" y="1371600"/>
            <a:ext cx="8229600" cy="206928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Two parallel metal plates connected to a supply produce a </a:t>
            </a:r>
            <a:r>
              <a:rPr lang="en-US" sz="1500" b="1" dirty="0">
                <a:solidFill>
                  <a:srgbClr val="1A1F2B"/>
                </a:solidFill>
                <a:latin typeface="Calibri" pitchFamily="34" charset="0"/>
                <a:ea typeface="Calibri" pitchFamily="34" charset="-122"/>
                <a:cs typeface="Calibri" pitchFamily="34" charset="-120"/>
              </a:rPr>
              <a:t>uniform field</a:t>
            </a:r>
            <a:r>
              <a:rPr lang="en-US" sz="1500" dirty="0">
                <a:solidFill>
                  <a:srgbClr val="1A1F2B"/>
                </a:solidFill>
                <a:latin typeface="Calibri" pitchFamily="34" charset="0"/>
                <a:ea typeface="Calibri" pitchFamily="34" charset="-122"/>
                <a:cs typeface="Calibri" pitchFamily="34" charset="-120"/>
              </a:rPr>
              <a:t> between them: the field strength has the same size and direction at every point (away from the edges).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Field lines are parallel, equally spaced and perpendicular to the plates, from the positive plate to the negative plate.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Equipotentials are planes parallel to the plates, equally spaced for equal steps of potential: the potential falls steadily from one plate to the other.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Near the edges the lines bulge outwards and the field is weaker (edge effects), so questions use the central region.</a:t>
            </a:r>
            <a:endParaRPr lang="en-US" sz="1500" dirty="0"/>
          </a:p>
        </p:txBody>
      </p:sp>
      <p:sp>
        <p:nvSpPr>
          <p:cNvPr id="5" name="Shape 3"/>
          <p:cNvSpPr/>
          <p:nvPr/>
        </p:nvSpPr>
        <p:spPr>
          <a:xfrm>
            <a:off x="457200" y="3486607"/>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3578047"/>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E = V/d</a:t>
            </a:r>
            <a:endParaRPr lang="en-US" sz="1700" dirty="0"/>
          </a:p>
        </p:txBody>
      </p:sp>
      <p:sp>
        <p:nvSpPr>
          <p:cNvPr id="7" name="Text 5"/>
          <p:cNvSpPr txBox="1"/>
          <p:nvPr/>
        </p:nvSpPr>
        <p:spPr>
          <a:xfrm>
            <a:off x="457200" y="4049878"/>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 is the field strength (V m⁻¹), V the p.d. between the plates (V) and d their separation (m); the equation is in the formulae list.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a uniform field look like, and how strong is 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pic>
        <p:nvPicPr>
          <p:cNvPr id="4" name="Image 0" descr="The central region of a pair of parallel plates. Field lines are parallel and equally spaced; equipotentials at equal 50 V steps are equally spaced because the field is uniform. A negatively charged drop is held still when the upward electric force QE equals its weight.">    </p:cNvPr>
          <p:cNvPicPr>
            <a:picLocks noChangeAspect="1"/>
          </p:cNvPicPr>
          <p:nvPr/>
        </p:nvPicPr>
        <p:blipFill>
          <a:blip r:embed="rId1"/>
          <a:stretch>
            <a:fillRect/>
          </a:stretch>
        </p:blipFill>
        <p:spPr>
          <a:xfrm>
            <a:off x="5159045" y="1371600"/>
            <a:ext cx="3527755" cy="2300630"/>
          </a:xfrm>
          <a:prstGeom prst="rect">
            <a:avLst/>
          </a:prstGeom>
        </p:spPr>
      </p:pic>
      <p:sp>
        <p:nvSpPr>
          <p:cNvPr id="5" name="Text 2"/>
          <p:cNvSpPr txBox="1"/>
          <p:nvPr/>
        </p:nvSpPr>
        <p:spPr>
          <a:xfrm>
            <a:off x="5159045" y="3717950"/>
            <a:ext cx="3527755" cy="899770"/>
          </a:xfrm>
          <a:prstGeom prst="rect">
            <a:avLst/>
          </a:prstGeom>
          <a:noFill/>
          <a:ln/>
        </p:spPr>
        <p:txBody>
          <a:bodyPr wrap="square" lIns="0" tIns="0" rIns="0" bIns="0" rtlCol="0" anchor="t"/>
          <a:lstStyle/>
          <a:p>
            <a:pPr algn="ctr" indent="0" marL="0">
              <a:buNone/>
            </a:pPr>
            <a:r>
              <a:rPr lang="en-US" sz="1100" i="1" dirty="0">
                <a:solidFill>
                  <a:srgbClr val="5A6577"/>
                </a:solidFill>
              </a:rPr>
              <a:t>The central region of a pair of parallel plates. Field lines are parallel and equally spaced; equipotentials at equal 50 V steps are equally spaced because the field is uniform. A negatively charged drop is held still when the upward electric force QE equals its weight.</a:t>
            </a:r>
            <a:endParaRPr lang="en-US" sz="1100" dirty="0"/>
          </a:p>
        </p:txBody>
      </p:sp>
      <p:sp>
        <p:nvSpPr>
          <p:cNvPr id="6" name="Text 3"/>
          <p:cNvSpPr txBox="1"/>
          <p:nvPr/>
        </p:nvSpPr>
        <p:spPr>
          <a:xfrm>
            <a:off x="457200" y="1371600"/>
            <a:ext cx="4381805" cy="322783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Why: moving a charge Q from one plate to the other, work = force × distance = QEd, and also = QV. So E = V/d, and 1 N C⁻¹ = 1 V m⁻¹.</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Balancing a charged drop</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tiny charged drop between horizontal plates feels its weight mg downwards and an electric force QE = QV/d. Adjust V until the drop is stationary: QV/d = mg, so Q = mgd/V. A negative drop needs the upper plate positive; a positive drop needs it negative. When many drops are measured, every charge is a whole-number multiple of 1.60 × 10⁻¹⁹ C: charge comes in units of e (it is quantised). This is the idea behind Millikan's oil-drop experiment.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a uniform field look like, and how strong is 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6 · Medium · Calculate, deduce</a:t>
            </a:r>
            <a:endParaRPr lang="en-US" sz="1200" dirty="0"/>
          </a:p>
        </p:txBody>
      </p:sp>
      <p:sp>
        <p:nvSpPr>
          <p:cNvPr id="4" name="Text 2"/>
          <p:cNvSpPr txBox="1"/>
          <p:nvPr/>
        </p:nvSpPr>
        <p:spPr>
          <a:xfrm>
            <a:off x="457200" y="1371600"/>
            <a:ext cx="8229600" cy="239115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An oil drop of mass 3.2 × 10⁻¹⁵ kg is held stationary between two horizontal plates 5.0 mm apart when the p.d. between them is 245 V. The upper plate is positive. (a) Calculate the field strength between the plates. (b) Calculate the charge on the drop and deduce how many excess electrons it carries.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E = V/d = 245/(5.0×10⁻³) = </a:t>
            </a:r>
            <a:r>
              <a:rPr lang="en-US" sz="1500" b="1" dirty="0">
                <a:solidFill>
                  <a:srgbClr val="1A1F2B"/>
                </a:solidFill>
                <a:latin typeface="Calibri" pitchFamily="34" charset="0"/>
                <a:ea typeface="Calibri" pitchFamily="34" charset="-122"/>
                <a:cs typeface="Calibri" pitchFamily="34" charset="-120"/>
              </a:rPr>
              <a:t>4.9 ×10⁴ V m⁻¹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Balance, QE = mg: Q = (3.2×10⁻¹⁵ ×9.81)/(4.9×10⁴) = </a:t>
            </a:r>
            <a:r>
              <a:rPr lang="en-US" sz="1500" b="1" dirty="0">
                <a:solidFill>
                  <a:srgbClr val="1A1F2B"/>
                </a:solidFill>
                <a:latin typeface="Calibri" pitchFamily="34" charset="0"/>
                <a:ea typeface="Calibri" pitchFamily="34" charset="-122"/>
                <a:cs typeface="Calibri" pitchFamily="34" charset="-120"/>
              </a:rPr>
              <a:t>6.4 ×10⁻¹⁹ C</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n = 6.41 × 10⁻¹⁹ ÷ 1.60 × 10⁻¹⁹ = 4.00, so </a:t>
            </a:r>
            <a:r>
              <a:rPr lang="en-US" sz="1500" b="1" dirty="0">
                <a:solidFill>
                  <a:srgbClr val="1A1F2B"/>
                </a:solidFill>
                <a:latin typeface="Calibri" pitchFamily="34" charset="0"/>
                <a:ea typeface="Calibri" pitchFamily="34" charset="-122"/>
                <a:cs typeface="Calibri" pitchFamily="34" charset="-120"/>
              </a:rPr>
              <a:t>4 excess electrons</a:t>
            </a:r>
            <a:r>
              <a:rPr lang="en-US" sz="1500" dirty="0">
                <a:solidFill>
                  <a:srgbClr val="1A1F2B"/>
                </a:solidFill>
                <a:latin typeface="Calibri" pitchFamily="34" charset="0"/>
                <a:ea typeface="Calibri" pitchFamily="34" charset="-122"/>
                <a:cs typeface="Calibri" pitchFamily="34" charset="-120"/>
              </a:rPr>
              <a:t> (the drop is negative, pulled up towards the positive plate).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a uniform field look like, and how strong is 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plate separation in metres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Convert the plate separation to metres before using E = V/d: millimetres give an answer 1000 times too small. A sensible field between laboratory plates is typically 10³–10⁶ V m⁻¹.</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charged particle move in a uniform field?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Text 2"/>
          <p:cNvSpPr txBox="1"/>
          <p:nvPr/>
        </p:nvSpPr>
        <p:spPr>
          <a:xfrm>
            <a:off x="457200" y="1371600"/>
            <a:ext cx="8229600" cy="3180283"/>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Accelerating a charge through a p.d.</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charge Q that moves through a p.d. V has work QV done on it. Starting from rest, ½ mv² = QV, so v = √(2QV/m). The energy gained depends only on Q and V, not on the plate separation. An electron accelerated through 1 V gains 1 eV = 1.60 × 10⁻¹⁹ J. An electron and a proton accelerated through the same p.d. gain the same energy, but the electron, being about 1800 times lighter, ends up much faster.</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Firing a charge across a uniform field</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particle entering the field at right angles to the field lines feels a constant force QE parallel to the field lines and no force at right angles to them.</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So, exactly like a projectile under gravity, it has constant velocity at right angles to the field and constant acceleration a = QE/m along the field: the path is a parabola.</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Time between the plates: t = L/v. Sideways deflection: y = ½ at². After leaving the plates, the particle moves in a straight line.</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charged particle move in a uniform field?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The electron of worked example 7, drawn to scale (plates 6.0 cm long and 2.0 cm apart). Between the plates the path is a parabola curving towards the positive plate; afterwards it is a straight line at 8.0° to the original direction.">    </p:cNvPr>
          <p:cNvPicPr>
            <a:picLocks noChangeAspect="1"/>
          </p:cNvPicPr>
          <p:nvPr/>
        </p:nvPicPr>
        <p:blipFill>
          <a:blip r:embed="rId1"/>
          <a:stretch>
            <a:fillRect/>
          </a:stretch>
        </p:blipFill>
        <p:spPr>
          <a:xfrm>
            <a:off x="4389120" y="1908353"/>
            <a:ext cx="4297680" cy="1397203"/>
          </a:xfrm>
          <a:prstGeom prst="rect">
            <a:avLst/>
          </a:prstGeom>
        </p:spPr>
      </p:pic>
      <p:sp>
        <p:nvSpPr>
          <p:cNvPr id="5" name="Text 2"/>
          <p:cNvSpPr txBox="1"/>
          <p:nvPr/>
        </p:nvSpPr>
        <p:spPr>
          <a:xfrm>
            <a:off x="4389120" y="3351276"/>
            <a:ext cx="4297680" cy="730606"/>
          </a:xfrm>
          <a:prstGeom prst="rect">
            <a:avLst/>
          </a:prstGeom>
          <a:noFill/>
          <a:ln/>
        </p:spPr>
        <p:txBody>
          <a:bodyPr wrap="square" lIns="0" tIns="0" rIns="0" bIns="0" rtlCol="0" anchor="t"/>
          <a:lstStyle/>
          <a:p>
            <a:pPr algn="ctr" indent="0" marL="0">
              <a:buNone/>
            </a:pPr>
            <a:r>
              <a:rPr lang="en-US" sz="1100" i="1" dirty="0">
                <a:solidFill>
                  <a:srgbClr val="5A6577"/>
                </a:solidFill>
              </a:rPr>
              <a:t>The electron of worked example 7, drawn to scale (plates 6.0 cm long and 2.0 cm apart). Between the plates the path is a parabola curving towards the positive plate; afterwards it is a straight line at 8.0° to the original direction.</a:t>
            </a:r>
            <a:endParaRPr lang="en-US" sz="1100" dirty="0"/>
          </a:p>
        </p:txBody>
      </p:sp>
      <p:sp>
        <p:nvSpPr>
          <p:cNvPr id="6" name="Text 3"/>
          <p:cNvSpPr txBox="1"/>
          <p:nvPr/>
        </p:nvSpPr>
        <p:spPr>
          <a:xfrm>
            <a:off x="457200" y="1371600"/>
            <a:ext cx="3611880" cy="76443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Gravity on electrons and ions is negligible here: for the electron below, eE is about 10¹⁴ times its weight.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charged particle move in a uniform field?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7 · Hard · Calculate, show that</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Electrons are accelerated from rest through a p.d. of 1.6 kV. They then enter the space midway between two horizontal parallel plates, travelling parallel to the plates. The plates are 6.0 cm long and 2.0 cm apart, with a p.d. of 150 V between them. (a) Calculate the speed of the electrons entering the plates. (b) Calculate the vertical deflection of an electron as it leaves the plates and show that it does not hit a plate. (c) Calculate the angle of the beam to its original direction as it leaves, and the kinetic energy gained between the plates.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½ mv² = eV = 1.60×10⁻¹⁹ ×1600 = 2.56×10⁻¹⁶ J, so v = </a:t>
            </a:r>
            <a:r>
              <a:rPr lang="en-US" sz="1500" b="1" dirty="0">
                <a:solidFill>
                  <a:srgbClr val="1A1F2B"/>
                </a:solidFill>
                <a:latin typeface="Calibri" pitchFamily="34" charset="0"/>
                <a:ea typeface="Calibri" pitchFamily="34" charset="-122"/>
                <a:cs typeface="Calibri" pitchFamily="34" charset="-120"/>
              </a:rPr>
              <a:t>2.37 ×10⁷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E = 150 ÷ 0.020 = 7500 V m⁻¹; a = eE/m = 1.32×10¹⁵ m s⁻²; t = 0.060 ÷2.37×10⁷ = 2.53×10⁻⁹ s.</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y = ½ at² = ½ ×1.32×10¹⁵ ×(2.53×10⁻⁹)² = </a:t>
            </a:r>
            <a:r>
              <a:rPr lang="en-US" sz="1500" b="1" dirty="0">
                <a:solidFill>
                  <a:srgbClr val="1A1F2B"/>
                </a:solidFill>
                <a:latin typeface="Calibri" pitchFamily="34" charset="0"/>
                <a:ea typeface="Calibri" pitchFamily="34" charset="-122"/>
                <a:cs typeface="Calibri" pitchFamily="34" charset="-120"/>
              </a:rPr>
              <a:t>4.2 mm</a:t>
            </a:r>
            <a:r>
              <a:rPr lang="en-US" sz="1500" dirty="0">
                <a:solidFill>
                  <a:srgbClr val="1A1F2B"/>
                </a:solidFill>
                <a:latin typeface="Calibri" pitchFamily="34" charset="0"/>
                <a:ea typeface="Calibri" pitchFamily="34" charset="-122"/>
                <a:cs typeface="Calibri" pitchFamily="34" charset="-120"/>
              </a:rPr>
              <a:t>, which is less than 10 mm (half the gap), so the electron clears the plate.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charged particle move in a uniform field?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7 · Hard · Calculate, show that (continued)</a:t>
            </a:r>
            <a:endParaRPr lang="en-US" sz="1200" dirty="0"/>
          </a:p>
        </p:txBody>
      </p:sp>
      <p:sp>
        <p:nvSpPr>
          <p:cNvPr id="4" name="Text 2"/>
          <p:cNvSpPr txBox="1"/>
          <p:nvPr/>
        </p:nvSpPr>
        <p:spPr>
          <a:xfrm>
            <a:off x="457200" y="1371600"/>
            <a:ext cx="8229600" cy="135239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v_y = at = 3.33×10⁶ m s⁻¹; tan θ= (3.33×10⁶)/(2.37×10⁷), so </a:t>
            </a:r>
            <a:r>
              <a:rPr lang="en-US" sz="1500" b="1" dirty="0">
                <a:solidFill>
                  <a:srgbClr val="1A1F2B"/>
                </a:solidFill>
                <a:latin typeface="Calibri" pitchFamily="34" charset="0"/>
                <a:ea typeface="Calibri" pitchFamily="34" charset="-122"/>
                <a:cs typeface="Calibri" pitchFamily="34" charset="-120"/>
              </a:rPr>
              <a:t>θ = 8.0°</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Energy gained = charge × p.d. moved through inside the plates: p.d. across 4.22 mm = 7500 × 0.00422 = 31.6 V, so ΔEₖ = e ×31.6 = </a:t>
            </a:r>
            <a:r>
              <a:rPr lang="en-US" sz="1500" b="1" dirty="0">
                <a:solidFill>
                  <a:srgbClr val="1A1F2B"/>
                </a:solidFill>
                <a:latin typeface="Calibri" pitchFamily="34" charset="0"/>
                <a:ea typeface="Calibri" pitchFamily="34" charset="-122"/>
                <a:cs typeface="Calibri" pitchFamily="34" charset="-120"/>
              </a:rPr>
              <a:t>5.1 ×10⁻¹⁸ J (≈ 32 eV)</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Combining the steps gives y = VₚₗₐₜₑₛL²/4dV_acc = (150 ×0.060²)/(4 ×0.020 ×1600) = 4.2 mm: the charge and mass cancel, so any particle accelerated from rest by the same p.d. follows the same path.</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charged particle move in a uniform field?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one direction at a time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Never mix the directions across and along the field lines in one suvat equation. Find the time from the direction with constant velocity, then use that time in the direction with constant acceleration.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4.3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definitions need "per unit positive charge"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Field strength: force per unit positive charge on a small test charge. Potential: work done per unit charge bringing a small positive charge from infinity. "The force on a charge" or "the energy of a charge" is not a definition.</a:t>
            </a:r>
            <a:endParaRPr lang="en-US" sz="1300" dirty="0"/>
          </a:p>
        </p:txBody>
      </p:sp>
      <p:sp>
        <p:nvSpPr>
          <p:cNvPr id="6" name="Shape 4"/>
          <p:cNvSpPr/>
          <p:nvPr/>
        </p:nvSpPr>
        <p:spPr>
          <a:xfrm>
            <a:off x="457200" y="2556662"/>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64810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1/r² for force and field, 1/r for potential and energy</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Before substituting, check which one the question asks for. Measure r from the centre of a charged sphere, in metres, and square it only for F and E.</a:t>
            </a:r>
            <a:endParaRPr lang="en-US" sz="1300" dirty="0"/>
          </a:p>
        </p:txBody>
      </p:sp>
      <p:sp>
        <p:nvSpPr>
          <p:cNvPr id="8" name="Shape 6"/>
          <p:cNvSpPr/>
          <p:nvPr/>
        </p:nvSpPr>
        <p:spPr>
          <a:xfrm>
            <a:off x="457200" y="3526841"/>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618281"/>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always state a direction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Field lines run from + to −. A positive charge is pushed along the field, a negative charge (an electron) against it. For Coulomb forces, say "attractive" or "repulsive".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4.3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drawing field patterns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Radial field: straight lines, evenly spread, arrows outwards from + (inwards to −). Uniform field: parallel, equally spaced lines meeting the plates at 90°. Equipotentials always cross field lines at right angles.</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energy first for speeds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If the question gives a p.d. and asks for a speed, use QV = ½mv². It works for any field shape, uniform or radial, and avoids finding the acceleration.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Field lines show the path a charge will follow.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They show the direction of the force. A charge that is already moving keeps its velocity across the lines.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acceleration is along the field line; an electron fired across a uniform field follows a parabola.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Doubling the distance from a point charge halves the field.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field follows an inverse-square law.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 falls to a quarter; it is the potential that halves (1/r).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Where the potential is zero, the field must be zero.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Field depends on how fast the potential changes, not on its value.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 = −ΔV/Δr. Midway between equal and opposite charges V = 0 but E is large.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field between parallel plates is strongest close to the plates.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Field lines are equally spaced across the whole gap.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field is uniform, E = V/d, everywhere away from the edges.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Equipotentials around a point charge are equally spaced for equal steps of potential.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 1/r, so the same drop in V needs a longer distance further out.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They spread out with distance, showing the field getting weaker.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 electron and a proton accelerated through the same p.d. reach the same speed.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energy gained is the same, eV, but their masses are very different.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Same kinetic energy; the lighter electron is about 43 times faster.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11</a:t>
            </a:r>
            <a:endParaRPr lang="en-US" sz="1200" dirty="0"/>
          </a:p>
        </p:txBody>
      </p:sp>
      <p:sp>
        <p:nvSpPr>
          <p:cNvPr id="4" name="Text 2"/>
          <p:cNvSpPr txBox="1"/>
          <p:nvPr/>
        </p:nvSpPr>
        <p:spPr>
          <a:xfrm>
            <a:off x="457200" y="1371600"/>
            <a:ext cx="8229600" cy="304403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6 Current and p.d., 2.5 Photons, and 1.1 Projectiles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V = W/Q from electric circuits is the same idea as the potential difference between two points in a field, and the electronvolt is the energy gained crossing 1 V. A charge fired across a uniform field moves like a ball thrown horizontally: resolve, use constant velocity one way and suvat the other.</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4 Capacitors, 4.5 Magnetic fields and 4.7 Particle accelerators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capacitor is a pair of parallel plates storing charge in a uniform field. In a magnetic field a moving charge follows a circle, not a parabola: the basis of particle accelerators and detectors, along with the alpha-scattering evidence for the nucleus.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7 Gravitational fields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Newton's law of gravitation has the same inverse-square form as Coulomb's law, with field strength, potential and equipotentials defined the same way, but gravity only attracts.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11</a:t>
            </a:r>
            <a:endParaRPr lang="en-US" sz="12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528877"/>
                <a:gridCol w="3639312"/>
                <a:gridCol w="3061411"/>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 = F/Q</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definition of field strength; force on a charge in a field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 Q₁Q₂/4πε₀ r²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Coulomb's law: force between two point charges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 = Q/4πε₀ r²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radial field of a point charge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 Q/4πε₀ 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potential in a radial field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 = V/d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uniform field between parallel plates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 = -ΔV/Δr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field strength as minus the potential gradient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 = QΔV; ½mv² = QV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energy gained by a charge moving through a p.d.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V = W/Q and Eₖ = ½ mv²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Eₚ = Qq/4πε₀ 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electric potential energy of two point charges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Eₚ = qV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Q = mgd/V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charge on a drop balanced between horizontal plates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QV/d = mg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37469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Explain why two electric field lines can never cross.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Calculate the electric field strength 5.0 cm from a point charge of +2.0 nC.</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The distance from a point charge is trebled. By what factors do the field strength and the potential change?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Two parallel plates 2.0 mm apart have a p.d. of 12 V between them. Calculate the field strength and the force on an electron between them.</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An electron is accelerated from rest through a p.d. of 250 V. Calculate its kinetic energy in joules and its final speed.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170992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The field has a single direction at each point, the direction of the force on a positive charge. Two lines crossing would give two directions at the same point.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E = (8.99×10⁹ ×2.0×10⁻⁹)/0.050² = 7.2×10³ N C⁻¹, directed away from the charge.</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The field strength falls to 1/9 (inverse square); the potential falls to 1/3 (inverse proportion).</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E = 12 ÷2.0×10⁻³ = 6.0×10³ V m⁻¹; F = eE = 9.6×10⁻¹⁶ N, towards the positive plate.</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Eₖ = 250 ×1.60×10⁻¹⁹ = 4.0×10⁻¹⁷ J; v = √(2 ×4.0×10⁻¹⁷ ÷9.11×10⁻³¹) = 9.4×10⁶ m s⁻¹.</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5 original exam-style questions. Answers at the end of the deck.</a:t>
            </a:r>
            <a:endParaRPr lang="en-US" sz="16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Which of the following units is equivalent to the unit of electric field strength, N C⁻¹?</a:t>
            </a:r>
            <a:endParaRPr lang="en-US" sz="1600" dirty="0"/>
          </a:p>
          <a:p>
            <a:pPr indent="0" marL="0">
              <a:spcAft>
                <a:spcPts val="600"/>
              </a:spcAft>
              <a:buNone/>
            </a:pPr>
            <a:r>
              <a:rPr lang="en-US" sz="1600" dirty="0">
                <a:solidFill>
                  <a:srgbClr val="1A1F2B"/>
                </a:solidFill>
              </a:rPr>
              <a:t>A   C N⁻¹</a:t>
            </a:r>
            <a:endParaRPr lang="en-US" sz="1600" dirty="0"/>
          </a:p>
          <a:p>
            <a:pPr indent="0" marL="0">
              <a:spcAft>
                <a:spcPts val="600"/>
              </a:spcAft>
              <a:buNone/>
            </a:pPr>
            <a:r>
              <a:rPr lang="en-US" sz="1600" dirty="0">
                <a:solidFill>
                  <a:srgbClr val="1A1F2B"/>
                </a:solidFill>
              </a:rPr>
              <a:t>B   J C⁻¹</a:t>
            </a:r>
            <a:endParaRPr lang="en-US" sz="1600" dirty="0"/>
          </a:p>
          <a:p>
            <a:pPr indent="0" marL="0">
              <a:spcAft>
                <a:spcPts val="600"/>
              </a:spcAft>
              <a:buNone/>
            </a:pPr>
            <a:r>
              <a:rPr lang="en-US" sz="1600" dirty="0">
                <a:solidFill>
                  <a:srgbClr val="1A1F2B"/>
                </a:solidFill>
              </a:rPr>
              <a:t>C   N m C⁻¹</a:t>
            </a:r>
            <a:endParaRPr lang="en-US" sz="1600" dirty="0"/>
          </a:p>
          <a:p>
            <a:pPr indent="0" marL="0">
              <a:spcAft>
                <a:spcPts val="600"/>
              </a:spcAft>
              <a:buNone/>
            </a:pPr>
            <a:r>
              <a:rPr lang="en-US" sz="1600" dirty="0">
                <a:solidFill>
                  <a:srgbClr val="1A1F2B"/>
                </a:solidFill>
              </a:rPr>
              <a:t>D   V m⁻¹</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A particle with a charge of 3.0 μC is placed at a point where the electric field strength is 4.0 × 10³ N C⁻¹.</a:t>
            </a:r>
            <a:endParaRPr lang="en-US" sz="1600" dirty="0"/>
          </a:p>
          <a:p>
            <a:pPr indent="0" marL="0">
              <a:spcAft>
                <a:spcPts val="600"/>
              </a:spcAft>
              <a:buNone/>
            </a:pPr>
            <a:r>
              <a:rPr lang="en-US" sz="1600" dirty="0">
                <a:solidFill>
                  <a:srgbClr val="1A1F2B"/>
                </a:solidFill>
              </a:rPr>
              <a:t>What is the size of the electric force on the particle?</a:t>
            </a:r>
            <a:endParaRPr lang="en-US" sz="1600" dirty="0"/>
          </a:p>
          <a:p>
            <a:pPr indent="0" marL="0">
              <a:spcAft>
                <a:spcPts val="600"/>
              </a:spcAft>
              <a:buNone/>
            </a:pPr>
            <a:r>
              <a:rPr lang="en-US" sz="1600" dirty="0">
                <a:solidFill>
                  <a:srgbClr val="1A1F2B"/>
                </a:solidFill>
              </a:rPr>
              <a:t>A   7.5 × 10⁻¹⁰ N</a:t>
            </a:r>
            <a:endParaRPr lang="en-US" sz="1600" dirty="0"/>
          </a:p>
          <a:p>
            <a:pPr indent="0" marL="0">
              <a:spcAft>
                <a:spcPts val="600"/>
              </a:spcAft>
              <a:buNone/>
            </a:pPr>
            <a:r>
              <a:rPr lang="en-US" sz="1600" dirty="0">
                <a:solidFill>
                  <a:srgbClr val="1A1F2B"/>
                </a:solidFill>
              </a:rPr>
              <a:t>B   1.2 × 10⁻² N</a:t>
            </a:r>
            <a:endParaRPr lang="en-US" sz="1600" dirty="0"/>
          </a:p>
          <a:p>
            <a:pPr indent="0" marL="0">
              <a:spcAft>
                <a:spcPts val="600"/>
              </a:spcAft>
              <a:buNone/>
            </a:pPr>
            <a:r>
              <a:rPr lang="en-US" sz="1600" dirty="0">
                <a:solidFill>
                  <a:srgbClr val="1A1F2B"/>
                </a:solidFill>
              </a:rPr>
              <a:t>C   1.2 × 10¹ N</a:t>
            </a:r>
            <a:endParaRPr lang="en-US" sz="1600" dirty="0"/>
          </a:p>
          <a:p>
            <a:pPr indent="0" marL="0">
              <a:spcAft>
                <a:spcPts val="600"/>
              </a:spcAft>
              <a:buNone/>
            </a:pPr>
            <a:r>
              <a:rPr lang="en-US" sz="1600" dirty="0">
                <a:solidFill>
                  <a:srgbClr val="1A1F2B"/>
                </a:solidFill>
              </a:rPr>
              <a:t>D   1.2 × 10⁴ N</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A small sphere carries a charge of −8.0 nC.</a:t>
            </a:r>
            <a:endParaRPr lang="en-US" sz="1600" dirty="0"/>
          </a:p>
          <a:p>
            <a:pPr indent="0" marL="0">
              <a:spcAft>
                <a:spcPts val="600"/>
              </a:spcAft>
              <a:buNone/>
            </a:pPr>
            <a:r>
              <a:rPr lang="en-US" sz="1600" dirty="0">
                <a:solidFill>
                  <a:srgbClr val="1A1F2B"/>
                </a:solidFill>
              </a:rPr>
              <a:t>What is the size of the electric field strength at a distance of 15 cm from the centre of the sphere?</a:t>
            </a:r>
            <a:endParaRPr lang="en-US" sz="1600" dirty="0"/>
          </a:p>
          <a:p>
            <a:pPr indent="0" marL="0">
              <a:spcAft>
                <a:spcPts val="600"/>
              </a:spcAft>
              <a:buNone/>
            </a:pPr>
            <a:r>
              <a:rPr lang="en-US" sz="1600" dirty="0">
                <a:solidFill>
                  <a:srgbClr val="1A1F2B"/>
                </a:solidFill>
              </a:rPr>
              <a:t>A   3.2 × 10⁻¹ N C⁻¹</a:t>
            </a:r>
            <a:endParaRPr lang="en-US" sz="1600" dirty="0"/>
          </a:p>
          <a:p>
            <a:pPr indent="0" marL="0">
              <a:spcAft>
                <a:spcPts val="600"/>
              </a:spcAft>
              <a:buNone/>
            </a:pPr>
            <a:r>
              <a:rPr lang="en-US" sz="1600" dirty="0">
                <a:solidFill>
                  <a:srgbClr val="1A1F2B"/>
                </a:solidFill>
              </a:rPr>
              <a:t>B   4.8 × 10² N C⁻¹</a:t>
            </a:r>
            <a:endParaRPr lang="en-US" sz="1600" dirty="0"/>
          </a:p>
          <a:p>
            <a:pPr indent="0" marL="0">
              <a:spcAft>
                <a:spcPts val="600"/>
              </a:spcAft>
              <a:buNone/>
            </a:pPr>
            <a:r>
              <a:rPr lang="en-US" sz="1600" dirty="0">
                <a:solidFill>
                  <a:srgbClr val="1A1F2B"/>
                </a:solidFill>
              </a:rPr>
              <a:t>C   3.2 × 10³ N C⁻¹</a:t>
            </a:r>
            <a:endParaRPr lang="en-US" sz="1600" dirty="0"/>
          </a:p>
          <a:p>
            <a:pPr indent="0" marL="0">
              <a:spcAft>
                <a:spcPts val="600"/>
              </a:spcAft>
              <a:buNone/>
            </a:pPr>
            <a:r>
              <a:rPr lang="en-US" sz="1600" dirty="0">
                <a:solidFill>
                  <a:srgbClr val="1A1F2B"/>
                </a:solidFill>
              </a:rPr>
              <a:t>D   4.0 × 10⁴ N C⁻¹</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Electric fields can be radial, such as the field around an isolated point charge, or uniform, such as the field between the central parts of two oppositely charged parallel plates.</a:t>
            </a:r>
            <a:endParaRPr lang="en-US" sz="1400" dirty="0"/>
          </a:p>
          <a:p>
            <a:pPr indent="0" marL="0">
              <a:spcAft>
                <a:spcPts val="600"/>
              </a:spcAft>
              <a:buNone/>
            </a:pPr>
            <a:r>
              <a:rPr lang="en-US" sz="1400" dirty="0">
                <a:solidFill>
                  <a:srgbClr val="1A1F2B"/>
                </a:solidFill>
              </a:rPr>
              <a:t>(a) Define the electric potential at a point.  [1]</a:t>
            </a:r>
            <a:endParaRPr lang="en-US" sz="1400" dirty="0"/>
          </a:p>
          <a:p>
            <a:pPr indent="0" marL="0">
              <a:spcAft>
                <a:spcPts val="600"/>
              </a:spcAft>
              <a:buNone/>
            </a:pPr>
            <a:r>
              <a:rPr lang="en-US" sz="1400" dirty="0">
                <a:solidFill>
                  <a:srgbClr val="1A1F2B"/>
                </a:solidFill>
              </a:rPr>
              <a:t>(b) Compare the electric field and the potential around an isolated positive point charge with those between two oppositely charged parallel plates. Your answer should refer to field lines, equipotentials, and how the field strength and potential vary with position.  [6]</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4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grain of dust carries a charge of −6.4 × 10⁻¹⁸ C. It is in a region where there is a uniform electric field of strength 2.5 × 10⁴ N C⁻¹, directed vertically upwards.</a:t>
            </a:r>
            <a:endParaRPr lang="en-US" sz="1200" dirty="0"/>
          </a:p>
          <a:p>
            <a:pPr indent="0" marL="0">
              <a:spcAft>
                <a:spcPts val="600"/>
              </a:spcAft>
              <a:buNone/>
            </a:pPr>
            <a:r>
              <a:rPr lang="en-US" sz="1200" dirty="0">
                <a:solidFill>
                  <a:srgbClr val="1A1F2B"/>
                </a:solidFill>
              </a:rPr>
              <a:t>Figure: the dust grain in the uniform electric field</a:t>
            </a:r>
            <a:endParaRPr lang="en-US" sz="1200" dirty="0"/>
          </a:p>
          <a:p>
            <a:pPr indent="0" marL="0">
              <a:spcAft>
                <a:spcPts val="600"/>
              </a:spcAft>
              <a:buNone/>
            </a:pPr>
            <a:r>
              <a:rPr lang="en-US" sz="1200" dirty="0">
                <a:solidFill>
                  <a:srgbClr val="1A1F2B"/>
                </a:solidFill>
              </a:rPr>
              <a:t>(a) Define electric field strength.  [1]</a:t>
            </a:r>
            <a:endParaRPr lang="en-US" sz="1200" dirty="0"/>
          </a:p>
          <a:p>
            <a:pPr indent="0" marL="0">
              <a:spcAft>
                <a:spcPts val="600"/>
              </a:spcAft>
              <a:buNone/>
            </a:pPr>
            <a:r>
              <a:rPr lang="en-US" sz="1200" dirty="0">
                <a:solidFill>
                  <a:srgbClr val="1A1F2B"/>
                </a:solidFill>
              </a:rPr>
              <a:t>(b) Calculate the size of the electric force on the grain.  [2]</a:t>
            </a:r>
            <a:endParaRPr lang="en-US" sz="1200" dirty="0"/>
          </a:p>
          <a:p>
            <a:pPr indent="0" marL="0">
              <a:spcAft>
                <a:spcPts val="600"/>
              </a:spcAft>
              <a:buNone/>
            </a:pPr>
            <a:r>
              <a:rPr lang="en-US" sz="1200" dirty="0">
                <a:solidFill>
                  <a:srgbClr val="1A1F2B"/>
                </a:solidFill>
              </a:rPr>
              <a:t>(c) State the direction of the electric force on the grain and explain your answer.  [1]</a:t>
            </a:r>
            <a:endParaRPr lang="en-US" sz="1200" dirty="0"/>
          </a:p>
        </p:txBody>
      </p:sp>
      <p:pic>
        <p:nvPicPr>
          <p:cNvPr id="5" name="Image 0" descr="Figure for question 5">    </p:cNvPr>
          <p:cNvPicPr>
            <a:picLocks noChangeAspect="1"/>
          </p:cNvPicPr>
          <p:nvPr/>
        </p:nvPicPr>
        <p:blipFill>
          <a:blip r:embed="rId1"/>
          <a:stretch>
            <a:fillRect/>
          </a:stretch>
        </p:blipFill>
        <p:spPr>
          <a:xfrm>
            <a:off x="5212080" y="1800013"/>
            <a:ext cx="3474720" cy="2252133"/>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D</a:t>
            </a:r>
            <a:endParaRPr lang="en-US" sz="1200" dirty="0"/>
          </a:p>
        </p:txBody>
      </p:sp>
      <p:sp>
        <p:nvSpPr>
          <p:cNvPr id="4" name="Shape 2"/>
          <p:cNvSpPr/>
          <p:nvPr/>
        </p:nvSpPr>
        <p:spPr>
          <a:xfrm>
            <a:off x="457200" y="1325880"/>
            <a:ext cx="8229600" cy="1421540"/>
          </a:xfrm>
          <a:prstGeom prst="roundRect">
            <a:avLst>
              <a:gd name="adj" fmla="val 3859"/>
            </a:avLst>
          </a:prstGeom>
          <a:solidFill>
            <a:srgbClr val="F3F5F9"/>
          </a:solidFill>
          <a:ln w="12700">
            <a:solidFill>
              <a:srgbClr val="DDE2EA"/>
            </a:solidFill>
            <a:prstDash val="solid"/>
          </a:ln>
        </p:spPr>
      </p:sp>
      <p:sp>
        <p:nvSpPr>
          <p:cNvPr id="5" name="Text 3"/>
          <p:cNvSpPr txBox="1"/>
          <p:nvPr/>
        </p:nvSpPr>
        <p:spPr>
          <a:xfrm>
            <a:off x="685800" y="1463040"/>
            <a:ext cx="7772400" cy="119294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For a uniform field E = V/d, so field strength can be measured in V m⁻¹. Check: V m⁻¹ = J C⁻¹ m⁻¹ = N m C⁻¹ m⁻¹ = N C⁻¹. Options B and C are both the volt, the unit of potential.</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B</a:t>
            </a:r>
            <a:endParaRPr lang="en-US" sz="1200" dirty="0"/>
          </a:p>
        </p:txBody>
      </p:sp>
      <p:sp>
        <p:nvSpPr>
          <p:cNvPr id="4" name="Shape 2"/>
          <p:cNvSpPr/>
          <p:nvPr/>
        </p:nvSpPr>
        <p:spPr>
          <a:xfrm>
            <a:off x="457200" y="1325880"/>
            <a:ext cx="8229600" cy="960823"/>
          </a:xfrm>
          <a:prstGeom prst="roundRect">
            <a:avLst>
              <a:gd name="adj" fmla="val 5710"/>
            </a:avLst>
          </a:prstGeom>
          <a:solidFill>
            <a:srgbClr val="F3F5F9"/>
          </a:solidFill>
          <a:ln w="12700">
            <a:solidFill>
              <a:srgbClr val="DDE2EA"/>
            </a:solidFill>
            <a:prstDash val="solid"/>
          </a:ln>
        </p:spPr>
      </p:sp>
      <p:sp>
        <p:nvSpPr>
          <p:cNvPr id="5" name="Text 3"/>
          <p:cNvSpPr txBox="1"/>
          <p:nvPr/>
        </p:nvSpPr>
        <p:spPr>
          <a:xfrm>
            <a:off x="685800" y="1463040"/>
            <a:ext cx="7772400" cy="732223"/>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F = EQ = 4.0 × 10³ × 3.0 × 10⁻⁶ = 1.2 × 10⁻² N.</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C</a:t>
            </a:r>
            <a:endParaRPr lang="en-US" sz="1200" dirty="0"/>
          </a:p>
        </p:txBody>
      </p:sp>
      <p:sp>
        <p:nvSpPr>
          <p:cNvPr id="4" name="Shape 2"/>
          <p:cNvSpPr/>
          <p:nvPr/>
        </p:nvSpPr>
        <p:spPr>
          <a:xfrm>
            <a:off x="457200" y="1325880"/>
            <a:ext cx="8229600" cy="1171839"/>
          </a:xfrm>
          <a:prstGeom prst="roundRect">
            <a:avLst>
              <a:gd name="adj" fmla="val 4682"/>
            </a:avLst>
          </a:prstGeom>
          <a:solidFill>
            <a:srgbClr val="F3F5F9"/>
          </a:solidFill>
          <a:ln w="12700">
            <a:solidFill>
              <a:srgbClr val="DDE2EA"/>
            </a:solidFill>
            <a:prstDash val="solid"/>
          </a:ln>
        </p:spPr>
      </p:sp>
      <p:sp>
        <p:nvSpPr>
          <p:cNvPr id="5" name="Text 3"/>
          <p:cNvSpPr txBox="1"/>
          <p:nvPr/>
        </p:nvSpPr>
        <p:spPr>
          <a:xfrm>
            <a:off x="685800" y="1463040"/>
            <a:ext cx="7772400" cy="943239"/>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E = Q/4πε₀r² = 8.99 × 10⁹ × 8.0 × 10⁻⁹ ÷ 0.15² = 3.2 × 10³ N C⁻¹ (3196 N C⁻¹), directed towards the sphere.</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200" dirty="0">
                <a:solidFill>
                  <a:srgbClr val="1A1F2B"/>
                </a:solidFill>
              </a:rPr>
              <a:t>the work done per unit charge in bringing a small positive test charge from infinity to that point</a:t>
            </a:r>
            <a:endParaRPr lang="en-US" sz="1200" dirty="0"/>
          </a:p>
          <a:p>
            <a:pPr marL="342900" indent="-342900">
              <a:spcAft>
                <a:spcPts val="400"/>
              </a:spcAft>
              <a:buSzPct val="100000"/>
              <a:buChar char="•"/>
            </a:pPr>
            <a:r>
              <a:rPr lang="en-US" sz="1200" dirty="0">
                <a:solidFill>
                  <a:srgbClr val="1A1F2B"/>
                </a:solidFill>
              </a:rPr>
              <a:t>Indicative content:</a:t>
            </a:r>
            <a:endParaRPr lang="en-US" sz="1200" dirty="0"/>
          </a:p>
          <a:p>
            <a:pPr marL="342900" indent="-342900">
              <a:spcAft>
                <a:spcPts val="400"/>
              </a:spcAft>
              <a:buSzPct val="100000"/>
              <a:buChar char="•"/>
            </a:pPr>
            <a:r>
              <a:rPr lang="en-US" sz="1200" dirty="0">
                <a:solidFill>
                  <a:srgbClr val="1A1F2B"/>
                </a:solidFill>
              </a:rPr>
              <a:t>point charge: field lines are radial, pointing outwards from the charge</a:t>
            </a:r>
            <a:endParaRPr lang="en-US" sz="1200" dirty="0"/>
          </a:p>
          <a:p>
            <a:pPr marL="342900" indent="-342900">
              <a:spcAft>
                <a:spcPts val="400"/>
              </a:spcAft>
              <a:buSzPct val="100000"/>
              <a:buChar char="•"/>
            </a:pPr>
            <a:r>
              <a:rPr lang="en-US" sz="1200" dirty="0">
                <a:solidFill>
                  <a:srgbClr val="1A1F2B"/>
                </a:solidFill>
              </a:rPr>
              <a:t>point charge: field strength E = Q/4πε₀r², so the field is non-uniform and weakens with distance (inverse square)</a:t>
            </a:r>
            <a:endParaRPr lang="en-US" sz="1200" dirty="0"/>
          </a:p>
          <a:p>
            <a:pPr marL="342900" indent="-342900">
              <a:spcAft>
                <a:spcPts val="400"/>
              </a:spcAft>
              <a:buSzPct val="100000"/>
              <a:buChar char="•"/>
            </a:pPr>
            <a:r>
              <a:rPr lang="en-US" sz="1200" dirty="0">
                <a:solidFill>
                  <a:srgbClr val="1A1F2B"/>
                </a:solidFill>
              </a:rPr>
              <a:t>point charge: potential V = Q/4πε₀r; equipotentials are concentric spheres that get further apart for equal steps of potential</a:t>
            </a:r>
            <a:endParaRPr lang="en-US" sz="1200" dirty="0"/>
          </a:p>
          <a:p>
            <a:pPr marL="342900" indent="-342900">
              <a:spcAft>
                <a:spcPts val="400"/>
              </a:spcAft>
              <a:buSzPct val="100000"/>
              <a:buChar char="•"/>
            </a:pPr>
            <a:r>
              <a:rPr lang="en-US" sz="1200" dirty="0">
                <a:solidFill>
                  <a:srgbClr val="1A1F2B"/>
                </a:solidFill>
              </a:rPr>
              <a:t>plates: field lines are parallel, equally spaced and perpendicular to the plates, from the positive to the negative plate</a:t>
            </a:r>
            <a:endParaRPr lang="en-US" sz="1200" dirty="0"/>
          </a:p>
          <a:p>
            <a:pPr marL="342900" indent="-342900">
              <a:spcAft>
                <a:spcPts val="400"/>
              </a:spcAft>
              <a:buSzPct val="100000"/>
              <a:buChar char="•"/>
            </a:pPr>
            <a:r>
              <a:rPr lang="en-US" sz="1200" dirty="0">
                <a:solidFill>
                  <a:srgbClr val="1A1F2B"/>
                </a:solidFill>
              </a:rPr>
              <a:t>plates: field strength E = V/d is the same everywhere (uniform) away from the edges, and the potential falls linearly across the gap</a:t>
            </a:r>
            <a:endParaRPr lang="en-US" sz="1200" dirty="0"/>
          </a:p>
          <a:p>
            <a:pPr marL="342900" indent="-342900">
              <a:spcAft>
                <a:spcPts val="400"/>
              </a:spcAft>
              <a:buSzPct val="100000"/>
              <a:buChar char="•"/>
            </a:pPr>
            <a:r>
              <a:rPr lang="en-US" sz="1200" dirty="0">
                <a:solidFill>
                  <a:srgbClr val="1A1F2B"/>
                </a:solidFill>
              </a:rPr>
              <a:t>plates: equipotentials are equally spaced planes parallel to the plates; in both fields equipotentials are perpendicular to field lines and E is minus the potential gradient</a:t>
            </a:r>
            <a:endParaRPr lang="en-US" sz="12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2855038"/>
          </a:xfrm>
          <a:prstGeom prst="roundRect">
            <a:avLst>
              <a:gd name="adj" fmla="val 1922"/>
            </a:avLst>
          </a:prstGeom>
          <a:solidFill>
            <a:srgbClr val="F3F5F9"/>
          </a:solidFill>
          <a:ln w="12700">
            <a:solidFill>
              <a:srgbClr val="DDE2EA"/>
            </a:solidFill>
            <a:prstDash val="solid"/>
          </a:ln>
        </p:spPr>
      </p:sp>
      <p:sp>
        <p:nvSpPr>
          <p:cNvPr id="5" name="Text 3"/>
          <p:cNvSpPr txBox="1"/>
          <p:nvPr/>
        </p:nvSpPr>
        <p:spPr>
          <a:xfrm>
            <a:off x="685800" y="1463040"/>
            <a:ext cx="7772400" cy="2626438"/>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the force per unit positive charge (acting on a small test charge) at that point</a:t>
            </a:r>
            <a:endParaRPr lang="en-US" sz="1600" dirty="0"/>
          </a:p>
          <a:p>
            <a:pPr marL="342900" indent="-342900">
              <a:spcAft>
                <a:spcPts val="400"/>
              </a:spcAft>
              <a:buSzPct val="100000"/>
              <a:buChar char="•"/>
            </a:pPr>
            <a:r>
              <a:rPr lang="en-US" sz="1600" dirty="0">
                <a:solidFill>
                  <a:srgbClr val="1A1F2B"/>
                </a:solidFill>
              </a:rPr>
              <a:t>F = EQ = 2.5 × 10⁴ × 6.4 × 10⁻¹⁸</a:t>
            </a:r>
            <a:endParaRPr lang="en-US" sz="1600" dirty="0"/>
          </a:p>
          <a:p>
            <a:pPr marL="342900" indent="-342900">
              <a:spcAft>
                <a:spcPts val="400"/>
              </a:spcAft>
              <a:buSzPct val="100000"/>
              <a:buChar char="•"/>
            </a:pPr>
            <a:r>
              <a:rPr lang="en-US" sz="1600" dirty="0">
                <a:solidFill>
                  <a:srgbClr val="1A1F2B"/>
                </a:solidFill>
              </a:rPr>
              <a:t>= 1.6 × 10⁻¹³ N</a:t>
            </a:r>
            <a:endParaRPr lang="en-US" sz="1600" dirty="0"/>
          </a:p>
          <a:p>
            <a:pPr marL="342900" indent="-342900">
              <a:spcAft>
                <a:spcPts val="400"/>
              </a:spcAft>
              <a:buSzPct val="100000"/>
              <a:buChar char="•"/>
            </a:pPr>
            <a:r>
              <a:rPr lang="en-US" sz="1600" dirty="0">
                <a:solidFill>
                  <a:srgbClr val="1A1F2B"/>
                </a:solidFill>
              </a:rPr>
              <a:t>vertically downwards, because the grain is negatively charged and the force on a negative charge is opposite to the field direction</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53</Slides>
  <Notes>53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53</vt:i4>
      </vt:variant>
    </vt:vector>
  </HeadingPairs>
  <TitlesOfParts>
    <vt:vector size="5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4.3 Electric fields · Edexcel IAL Physics</dc:title>
  <dc:subject>PptxGenJS Presentation</dc:subject>
  <dc:creator>Evan Kotronis · ExaminerPrep</dc:creator>
  <cp:lastModifiedBy>Evan Kotronis · ExaminerPrep</cp:lastModifiedBy>
  <cp:revision>1</cp:revision>
  <dcterms:created xsi:type="dcterms:W3CDTF">2026-10-26T15:12:22Z</dcterms:created>
  <dcterms:modified xsi:type="dcterms:W3CDTF">2026-10-26T15:12:22Z</dcterms:modified>
</cp:coreProperties>
</file>