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Lst>
  <p:notesMasterIdLst>
    <p:notesMasterId r:id="rId6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e0a26e9-27f5-2a81-fa29-dc3c1ebb83c6}">
          <p14:sldIdLst>
            <p14:sldId id="256"/>
            <p14:sldId id="257"/>
            <p14:sldId id="258"/>
          </p14:sldIdLst>
        </p14:section>
        <p14:section name="Theory" id="{2473165d-847c-2fe7-d446-9db7d6b5516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Lst>
        </p14:section>
        <p14:section name="Practice" id="{e79ee988-93fc-06c7-7008-2aa9353039be}">
          <p14:sldIdLst>
            <p14:sldId id="304"/>
            <p14:sldId id="305"/>
            <p14:sldId id="306"/>
            <p14:sldId id="307"/>
            <p14:sldId id="308"/>
            <p14:sldId id="309"/>
          </p14:sldIdLst>
        </p14:section>
        <p14:section name="Answers" id="{10e3bab5-9cba-8ed4-bf63-41f5ca818eb1}">
          <p14:sldIdLst>
            <p14:sldId id="310"/>
            <p14:sldId id="311"/>
            <p14:sldId id="312"/>
            <p14:sldId id="313"/>
            <p14:sldId id="314"/>
            <p14:sldId id="315"/>
            <p14:sldId id="3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notesMaster" Target="notesMasters/notesMaster1.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 Electromagnetic induction. Notes for this topic: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magnetic flux and flux linkage?.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magnetic flux and flux linkage?.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magnet moves relative to a coil?.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magnet moves relative to a coil?.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magnet moves relative to a coil?.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changing current in one coil induce an e.m.f. in another?.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changing current in one coil induce an e.m.f. in another?.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changing current in one coil induce an e.m.f. in another?.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changing current in one coil induce an e.m.f. in another?: Worked example 1.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Faraday's law and Lenz's law say?.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Faraday's law and Lenz's law say?.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Faraday's law and Lenz's law say?: Worked example 2.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Faraday's law and Lenz's law say?.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Worked example 3.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flux-linkage–time and e.m.f.–time graphs?.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e.m.f. is induced in a rod moving through a field?.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e.m.f. is induced in a rod moving through a field?.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e.m.f. is induced in a rod moving through a field?: Worked example 4.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e.m.f. is induced in a rod moving through a field?: Worked example 4.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e.m.f. is induced in a rod moving through a field?.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Worked example 5.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Worked example 5.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 rotating coil give an alternating e.m.f.?.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eddy currents and how do they brake motion?.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eddy currents and how do they brake motion?.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eddy currents and how do they brake motion?: Worked example 6.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eddy currents and how do they brake motion?: Worked example 6.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eddy currents and how do they brake motion?.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4.6.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4.6.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https://examinerprep.com/notes/edexcel-ial-physics/electromagnetic-induction/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https://examinerprep.com/ial-physics-4-6-electromagnetic-induction-questions#IALP-U4-6-A-01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https://examinerprep.com/ial-physics-4-6-electromagnetic-induction-questions#IALP-U4-6-A-02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https://examinerprep.com/ial-physics-4-6-electromagnetic-induction-questions#IALP-U4-6-A-03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https://examinerprep.com/ial-physics-4-6-electromagnetic-induction-questions#IALP-U4-6-B-01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https://examinerprep.com/ial-physics-4-6-electromagnetic-induction-questions#IALP-U4-6-B-02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https://examinerprep.com/ial-physics-4-6-electromagnetic-induction-questions#IALP-U4-6-A-01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https://examinerprep.com/ial-physics-4-6-electromagnetic-induction-questions#IALP-U4-6-A-02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https://examinerprep.com/ial-physics-4-6-electromagnetic-induction-questions#IALP-U4-6-A-03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https://examinerprep.com/ial-physics-4-6-electromagnetic-induction-questions#IALP-U4-6-B-01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https://examinerprep.com/ial-physics-4-6-electromagnetic-induction-questions#IALP-U4-6-B-02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hyperlink" Target="https://examinerprep.com/notes/edexcel-ial-physics/electromagnetic-induction/" TargetMode="External"/><Relationship Id="rId2" Type="http://schemas.openxmlformats.org/officeDocument/2006/relationships/hyperlink" Target="https://examinerprep.com/ial-physics-4-6-electromagnetic-induc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6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4.6 Electromagnetic induction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short recap of magnetic flux and flux linkage, the quantities this topic is built 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factors that decide the e.m.f. induced when a magnet and a coil move relative to each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e.m.f. induced in a coil by a changing current in a linked coil, and how a transformer works (qualitatively)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Faraday's law and Lenz's law: ε= -d(Nφ)/dt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Flux-linkage–time and e.m.f.–time graphs: the e.m.f. is minus the gradient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straight conductor moving through a uniform field: ε= Blv</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coil rotating in a uniform field and its sinusoidal e.m.f. (qualitatively)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Eddy currents and magnetic braking as applications of Lenz's law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An e.m.f. is induced in a circuit whenever the magnetic flux linking it changes, and its size equals the rate of change of flux linkage while its direction opposes the change: ε= -d(Nφ)/dt.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Flux φ= BA (field perpendicular to the area) is in webers, Wb = T m²; flux linkage is Nφ for a coil of N turns.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The flux linkage can change by moving a magnet or the coil, changing a current nearby, or rotating the coil; a steady flux linkage, however large, induces nothing.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On a graph of Nφ against t, the e.m.f. is </a:t>
            </a:r>
            <a:r>
              <a:rPr lang="en-US" sz="1500" b="1" dirty="0">
                <a:solidFill>
                  <a:srgbClr val="1A1F2B"/>
                </a:solidFill>
                <a:latin typeface="Calibri" pitchFamily="34" charset="0"/>
                <a:ea typeface="Calibri" pitchFamily="34" charset="-122"/>
                <a:cs typeface="Calibri" pitchFamily="34" charset="-120"/>
              </a:rPr>
              <a:t>minus the gradient</a:t>
            </a:r>
            <a:r>
              <a:rPr lang="en-US" sz="1500" dirty="0">
                <a:solidFill>
                  <a:srgbClr val="1A1F2B"/>
                </a:solidFill>
                <a:latin typeface="Calibri" pitchFamily="34" charset="0"/>
                <a:ea typeface="Calibri" pitchFamily="34" charset="-122"/>
                <a:cs typeface="Calibri" pitchFamily="34" charset="-120"/>
              </a:rPr>
              <a:t>; the area under an ε–t graph equals the change in flux linkage in size.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 rod of length l moving at v at right angles to a field B has ε= Blv; a coil turning steadily gives a sinusoidal e.m.f., largest when the coil is edge-on to the field.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Eddy currents in solid metal oppose relative motion (magnetic braking) and waste energy as heat in transformer cores.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magnetic flux and flux linkage?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are defined on 4.5 Magnetic fields and forces; here is what this topic needs from them.</a:t>
            </a:r>
            <a:endParaRPr lang="en-US" sz="1500" dirty="0"/>
          </a:p>
        </p:txBody>
      </p:sp>
      <p:sp>
        <p:nvSpPr>
          <p:cNvPr id="5" name="Shape 3"/>
          <p:cNvSpPr/>
          <p:nvPr/>
        </p:nvSpPr>
        <p:spPr>
          <a:xfrm>
            <a:off x="457200" y="1720901"/>
            <a:ext cx="8229600" cy="1759306"/>
          </a:xfrm>
          <a:prstGeom prst="roundRect">
            <a:avLst>
              <a:gd name="adj" fmla="val 3119"/>
            </a:avLst>
          </a:prstGeom>
          <a:solidFill>
            <a:srgbClr val="EEF2FF"/>
          </a:solidFill>
          <a:ln w="9525">
            <a:solidFill>
              <a:srgbClr val="DDE2EA"/>
            </a:solidFill>
            <a:prstDash val="solid"/>
          </a:ln>
        </p:spPr>
      </p:sp>
      <p:sp>
        <p:nvSpPr>
          <p:cNvPr id="6" name="Text 4"/>
          <p:cNvSpPr txBox="1"/>
          <p:nvPr/>
        </p:nvSpPr>
        <p:spPr>
          <a:xfrm>
            <a:off x="603504" y="1812341"/>
            <a:ext cx="7936992" cy="161300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Magnetic flux and flux linkage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φ= BA   flux linkage = Nφ φ magnetic flux (Wb), B magnetic flux density (T), A area at right angles to the field (m²), N number of turns. 1 Wb = 1 T m²; flux linkage is also measured in Wb (sometimes written Wb-turns). In the formulae list; know what each symbol means, including that only the area</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at right angles to the field counts.</a:t>
            </a:r>
            <a:endParaRPr lang="en-US" sz="1400" dirty="0"/>
          </a:p>
        </p:txBody>
      </p:sp>
      <p:sp>
        <p:nvSpPr>
          <p:cNvPr id="7" name="Text 5"/>
          <p:cNvSpPr txBox="1"/>
          <p:nvPr/>
        </p:nvSpPr>
        <p:spPr>
          <a:xfrm>
            <a:off x="457200" y="359999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Think of flux as the amount of field passing through an area. If the area is tilted, less field passes through it; when the plane of the coil is </a:t>
            </a:r>
            <a:r>
              <a:rPr lang="en-US" sz="1500" b="1" dirty="0">
                <a:solidFill>
                  <a:srgbClr val="1A1F2B"/>
                </a:solidFill>
                <a:latin typeface="Calibri" pitchFamily="34" charset="0"/>
                <a:ea typeface="Calibri" pitchFamily="34" charset="-122"/>
                <a:cs typeface="Calibri" pitchFamily="34" charset="-120"/>
              </a:rPr>
              <a:t>parallel</a:t>
            </a:r>
            <a:r>
              <a:rPr lang="en-US" sz="1500" dirty="0">
                <a:solidFill>
                  <a:srgbClr val="1A1F2B"/>
                </a:solidFill>
                <a:latin typeface="Calibri" pitchFamily="34" charset="0"/>
                <a:ea typeface="Calibri" pitchFamily="34" charset="-122"/>
                <a:cs typeface="Calibri" pitchFamily="34" charset="-120"/>
              </a:rPr>
              <a:t> to the field lines, the flux through it is zero. Each turn of a coil has the same flux through it, so a coil of N turns has N times the flux linkage of a single turn.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magnetic flux and flux linkage?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Flux linkage can change in three ways: change B, change the area inside the field, or change the angle between the coil and the field. Every example on this page is one of these.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magnet moves relative to a coil?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Pushing the N pole of a magnet into a coil connected to a galvanometer G. The flux linkage increases, so an e.m.f. is induced; the induced current makes the near end of the coil a N pole, which repels the approaching magnet.">    </p:cNvPr>
          <p:cNvPicPr>
            <a:picLocks noChangeAspect="1"/>
          </p:cNvPicPr>
          <p:nvPr/>
        </p:nvPicPr>
        <p:blipFill>
          <a:blip r:embed="rId1"/>
          <a:stretch>
            <a:fillRect/>
          </a:stretch>
        </p:blipFill>
        <p:spPr>
          <a:xfrm>
            <a:off x="4389120" y="1544422"/>
            <a:ext cx="4297680" cy="2123237"/>
          </a:xfrm>
          <a:prstGeom prst="rect">
            <a:avLst/>
          </a:prstGeom>
        </p:spPr>
      </p:pic>
      <p:sp>
        <p:nvSpPr>
          <p:cNvPr id="5" name="Text 2"/>
          <p:cNvSpPr txBox="1"/>
          <p:nvPr/>
        </p:nvSpPr>
        <p:spPr>
          <a:xfrm>
            <a:off x="4389120" y="371337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Pushing the N pole of a magnet into a coil connected to a galvanometer G. The flux linkage increases, so an e.m.f. is induced; the induced current makes the near end of the coil a N pole, which repels the approaching magnet.</a:t>
            </a:r>
            <a:endParaRPr lang="en-US" sz="1100" dirty="0"/>
          </a:p>
        </p:txBody>
      </p:sp>
      <p:sp>
        <p:nvSpPr>
          <p:cNvPr id="6" name="Text 3"/>
          <p:cNvSpPr txBox="1"/>
          <p:nvPr/>
        </p:nvSpPr>
        <p:spPr>
          <a:xfrm>
            <a:off x="457200" y="1371600"/>
            <a:ext cx="3611880"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Connect a coil to a sensitive centre-zero meter and push a bar magnet into it: the needle flicks one way. Hold the magnet still: the reading returns to zero. Pull it out: the needle flicks the </a:t>
            </a:r>
            <a:r>
              <a:rPr lang="en-US" sz="1500" b="1" dirty="0">
                <a:solidFill>
                  <a:srgbClr val="1A1F2B"/>
                </a:solidFill>
                <a:latin typeface="Calibri" pitchFamily="34" charset="0"/>
                <a:ea typeface="Calibri" pitchFamily="34" charset="-122"/>
                <a:cs typeface="Calibri" pitchFamily="34" charset="-120"/>
              </a:rPr>
              <a:t>other</a:t>
            </a:r>
            <a:r>
              <a:rPr lang="en-US" sz="1500" dirty="0">
                <a:solidFill>
                  <a:srgbClr val="1A1F2B"/>
                </a:solidFill>
                <a:latin typeface="Calibri" pitchFamily="34" charset="0"/>
                <a:ea typeface="Calibri" pitchFamily="34" charset="-122"/>
                <a:cs typeface="Calibri" pitchFamily="34" charset="-120"/>
              </a:rPr>
              <a:t> way. Moving the coil over a stationary magnet does exactly the same, so only the </a:t>
            </a:r>
            <a:r>
              <a:rPr lang="en-US" sz="1500" b="1" dirty="0">
                <a:solidFill>
                  <a:srgbClr val="1A1F2B"/>
                </a:solidFill>
                <a:latin typeface="Calibri" pitchFamily="34" charset="0"/>
                <a:ea typeface="Calibri" pitchFamily="34" charset="-122"/>
                <a:cs typeface="Calibri" pitchFamily="34" charset="-120"/>
              </a:rPr>
              <a:t>relative motion</a:t>
            </a:r>
            <a:r>
              <a:rPr lang="en-US" sz="1500" dirty="0">
                <a:solidFill>
                  <a:srgbClr val="1A1F2B"/>
                </a:solidFill>
                <a:latin typeface="Calibri" pitchFamily="34" charset="0"/>
                <a:ea typeface="Calibri" pitchFamily="34" charset="-122"/>
                <a:cs typeface="Calibri" pitchFamily="34" charset="-120"/>
              </a:rPr>
              <a:t> matters.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e.m.f. exists whenever the flux linkage is changing, even if the coil is not part of a complete circuit. A current flows only if the circuit is complete.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magnet moves relative to a coil?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67074"/>
                <a:gridCol w="1814170"/>
                <a:gridCol w="2849270"/>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Change made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Effect on the induced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Reason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Move the magnet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flux linkage changes in less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stronger magnet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bigger change in flux for the same movement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coil with more turns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turn adds its own e.m.f.: flux linkage is Nφ</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coil of larger cross-sectional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 (for a wide enough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more flux passes through each turn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Reverse the direction of motion, or turn the magnet 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reverses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flux linkage now changes the other 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Hold the magnet still inside the coil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linkage is large but not changing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magnet moves relative to a coil?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 lot of flux"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that a magnet resting inside a coil induces an e.m.f. because "there is a lot of flux". The e.m.f. depends on the </a:t>
            </a:r>
            <a:r>
              <a:rPr lang="en-US" sz="1400" b="1" dirty="0">
                <a:solidFill>
                  <a:srgbClr val="1A1F2B"/>
                </a:solidFill>
                <a:latin typeface="Calibri" pitchFamily="34" charset="0"/>
                <a:ea typeface="Calibri" pitchFamily="34" charset="-122"/>
                <a:cs typeface="Calibri" pitchFamily="34" charset="-120"/>
              </a:rPr>
              <a:t>rate of change</a:t>
            </a:r>
            <a:r>
              <a:rPr lang="en-US" sz="1400" dirty="0">
                <a:solidFill>
                  <a:srgbClr val="1A1F2B"/>
                </a:solidFill>
                <a:latin typeface="Calibri" pitchFamily="34" charset="0"/>
                <a:ea typeface="Calibri" pitchFamily="34" charset="-122"/>
                <a:cs typeface="Calibri" pitchFamily="34" charset="-120"/>
              </a:rPr>
              <a:t> of flux linkage, not on its size. A large, steady flux linkage induces nothing.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changing current in one coil induce an e.m.f. in another?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wo coils wound on one iron core. The primary is connected to a cell and a switch; the secondary to a voltmeter. The core guides almost all of the primary's flux through the secondary.">    </p:cNvPr>
          <p:cNvPicPr>
            <a:picLocks noChangeAspect="1"/>
          </p:cNvPicPr>
          <p:nvPr/>
        </p:nvPicPr>
        <p:blipFill>
          <a:blip r:embed="rId1"/>
          <a:stretch>
            <a:fillRect/>
          </a:stretch>
        </p:blipFill>
        <p:spPr>
          <a:xfrm>
            <a:off x="4389120" y="1660550"/>
            <a:ext cx="4297680" cy="2061058"/>
          </a:xfrm>
          <a:prstGeom prst="rect">
            <a:avLst/>
          </a:prstGeom>
        </p:spPr>
      </p:pic>
      <p:sp>
        <p:nvSpPr>
          <p:cNvPr id="5" name="Text 2"/>
          <p:cNvSpPr txBox="1"/>
          <p:nvPr/>
        </p:nvSpPr>
        <p:spPr>
          <a:xfrm>
            <a:off x="4389120" y="376732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Two coils wound on one iron core. The primary is connected to a cell and a switch; the secondary to a voltmeter. The core guides almost all of the primary's flux through the secondary.</a:t>
            </a:r>
            <a:endParaRPr lang="en-US" sz="1100" dirty="0"/>
          </a:p>
        </p:txBody>
      </p:sp>
      <p:sp>
        <p:nvSpPr>
          <p:cNvPr id="6" name="Text 3"/>
          <p:cNvSpPr txBox="1"/>
          <p:nvPr/>
        </p:nvSpPr>
        <p:spPr>
          <a:xfrm>
            <a:off x="457200" y="1371600"/>
            <a:ext cx="3611880"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current in a </a:t>
            </a:r>
            <a:r>
              <a:rPr lang="en-US" sz="1500" b="1" dirty="0">
                <a:solidFill>
                  <a:srgbClr val="1A1F2B"/>
                </a:solidFill>
                <a:latin typeface="Calibri" pitchFamily="34" charset="0"/>
                <a:ea typeface="Calibri" pitchFamily="34" charset="-122"/>
                <a:cs typeface="Calibri" pitchFamily="34" charset="-120"/>
              </a:rPr>
              <a:t>primary</a:t>
            </a:r>
            <a:r>
              <a:rPr lang="en-US" sz="1500" dirty="0">
                <a:solidFill>
                  <a:srgbClr val="1A1F2B"/>
                </a:solidFill>
                <a:latin typeface="Calibri" pitchFamily="34" charset="0"/>
                <a:ea typeface="Calibri" pitchFamily="34" charset="-122"/>
                <a:cs typeface="Calibri" pitchFamily="34" charset="-120"/>
              </a:rPr>
              <a:t> coil makes a magnetic field. If a </a:t>
            </a:r>
            <a:r>
              <a:rPr lang="en-US" sz="1500" b="1" dirty="0">
                <a:solidFill>
                  <a:srgbClr val="1A1F2B"/>
                </a:solidFill>
                <a:latin typeface="Calibri" pitchFamily="34" charset="0"/>
                <a:ea typeface="Calibri" pitchFamily="34" charset="-122"/>
                <a:cs typeface="Calibri" pitchFamily="34" charset="-120"/>
              </a:rPr>
              <a:t>secondary</a:t>
            </a:r>
            <a:r>
              <a:rPr lang="en-US" sz="1500" dirty="0">
                <a:solidFill>
                  <a:srgbClr val="1A1F2B"/>
                </a:solidFill>
                <a:latin typeface="Calibri" pitchFamily="34" charset="0"/>
                <a:ea typeface="Calibri" pitchFamily="34" charset="-122"/>
                <a:cs typeface="Calibri" pitchFamily="34" charset="-120"/>
              </a:rPr>
              <a:t> coil sits in that field, best of all wound on the same iron core, some of the primary's flux links the secondary. When the primary current </a:t>
            </a:r>
            <a:r>
              <a:rPr lang="en-US" sz="1500" b="1" dirty="0">
                <a:solidFill>
                  <a:srgbClr val="1A1F2B"/>
                </a:solidFill>
                <a:latin typeface="Calibri" pitchFamily="34" charset="0"/>
                <a:ea typeface="Calibri" pitchFamily="34" charset="-122"/>
                <a:cs typeface="Calibri" pitchFamily="34" charset="-120"/>
              </a:rPr>
              <a:t>changes</a:t>
            </a:r>
            <a:r>
              <a:rPr lang="en-US" sz="1500" dirty="0">
                <a:solidFill>
                  <a:srgbClr val="1A1F2B"/>
                </a:solidFill>
                <a:latin typeface="Calibri" pitchFamily="34" charset="0"/>
                <a:ea typeface="Calibri" pitchFamily="34" charset="-122"/>
                <a:cs typeface="Calibri" pitchFamily="34" charset="-120"/>
              </a:rPr>
              <a:t>, the flux linking the secondary changes, so an e.m.f. is induced in the secondary. Nothing needs to move. A </a:t>
            </a:r>
            <a:r>
              <a:rPr lang="en-US" sz="1500" b="1" dirty="0">
                <a:solidFill>
                  <a:srgbClr val="1A1F2B"/>
                </a:solidFill>
                <a:latin typeface="Calibri" pitchFamily="34" charset="0"/>
                <a:ea typeface="Calibri" pitchFamily="34" charset="-122"/>
                <a:cs typeface="Calibri" pitchFamily="34" charset="-120"/>
              </a:rPr>
              <a:t>steady</a:t>
            </a:r>
            <a:r>
              <a:rPr lang="en-US" sz="1500" dirty="0">
                <a:solidFill>
                  <a:srgbClr val="1A1F2B"/>
                </a:solidFill>
                <a:latin typeface="Calibri" pitchFamily="34" charset="0"/>
                <a:ea typeface="Calibri" pitchFamily="34" charset="-122"/>
                <a:cs typeface="Calibri" pitchFamily="34" charset="-120"/>
              </a:rPr>
              <a:t> primary current gives a steady flux and </a:t>
            </a:r>
            <a:r>
              <a:rPr lang="en-US" sz="1500" b="1" dirty="0">
                <a:solidFill>
                  <a:srgbClr val="1A1F2B"/>
                </a:solidFill>
                <a:latin typeface="Calibri" pitchFamily="34" charset="0"/>
                <a:ea typeface="Calibri" pitchFamily="34" charset="-122"/>
                <a:cs typeface="Calibri" pitchFamily="34" charset="-120"/>
              </a:rPr>
              <a:t>no</a:t>
            </a:r>
            <a:r>
              <a:rPr lang="en-US" sz="1500" dirty="0">
                <a:solidFill>
                  <a:srgbClr val="1A1F2B"/>
                </a:solidFill>
                <a:latin typeface="Calibri" pitchFamily="34" charset="0"/>
                <a:ea typeface="Calibri" pitchFamily="34" charset="-122"/>
                <a:cs typeface="Calibri" pitchFamily="34" charset="-120"/>
              </a:rPr>
              <a:t> e.m.f. in the secondary.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changing current in one coil induce an e.m.f. in another?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Switching the primary current on and off. The secondary e.m.f. is proportional to the rate of change of the primary current, so it is a pulse at each switching and zero while the current is steady. The current dies away faster than it grew, so the switch-off pulse is larger and in the opposite direction.">    </p:cNvPr>
          <p:cNvPicPr>
            <a:picLocks noChangeAspect="1"/>
          </p:cNvPicPr>
          <p:nvPr/>
        </p:nvPicPr>
        <p:blipFill>
          <a:blip r:embed="rId1"/>
          <a:stretch>
            <a:fillRect/>
          </a:stretch>
        </p:blipFill>
        <p:spPr>
          <a:xfrm>
            <a:off x="4546397" y="1371600"/>
            <a:ext cx="4140403" cy="2300630"/>
          </a:xfrm>
          <a:prstGeom prst="rect">
            <a:avLst/>
          </a:prstGeom>
        </p:spPr>
      </p:pic>
      <p:sp>
        <p:nvSpPr>
          <p:cNvPr id="5" name="Text 2"/>
          <p:cNvSpPr txBox="1"/>
          <p:nvPr/>
        </p:nvSpPr>
        <p:spPr>
          <a:xfrm>
            <a:off x="4546397" y="3717950"/>
            <a:ext cx="4140403" cy="899770"/>
          </a:xfrm>
          <a:prstGeom prst="rect">
            <a:avLst/>
          </a:prstGeom>
          <a:noFill/>
          <a:ln/>
        </p:spPr>
        <p:txBody>
          <a:bodyPr wrap="square" lIns="0" tIns="0" rIns="0" bIns="0" rtlCol="0" anchor="t"/>
          <a:lstStyle/>
          <a:p>
            <a:pPr algn="ctr" indent="0" marL="0">
              <a:buNone/>
            </a:pPr>
            <a:r>
              <a:rPr lang="en-US" sz="1100" i="1" dirty="0">
                <a:solidFill>
                  <a:srgbClr val="5A6577"/>
                </a:solidFill>
              </a:rPr>
              <a:t>Switching the primary current on and off. The secondary e.m.f. is proportional to the rate of change of the primary current, so it is a pulse at each switching and zero while the current is steady. The current dies away faster than it grew, so the switch-off pulse is larger and in the opposite direction.</a:t>
            </a:r>
            <a:endParaRPr lang="en-US" sz="1100" dirty="0"/>
          </a:p>
        </p:txBody>
      </p:sp>
      <p:sp>
        <p:nvSpPr>
          <p:cNvPr id="6" name="Text 3"/>
          <p:cNvSpPr txBox="1"/>
          <p:nvPr/>
        </p:nvSpPr>
        <p:spPr>
          <a:xfrm>
            <a:off x="457200" y="1371600"/>
            <a:ext cx="3769157" cy="310347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What makes the secondary e.m.f. larger?</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faster rate of change of the primary current (switching more quickly, or a higher a.c. frequency)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larger change in the primary current</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more turns on the primary (stronger field for the same current) or on the secondary (more flux linkage)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iron core</a:t>
            </a:r>
            <a:r>
              <a:rPr lang="en-US" sz="1500" dirty="0">
                <a:solidFill>
                  <a:srgbClr val="1A1F2B"/>
                </a:solidFill>
                <a:latin typeface="Calibri" pitchFamily="34" charset="0"/>
                <a:ea typeface="Calibri" pitchFamily="34" charset="-122"/>
                <a:cs typeface="Calibri" pitchFamily="34" charset="-120"/>
              </a:rPr>
              <a:t> linking the two coils: iron concentrates the flux and guides almost all of it through the secondary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changing current in one coil induce an e.m.f. in another?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0747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placing the coils closer together, so more of the primary's flux passes through the secondary</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Transformers (qualitatively)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alternating</a:t>
            </a:r>
            <a:r>
              <a:rPr lang="en-US" sz="1500" dirty="0">
                <a:solidFill>
                  <a:srgbClr val="1A1F2B"/>
                </a:solidFill>
                <a:latin typeface="Calibri" pitchFamily="34" charset="0"/>
                <a:ea typeface="Calibri" pitchFamily="34" charset="-122"/>
                <a:cs typeface="Calibri" pitchFamily="34" charset="-120"/>
              </a:rPr>
              <a:t> p.d. across the primary drives an alternating current, which produces a continuously changing flux in the iron core. The core carries this changing flux through the secondary, so an </a:t>
            </a:r>
            <a:r>
              <a:rPr lang="en-US" sz="1500" b="1" dirty="0">
                <a:solidFill>
                  <a:srgbClr val="1A1F2B"/>
                </a:solidFill>
                <a:latin typeface="Calibri" pitchFamily="34" charset="0"/>
                <a:ea typeface="Calibri" pitchFamily="34" charset="-122"/>
                <a:cs typeface="Calibri" pitchFamily="34" charset="-120"/>
              </a:rPr>
              <a:t>alternating e.m.f.</a:t>
            </a:r>
            <a:r>
              <a:rPr lang="en-US" sz="1500" dirty="0">
                <a:solidFill>
                  <a:srgbClr val="1A1F2B"/>
                </a:solidFill>
                <a:latin typeface="Calibri" pitchFamily="34" charset="0"/>
                <a:ea typeface="Calibri" pitchFamily="34" charset="-122"/>
                <a:cs typeface="Calibri" pitchFamily="34" charset="-120"/>
              </a:rPr>
              <a:t> of the same frequency is induced across it. More secondary turns than primary turns gives a larger secondary e.m.f. (</a:t>
            </a:r>
            <a:r>
              <a:rPr lang="en-US" sz="1500" b="1" dirty="0">
                <a:solidFill>
                  <a:srgbClr val="1A1F2B"/>
                </a:solidFill>
                <a:latin typeface="Calibri" pitchFamily="34" charset="0"/>
                <a:ea typeface="Calibri" pitchFamily="34" charset="-122"/>
                <a:cs typeface="Calibri" pitchFamily="34" charset="-120"/>
              </a:rPr>
              <a:t>step-up</a:t>
            </a:r>
            <a:r>
              <a:rPr lang="en-US" sz="1500" dirty="0">
                <a:solidFill>
                  <a:srgbClr val="1A1F2B"/>
                </a:solidFill>
                <a:latin typeface="Calibri" pitchFamily="34" charset="0"/>
                <a:ea typeface="Calibri" pitchFamily="34" charset="-122"/>
                <a:cs typeface="Calibri" pitchFamily="34" charset="-120"/>
              </a:rPr>
              <a:t>); fewer gives a smaller one (</a:t>
            </a:r>
            <a:r>
              <a:rPr lang="en-US" sz="1500" b="1" dirty="0">
                <a:solidFill>
                  <a:srgbClr val="1A1F2B"/>
                </a:solidFill>
                <a:latin typeface="Calibri" pitchFamily="34" charset="0"/>
                <a:ea typeface="Calibri" pitchFamily="34" charset="-122"/>
                <a:cs typeface="Calibri" pitchFamily="34" charset="-120"/>
              </a:rPr>
              <a:t>step-down</a:t>
            </a:r>
            <a:r>
              <a:rPr lang="en-US" sz="1500" dirty="0">
                <a:solidFill>
                  <a:srgbClr val="1A1F2B"/>
                </a:solidFill>
                <a:latin typeface="Calibri" pitchFamily="34" charset="0"/>
                <a:ea typeface="Calibri" pitchFamily="34" charset="-122"/>
                <a:cs typeface="Calibri" pitchFamily="34" charset="-120"/>
              </a:rPr>
              <a:t>). A transformer will not work on a steady d.c. supply: the flux is constant, so no e.m.f. is induced in the secondary, apart from a pulse at switch-on and switch-off.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changing current in one coil induce an e.m.f. in another?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1 · Medium · Explain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coils are wound on the same iron core, as in the figure above. The primary is connected to a cell and a switch; the secondary is connected to a voltmeter. Describe and explain what the voltmeter shows (a) as the switch is closed, (b) while it stays closed and (c) as it is opened.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primary current grows from zero, so the flux in the core increases. The changing flux linkage of the secondary induces an e.m.f.: </a:t>
            </a:r>
            <a:r>
              <a:rPr lang="en-US" sz="1500" b="1" dirty="0">
                <a:solidFill>
                  <a:srgbClr val="1A1F2B"/>
                </a:solidFill>
                <a:latin typeface="Calibri" pitchFamily="34" charset="0"/>
                <a:ea typeface="Calibri" pitchFamily="34" charset="-122"/>
                <a:cs typeface="Calibri" pitchFamily="34" charset="-120"/>
              </a:rPr>
              <a:t>a brief reading</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current is steady, so the flux is constant and the flux linkage is not changing: </a:t>
            </a:r>
            <a:r>
              <a:rPr lang="en-US" sz="1500" b="1" dirty="0">
                <a:solidFill>
                  <a:srgbClr val="1A1F2B"/>
                </a:solidFill>
                <a:latin typeface="Calibri" pitchFamily="34" charset="0"/>
                <a:ea typeface="Calibri" pitchFamily="34" charset="-122"/>
                <a:cs typeface="Calibri" pitchFamily="34" charset="-120"/>
              </a:rPr>
              <a:t>reading zero</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current falls to zero, so the flux decreases, which is the opposite change, and a faster one: </a:t>
            </a:r>
            <a:r>
              <a:rPr lang="en-US" sz="1500" b="1" dirty="0">
                <a:solidFill>
                  <a:srgbClr val="1A1F2B"/>
                </a:solidFill>
                <a:latin typeface="Calibri" pitchFamily="34" charset="0"/>
                <a:ea typeface="Calibri" pitchFamily="34" charset="-122"/>
                <a:cs typeface="Calibri" pitchFamily="34" charset="-120"/>
              </a:rPr>
              <a:t>a brief reading in the opposite direction, larger than in (a)</a:t>
            </a:r>
            <a:r>
              <a:rPr lang="en-US" sz="1500" dirty="0">
                <a:solidFill>
                  <a:srgbClr val="1A1F2B"/>
                </a:solidFill>
                <a:latin typeface="Calibri" pitchFamily="34" charset="0"/>
                <a:ea typeface="Calibri" pitchFamily="34" charset="-122"/>
                <a:cs typeface="Calibri" pitchFamily="34" charset="-120"/>
              </a:rPr>
              <a:t>, because the flux changes more quickly.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Faraday's law and Lenz's law say?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experiments above all point to two rules: one for the size of the e.m.f. and one for its direction.</a:t>
            </a:r>
            <a:endParaRPr lang="en-US" sz="1500" dirty="0"/>
          </a:p>
        </p:txBody>
      </p:sp>
      <p:sp>
        <p:nvSpPr>
          <p:cNvPr id="5" name="Shape 3"/>
          <p:cNvSpPr/>
          <p:nvPr/>
        </p:nvSpPr>
        <p:spPr>
          <a:xfrm>
            <a:off x="457200" y="1720901"/>
            <a:ext cx="8229600" cy="878738"/>
          </a:xfrm>
          <a:prstGeom prst="roundRect">
            <a:avLst>
              <a:gd name="adj" fmla="val 6243"/>
            </a:avLst>
          </a:prstGeom>
          <a:solidFill>
            <a:srgbClr val="EEF2FF"/>
          </a:solidFill>
          <a:ln w="9525">
            <a:solidFill>
              <a:srgbClr val="DDE2EA"/>
            </a:solidFill>
            <a:prstDash val="solid"/>
          </a:ln>
        </p:spPr>
      </p:sp>
      <p:sp>
        <p:nvSpPr>
          <p:cNvPr id="6" name="Text 4"/>
          <p:cNvSpPr txBox="1"/>
          <p:nvPr/>
        </p:nvSpPr>
        <p:spPr>
          <a:xfrm>
            <a:off x="603504" y="1812341"/>
            <a:ext cx="7936992" cy="732434"/>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Faraday's law:</a:t>
            </a:r>
            <a:r>
              <a:rPr lang="en-US" sz="1400" dirty="0">
                <a:solidFill>
                  <a:srgbClr val="1A1F2B"/>
                </a:solidFill>
                <a:latin typeface="Calibri" pitchFamily="34" charset="0"/>
                <a:ea typeface="Calibri" pitchFamily="34" charset="-122"/>
                <a:cs typeface="Calibri" pitchFamily="34" charset="-120"/>
              </a:rPr>
              <a:t> the magnitude of the induced e.m.f. is equal to the rate of change of flux linkage.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Lenz's law:</a:t>
            </a:r>
            <a:r>
              <a:rPr lang="en-US" sz="1400" dirty="0">
                <a:solidFill>
                  <a:srgbClr val="1A1F2B"/>
                </a:solidFill>
                <a:latin typeface="Calibri" pitchFamily="34" charset="0"/>
                <a:ea typeface="Calibri" pitchFamily="34" charset="-122"/>
                <a:cs typeface="Calibri" pitchFamily="34" charset="-120"/>
              </a:rPr>
              <a:t> the direction of the induced e.m.f. is such that any current it drives opposes the change that produced it.</a:t>
            </a:r>
            <a:endParaRPr lang="en-US" sz="1400" dirty="0"/>
          </a:p>
        </p:txBody>
      </p:sp>
      <p:sp>
        <p:nvSpPr>
          <p:cNvPr id="7" name="Shape 5"/>
          <p:cNvSpPr/>
          <p:nvPr/>
        </p:nvSpPr>
        <p:spPr>
          <a:xfrm>
            <a:off x="457200" y="2718511"/>
            <a:ext cx="8229600" cy="1713586"/>
          </a:xfrm>
          <a:prstGeom prst="roundRect">
            <a:avLst>
              <a:gd name="adj" fmla="val 3202"/>
            </a:avLst>
          </a:prstGeom>
          <a:solidFill>
            <a:srgbClr val="EEF2FF"/>
          </a:solidFill>
          <a:ln w="9525">
            <a:solidFill>
              <a:srgbClr val="DDE2EA"/>
            </a:solidFill>
            <a:prstDash val="solid"/>
          </a:ln>
        </p:spPr>
      </p:sp>
      <p:sp>
        <p:nvSpPr>
          <p:cNvPr id="8" name="Text 6"/>
          <p:cNvSpPr txBox="1"/>
          <p:nvPr/>
        </p:nvSpPr>
        <p:spPr>
          <a:xfrm>
            <a:off x="603504" y="2809951"/>
            <a:ext cx="7936992" cy="156728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Faraday's and Lenz's laws together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ε= -d(Nφ)/dt ε induced e.m.f. (V), Nφ flux linkage (Wb), t time (s). The minus sign is Lenz's law, and 1 V = 1 Wb s⁻¹. In the formulae list. For a steady change over a time Δt, or for the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average</a:t>
            </a:r>
            <a:r>
              <a:rPr lang="en-US" sz="1400" dirty="0">
                <a:solidFill>
                  <a:srgbClr val="1A1F2B"/>
                </a:solidFill>
                <a:latin typeface="Calibri" pitchFamily="34" charset="0"/>
                <a:ea typeface="Calibri" pitchFamily="34" charset="-122"/>
                <a:cs typeface="Calibri" pitchFamily="34" charset="-120"/>
              </a:rPr>
              <a:t> e.m.f., use ε= -Δ(Nφ)/Δt. The e.m.f. depends only on </a:t>
            </a:r>
            <a:r>
              <a:rPr lang="en-US" sz="1400" b="1" dirty="0">
                <a:solidFill>
                  <a:srgbClr val="1A1F2B"/>
                </a:solidFill>
                <a:latin typeface="Calibri" pitchFamily="34" charset="0"/>
                <a:ea typeface="Calibri" pitchFamily="34" charset="-122"/>
                <a:cs typeface="Calibri" pitchFamily="34" charset="-120"/>
              </a:rPr>
              <a:t>how fast</a:t>
            </a:r>
            <a:r>
              <a:rPr lang="en-US" sz="1400" dirty="0">
                <a:solidFill>
                  <a:srgbClr val="1A1F2B"/>
                </a:solidFill>
                <a:latin typeface="Calibri" pitchFamily="34" charset="0"/>
                <a:ea typeface="Calibri" pitchFamily="34" charset="-122"/>
                <a:cs typeface="Calibri" pitchFamily="34" charset="-120"/>
              </a:rPr>
              <a:t> the flux linkage changes, not on how large it is.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Faraday's law and Lenz's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1259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Why Lenz's law must be true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Suppose the induced current helped the change. Pushing a magnet in would make the coil attract it, so the magnet would speed up, inducing more current, attracting it more, and so on: electrical energy and kinetic energy from nothing. Instead the induced current always makes you </a:t>
            </a:r>
            <a:r>
              <a:rPr lang="en-US" sz="1500" b="1" dirty="0">
                <a:solidFill>
                  <a:srgbClr val="1A1F2B"/>
                </a:solidFill>
                <a:latin typeface="Calibri" pitchFamily="34" charset="0"/>
                <a:ea typeface="Calibri" pitchFamily="34" charset="-122"/>
                <a:cs typeface="Calibri" pitchFamily="34" charset="-120"/>
              </a:rPr>
              <a:t>do work</a:t>
            </a:r>
            <a:r>
              <a:rPr lang="en-US" sz="1500" dirty="0">
                <a:solidFill>
                  <a:srgbClr val="1A1F2B"/>
                </a:solidFill>
                <a:latin typeface="Calibri" pitchFamily="34" charset="0"/>
                <a:ea typeface="Calibri" pitchFamily="34" charset="-122"/>
                <a:cs typeface="Calibri" pitchFamily="34" charset="-120"/>
              </a:rPr>
              <a:t> against a magnetic force, and that work is the source of the electrical energy. Lenz's law is </a:t>
            </a:r>
            <a:r>
              <a:rPr lang="en-US" sz="1500" b="1" dirty="0">
                <a:solidFill>
                  <a:srgbClr val="1A1F2B"/>
                </a:solidFill>
                <a:latin typeface="Calibri" pitchFamily="34" charset="0"/>
                <a:ea typeface="Calibri" pitchFamily="34" charset="-122"/>
                <a:cs typeface="Calibri" pitchFamily="34" charset="-120"/>
              </a:rPr>
              <a:t>conservation of energy</a:t>
            </a:r>
            <a:r>
              <a:rPr lang="en-US" sz="1500" dirty="0">
                <a:solidFill>
                  <a:srgbClr val="1A1F2B"/>
                </a:solidFill>
                <a:latin typeface="Calibri" pitchFamily="34" charset="0"/>
                <a:ea typeface="Calibri" pitchFamily="34" charset="-122"/>
                <a:cs typeface="Calibri" pitchFamily="34" charset="-120"/>
              </a:rPr>
              <a: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Using it: push a north pole into a coil and the near end of the coil becomes a </a:t>
            </a:r>
            <a:r>
              <a:rPr lang="en-US" sz="1500" b="1" dirty="0">
                <a:solidFill>
                  <a:srgbClr val="1A1F2B"/>
                </a:solidFill>
                <a:latin typeface="Calibri" pitchFamily="34" charset="0"/>
                <a:ea typeface="Calibri" pitchFamily="34" charset="-122"/>
                <a:cs typeface="Calibri" pitchFamily="34" charset="-120"/>
              </a:rPr>
              <a:t>north</a:t>
            </a:r>
            <a:r>
              <a:rPr lang="en-US" sz="1500" dirty="0">
                <a:solidFill>
                  <a:srgbClr val="1A1F2B"/>
                </a:solidFill>
                <a:latin typeface="Calibri" pitchFamily="34" charset="0"/>
                <a:ea typeface="Calibri" pitchFamily="34" charset="-122"/>
                <a:cs typeface="Calibri" pitchFamily="34" charset="-120"/>
              </a:rPr>
              <a:t> pole, which repels it. Pull the north pole away and the near end becomes a </a:t>
            </a:r>
            <a:r>
              <a:rPr lang="en-US" sz="1500" b="1" dirty="0">
                <a:solidFill>
                  <a:srgbClr val="1A1F2B"/>
                </a:solidFill>
                <a:latin typeface="Calibri" pitchFamily="34" charset="0"/>
                <a:ea typeface="Calibri" pitchFamily="34" charset="-122"/>
                <a:cs typeface="Calibri" pitchFamily="34" charset="-120"/>
              </a:rPr>
              <a:t>south</a:t>
            </a:r>
            <a:r>
              <a:rPr lang="en-US" sz="1500" dirty="0">
                <a:solidFill>
                  <a:srgbClr val="1A1F2B"/>
                </a:solidFill>
                <a:latin typeface="Calibri" pitchFamily="34" charset="0"/>
                <a:ea typeface="Calibri" pitchFamily="34" charset="-122"/>
                <a:cs typeface="Calibri" pitchFamily="34" charset="-120"/>
              </a:rPr>
              <a:t> pole, which attracts it and so opposes the withdrawal.</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Faraday's law and Lenz's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2 · Medium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north pole of a magnet is pushed into a coil of 250 turns and cross-sectional area 3.2 × 10⁻⁴ m². The flux density inside the coil rises from zero to 0.060 T in 0.15 s. (a) Calculate the average e.m.f. induced. (b) State the polarity of the end of the coil nearest the magnet. (c) The magnet is then pulled out in 0.050 s. Calculate the new average e.m.f.</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Change in flux linkage: Δ(Nφ) = N ×ΔB ×A = 250 ×0.060 ×3.2×10⁻⁴ = 4.8×10⁻³ Wb.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ε= 4.8×10⁻³ ÷0.15 = </a:t>
            </a:r>
            <a:r>
              <a:rPr lang="en-US" sz="1500" b="1" dirty="0">
                <a:solidFill>
                  <a:srgbClr val="1A1F2B"/>
                </a:solidFill>
                <a:latin typeface="Calibri" pitchFamily="34" charset="0"/>
                <a:ea typeface="Calibri" pitchFamily="34" charset="-122"/>
                <a:cs typeface="Calibri" pitchFamily="34" charset="-120"/>
              </a:rPr>
              <a:t>0.032 V (32 mV)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By Lenz's law the coil opposes the approaching north pole: the near end is a </a:t>
            </a:r>
            <a:r>
              <a:rPr lang="en-US" sz="1500" b="1" dirty="0">
                <a:solidFill>
                  <a:srgbClr val="1A1F2B"/>
                </a:solidFill>
                <a:latin typeface="Calibri" pitchFamily="34" charset="0"/>
                <a:ea typeface="Calibri" pitchFamily="34" charset="-122"/>
                <a:cs typeface="Calibri" pitchFamily="34" charset="-120"/>
              </a:rPr>
              <a:t>north pole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Same change in flux linkage in one-third of the time: ε= 4.8×10⁻³ ÷0.050 = </a:t>
            </a:r>
            <a:r>
              <a:rPr lang="en-US" sz="1500" b="1" dirty="0">
                <a:solidFill>
                  <a:srgbClr val="1A1F2B"/>
                </a:solidFill>
                <a:latin typeface="Calibri" pitchFamily="34" charset="0"/>
                <a:ea typeface="Calibri" pitchFamily="34" charset="-122"/>
                <a:cs typeface="Calibri" pitchFamily="34" charset="-120"/>
              </a:rPr>
              <a:t>0.096 V</a:t>
            </a:r>
            <a:r>
              <a:rPr lang="en-US" sz="1500" dirty="0">
                <a:solidFill>
                  <a:srgbClr val="1A1F2B"/>
                </a:solidFill>
                <a:latin typeface="Calibri" pitchFamily="34" charset="0"/>
                <a:ea typeface="Calibri" pitchFamily="34" charset="-122"/>
                <a:cs typeface="Calibri" pitchFamily="34" charset="-120"/>
              </a:rPr>
              <a:t>, in the opposite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Faraday's law and Lenz's law say?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Forgetting 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Flux is a property of one turn; Faraday's law uses the flux </a:t>
            </a:r>
            <a:r>
              <a:rPr lang="en-US" sz="1400" b="1" dirty="0">
                <a:solidFill>
                  <a:srgbClr val="1A1F2B"/>
                </a:solidFill>
                <a:latin typeface="Calibri" pitchFamily="34" charset="0"/>
                <a:ea typeface="Calibri" pitchFamily="34" charset="-122"/>
                <a:cs typeface="Calibri" pitchFamily="34" charset="-120"/>
              </a:rPr>
              <a:t>linkage</a:t>
            </a:r>
            <a:r>
              <a:rPr lang="en-US" sz="1400" dirty="0">
                <a:solidFill>
                  <a:srgbClr val="1A1F2B"/>
                </a:solidFill>
                <a:latin typeface="Calibri" pitchFamily="34" charset="0"/>
                <a:ea typeface="Calibri" pitchFamily="34" charset="-122"/>
                <a:cs typeface="Calibri" pitchFamily="34" charset="-120"/>
              </a:rPr>
              <a:t>, Nφ. Leaving out the 250 here gives 1.3 × 10⁻⁴ V, which is 250 times too small.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32888"/>
                <a:gridCol w="2817266"/>
                <a:gridCol w="287944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Area under the line gives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linkage Nφ against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minus the e.m.f. (ε =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useful 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e.m.f. ε against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useful quantity at this level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minus the change in flux linkage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34543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Where Nφ is </a:t>
            </a:r>
            <a:r>
              <a:rPr lang="en-US" sz="1500" b="1" dirty="0">
                <a:solidFill>
                  <a:srgbClr val="1A1F2B"/>
                </a:solidFill>
                <a:latin typeface="Calibri" pitchFamily="34" charset="0"/>
                <a:ea typeface="Calibri" pitchFamily="34" charset="-122"/>
                <a:cs typeface="Calibri" pitchFamily="34" charset="-120"/>
              </a:rPr>
              <a:t>constant</a:t>
            </a:r>
            <a:r>
              <a:rPr lang="en-US" sz="1500" dirty="0">
                <a:solidFill>
                  <a:srgbClr val="1A1F2B"/>
                </a:solidFill>
                <a:latin typeface="Calibri" pitchFamily="34" charset="0"/>
                <a:ea typeface="Calibri" pitchFamily="34" charset="-122"/>
                <a:cs typeface="Calibri" pitchFamily="34" charset="-120"/>
              </a:rPr>
              <a:t> (a horizontal line, or a maximum or minimum of a curve) the e.m.f. is </a:t>
            </a: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Where the Nφ graph is </a:t>
            </a:r>
            <a:r>
              <a:rPr lang="en-US" sz="1500" b="1" dirty="0">
                <a:solidFill>
                  <a:srgbClr val="1A1F2B"/>
                </a:solidFill>
                <a:latin typeface="Calibri" pitchFamily="34" charset="0"/>
                <a:ea typeface="Calibri" pitchFamily="34" charset="-122"/>
                <a:cs typeface="Calibri" pitchFamily="34" charset="-120"/>
              </a:rPr>
              <a:t>steepest</a:t>
            </a:r>
            <a:r>
              <a:rPr lang="en-US" sz="1500" dirty="0">
                <a:solidFill>
                  <a:srgbClr val="1A1F2B"/>
                </a:solidFill>
                <a:latin typeface="Calibri" pitchFamily="34" charset="0"/>
                <a:ea typeface="Calibri" pitchFamily="34" charset="-122"/>
                <a:cs typeface="Calibri" pitchFamily="34" charset="-120"/>
              </a:rPr>
              <a:t>, the e.m.f. is </a:t>
            </a:r>
            <a:r>
              <a:rPr lang="en-US" sz="1500" b="1" dirty="0">
                <a:solidFill>
                  <a:srgbClr val="1A1F2B"/>
                </a:solidFill>
                <a:latin typeface="Calibri" pitchFamily="34" charset="0"/>
                <a:ea typeface="Calibri" pitchFamily="34" charset="-122"/>
                <a:cs typeface="Calibri" pitchFamily="34" charset="-120"/>
              </a:rPr>
              <a:t>largest</a:t>
            </a:r>
            <a:r>
              <a:rPr lang="en-US" sz="1500" dirty="0">
                <a:solidFill>
                  <a:srgbClr val="1A1F2B"/>
                </a:solidFill>
                <a:latin typeface="Calibri" pitchFamily="34" charset="0"/>
                <a:ea typeface="Calibri" pitchFamily="34" charset="-122"/>
                <a:cs typeface="Calibri" pitchFamily="34" charset="-120"/>
              </a:rPr>
              <a:t>. A rising Nφ gives one sign of e.m.f. and a falling Nφ the other. For a curve, find the e.m.f. at an instant from the gradient of the </a:t>
            </a:r>
            <a:r>
              <a:rPr lang="en-US" sz="1500" b="1" dirty="0">
                <a:solidFill>
                  <a:srgbClr val="1A1F2B"/>
                </a:solidFill>
                <a:latin typeface="Calibri" pitchFamily="34" charset="0"/>
                <a:ea typeface="Calibri" pitchFamily="34" charset="-122"/>
                <a:cs typeface="Calibri" pitchFamily="34" charset="-120"/>
              </a:rPr>
              <a:t>tangent</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Flux linkage of a coil made of straight-line sections: rising, steady, then falling twice as steeply.">    </p:cNvPr>
          <p:cNvPicPr>
            <a:picLocks noChangeAspect="1"/>
          </p:cNvPicPr>
          <p:nvPr/>
        </p:nvPicPr>
        <p:blipFill>
          <a:blip r:embed="rId1"/>
          <a:stretch>
            <a:fillRect/>
          </a:stretch>
        </p:blipFill>
        <p:spPr>
          <a:xfrm>
            <a:off x="1346911" y="1371600"/>
            <a:ext cx="6449263" cy="2976372"/>
          </a:xfrm>
          <a:prstGeom prst="rect">
            <a:avLst/>
          </a:prstGeom>
        </p:spPr>
      </p:pic>
      <p:sp>
        <p:nvSpPr>
          <p:cNvPr id="5" name="Text 2"/>
          <p:cNvSpPr txBox="1"/>
          <p:nvPr/>
        </p:nvSpPr>
        <p:spPr>
          <a:xfrm>
            <a:off x="1346911" y="4393692"/>
            <a:ext cx="6449263" cy="224028"/>
          </a:xfrm>
          <a:prstGeom prst="rect">
            <a:avLst/>
          </a:prstGeom>
          <a:noFill/>
          <a:ln/>
        </p:spPr>
        <p:txBody>
          <a:bodyPr wrap="square" lIns="0" tIns="0" rIns="0" bIns="0" rtlCol="0" anchor="t"/>
          <a:lstStyle/>
          <a:p>
            <a:pPr algn="ctr" indent="0" marL="0">
              <a:buNone/>
            </a:pPr>
            <a:r>
              <a:rPr lang="en-US" sz="1100" i="1" dirty="0">
                <a:solidFill>
                  <a:srgbClr val="5A6577"/>
                </a:solidFill>
              </a:rPr>
              <a:t>Flux linkage of a coil made of straight-line sections: rising, steady, then falling twice as steeply.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matching e.m.f., minus the gradient of the graph above: −0.15 V while the flux linkage rises, zero while it is steady and +0.30 V while it falls twice as fast.">    </p:cNvPr>
          <p:cNvPicPr>
            <a:picLocks noChangeAspect="1"/>
          </p:cNvPicPr>
          <p:nvPr/>
        </p:nvPicPr>
        <p:blipFill>
          <a:blip r:embed="rId1"/>
          <a:stretch>
            <a:fillRect/>
          </a:stretch>
        </p:blipFill>
        <p:spPr>
          <a:xfrm>
            <a:off x="1530706" y="1371600"/>
            <a:ext cx="6083503" cy="2807208"/>
          </a:xfrm>
          <a:prstGeom prst="rect">
            <a:avLst/>
          </a:prstGeom>
        </p:spPr>
      </p:pic>
      <p:sp>
        <p:nvSpPr>
          <p:cNvPr id="5" name="Text 2"/>
          <p:cNvSpPr txBox="1"/>
          <p:nvPr/>
        </p:nvSpPr>
        <p:spPr>
          <a:xfrm>
            <a:off x="1530706" y="4224528"/>
            <a:ext cx="6083503" cy="393192"/>
          </a:xfrm>
          <a:prstGeom prst="rect">
            <a:avLst/>
          </a:prstGeom>
          <a:noFill/>
          <a:ln/>
        </p:spPr>
        <p:txBody>
          <a:bodyPr wrap="square" lIns="0" tIns="0" rIns="0" bIns="0" rtlCol="0" anchor="t"/>
          <a:lstStyle/>
          <a:p>
            <a:pPr algn="ctr" indent="0" marL="0">
              <a:buNone/>
            </a:pPr>
            <a:r>
              <a:rPr lang="en-US" sz="1100" i="1" dirty="0">
                <a:solidFill>
                  <a:srgbClr val="5A6577"/>
                </a:solidFill>
              </a:rPr>
              <a:t>The matching e.m.f., minus the gradient of the graph above: −0.15 V while the flux linkage rises, zero while it is steady and +0.30 V while it falls twice as fast.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3 · Medium · Determine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flux-linkage graph above shows how the flux linkage of a coil varies with time. (a) Determine the e.m.f. induced between 0 and 0.20 s, and between 0.50 s and 0.60 s. (b) The coil is part of a circuit of total resistance 2.5 Ω. Calculate the current between 0.50 s and 0.60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ε = −gradient. For 0–0.20 s: ε= -(0.030 - 0) ÷(0.20 - 0) = </a:t>
            </a:r>
            <a:r>
              <a:rPr lang="en-US" sz="1500" b="1" dirty="0">
                <a:solidFill>
                  <a:srgbClr val="1A1F2B"/>
                </a:solidFill>
                <a:latin typeface="Calibri" pitchFamily="34" charset="0"/>
                <a:ea typeface="Calibri" pitchFamily="34" charset="-122"/>
                <a:cs typeface="Calibri" pitchFamily="34" charset="-120"/>
              </a:rPr>
              <a:t>−0.15 V</a:t>
            </a:r>
            <a:r>
              <a:rPr lang="en-US" sz="1500" dirty="0">
                <a:solidFill>
                  <a:srgbClr val="1A1F2B"/>
                </a:solidFill>
                <a:latin typeface="Calibri" pitchFamily="34" charset="0"/>
                <a:ea typeface="Calibri" pitchFamily="34" charset="-122"/>
                <a:cs typeface="Calibri" pitchFamily="34" charset="-120"/>
              </a:rPr>
              <a:t>. For 0.50–0.60 s: ε= -(0 - 0.030) ÷(0.60 - 0.50) = </a:t>
            </a:r>
            <a:r>
              <a:rPr lang="en-US" sz="1500" b="1" dirty="0">
                <a:solidFill>
                  <a:srgbClr val="1A1F2B"/>
                </a:solidFill>
                <a:latin typeface="Calibri" pitchFamily="34" charset="0"/>
                <a:ea typeface="Calibri" pitchFamily="34" charset="-122"/>
                <a:cs typeface="Calibri" pitchFamily="34" charset="-120"/>
              </a:rPr>
              <a:t>+0.30 V</a:t>
            </a:r>
            <a:r>
              <a:rPr lang="en-US" sz="1500" dirty="0">
                <a:solidFill>
                  <a:srgbClr val="1A1F2B"/>
                </a:solidFill>
                <a:latin typeface="Calibri" pitchFamily="34" charset="0"/>
                <a:ea typeface="Calibri" pitchFamily="34" charset="-122"/>
                <a:cs typeface="Calibri" pitchFamily="34" charset="-120"/>
              </a:rPr>
              <a:t>, twice as large and of opposite sign.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 = ε/R = 0.30 ÷2.5 = </a:t>
            </a:r>
            <a:r>
              <a:rPr lang="en-US" sz="1500" b="1" dirty="0">
                <a:solidFill>
                  <a:srgbClr val="1A1F2B"/>
                </a:solidFill>
                <a:latin typeface="Calibri" pitchFamily="34" charset="0"/>
                <a:ea typeface="Calibri" pitchFamily="34" charset="-122"/>
                <a:cs typeface="Calibri" pitchFamily="34" charset="-120"/>
              </a:rPr>
              <a:t>0.12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Flux linkage of a short coil as a magnet falls through it (computed for a peak flux linkage of 1.2 mWb, passing the centre at about 1.4 m s⁻¹). It falls faster than it rose, because the magnet is speeding up.">    </p:cNvPr>
          <p:cNvPicPr>
            <a:picLocks noChangeAspect="1"/>
          </p:cNvPicPr>
          <p:nvPr/>
        </p:nvPicPr>
        <p:blipFill>
          <a:blip r:embed="rId1"/>
          <a:stretch>
            <a:fillRect/>
          </a:stretch>
        </p:blipFill>
        <p:spPr>
          <a:xfrm>
            <a:off x="4389120" y="1740103"/>
            <a:ext cx="4297680" cy="1901038"/>
          </a:xfrm>
          <a:prstGeom prst="rect">
            <a:avLst/>
          </a:prstGeom>
        </p:spPr>
      </p:pic>
      <p:sp>
        <p:nvSpPr>
          <p:cNvPr id="5" name="Text 2"/>
          <p:cNvSpPr txBox="1"/>
          <p:nvPr/>
        </p:nvSpPr>
        <p:spPr>
          <a:xfrm>
            <a:off x="4389120" y="368686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Flux linkage of a short coil as a magnet falls through it (computed for a peak flux linkage of 1.2 mWb, passing the centre at about 1.4 m s⁻¹). It falls faster than it rose, because the magnet is speeding up.</a:t>
            </a:r>
            <a:endParaRPr lang="en-US" sz="1100" dirty="0"/>
          </a:p>
        </p:txBody>
      </p:sp>
      <p:sp>
        <p:nvSpPr>
          <p:cNvPr id="6" name="Text 3"/>
          <p:cNvSpPr txBox="1"/>
          <p:nvPr/>
        </p:nvSpPr>
        <p:spPr>
          <a:xfrm>
            <a:off x="457200" y="1371600"/>
            <a:ext cx="3611880" cy="203728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magnet falling through a coil</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As the magnet </a:t>
            </a:r>
            <a:r>
              <a:rPr lang="en-US" sz="1500" b="1" dirty="0">
                <a:solidFill>
                  <a:srgbClr val="1A1F2B"/>
                </a:solidFill>
                <a:latin typeface="Calibri" pitchFamily="34" charset="0"/>
                <a:ea typeface="Calibri" pitchFamily="34" charset="-122"/>
                <a:cs typeface="Calibri" pitchFamily="34" charset="-120"/>
              </a:rPr>
              <a:t>enters</a:t>
            </a:r>
            <a:r>
              <a:rPr lang="en-US" sz="1500" dirty="0">
                <a:solidFill>
                  <a:srgbClr val="1A1F2B"/>
                </a:solidFill>
                <a:latin typeface="Calibri" pitchFamily="34" charset="0"/>
                <a:ea typeface="Calibri" pitchFamily="34" charset="-122"/>
                <a:cs typeface="Calibri" pitchFamily="34" charset="-120"/>
              </a:rPr>
              <a:t>, the flux linkage rises, so the e.m.f. has one sign; as it </a:t>
            </a:r>
            <a:r>
              <a:rPr lang="en-US" sz="1500" b="1" dirty="0">
                <a:solidFill>
                  <a:srgbClr val="1A1F2B"/>
                </a:solidFill>
                <a:latin typeface="Calibri" pitchFamily="34" charset="0"/>
                <a:ea typeface="Calibri" pitchFamily="34" charset="-122"/>
                <a:cs typeface="Calibri" pitchFamily="34" charset="-120"/>
              </a:rPr>
              <a:t>leaves</a:t>
            </a:r>
            <a:r>
              <a:rPr lang="en-US" sz="1500" dirty="0">
                <a:solidFill>
                  <a:srgbClr val="1A1F2B"/>
                </a:solidFill>
                <a:latin typeface="Calibri" pitchFamily="34" charset="0"/>
                <a:ea typeface="Calibri" pitchFamily="34" charset="-122"/>
                <a:cs typeface="Calibri" pitchFamily="34" charset="-120"/>
              </a:rPr>
              <a:t>, the flux linkage falls and the e.m.f. reverses. At the instant the magnet is at the centre of the coil, the flux linkage is at its maximum and momentarily not changing, so the e.m.f. is zero.</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induced e.m.f. The pulses are opposite in sign; the second is taller (45 mV against 38 mV) and narrower because the magnet leaves faster than it enters. The two shaded areas are equal in size to the rise and fall of the flux linkage.">    </p:cNvPr>
          <p:cNvPicPr>
            <a:picLocks noChangeAspect="1"/>
          </p:cNvPicPr>
          <p:nvPr/>
        </p:nvPicPr>
        <p:blipFill>
          <a:blip r:embed="rId1"/>
          <a:stretch>
            <a:fillRect/>
          </a:stretch>
        </p:blipFill>
        <p:spPr>
          <a:xfrm>
            <a:off x="4389120" y="1449324"/>
            <a:ext cx="4297680" cy="2314346"/>
          </a:xfrm>
          <a:prstGeom prst="rect">
            <a:avLst/>
          </a:prstGeom>
        </p:spPr>
      </p:pic>
      <p:sp>
        <p:nvSpPr>
          <p:cNvPr id="5" name="Text 2"/>
          <p:cNvSpPr txBox="1"/>
          <p:nvPr/>
        </p:nvSpPr>
        <p:spPr>
          <a:xfrm>
            <a:off x="4389120" y="3809390"/>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The induced e.m.f. The pulses are opposite in sign; the second is taller (45 mV against 38 mV) and narrower because the magnet leaves faster than it enters. The two shaded areas are equal in size to the rise and fall of the flux linkage.</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magnet is accelerating, so the flux linkage falls faster than it rose: the second peak is larger and lasts a shorter time. The area under each pulse equals the change in flux linkage during that pulse. The flux linkage starts and ends close to zero, so the two areas are very nearly equal in size.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flux-linkage–time and e.m.f.–time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Line the graphs up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sketch an e.m.f.–time graph from a flux-linkage graph, line the two up vertically. Put a zero of e.m.f. under every peak, trough and flat section of Nφ, and the largest e.m.f. under every steepest part.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e.m.f. is induced in a rod moving through a field?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straight conductor moving across a field "cuts" flux. The free electrons inside it move with it, so each feels a magnetic force along the rod: charge separates and an e.m.f. appears between the ends. The same result comes from Faraday's law. In a time Δt a rod of length l moving at speed v sweeps out an area lvΔt, so the flux it cuts is BlvΔt.</a:t>
            </a:r>
            <a:endParaRPr lang="en-US" sz="1500" dirty="0"/>
          </a:p>
        </p:txBody>
      </p:sp>
      <p:sp>
        <p:nvSpPr>
          <p:cNvPr id="5" name="Shape 3"/>
          <p:cNvSpPr/>
          <p:nvPr/>
        </p:nvSpPr>
        <p:spPr>
          <a:xfrm>
            <a:off x="457200" y="2412187"/>
            <a:ext cx="8229600" cy="1452067"/>
          </a:xfrm>
          <a:prstGeom prst="roundRect">
            <a:avLst>
              <a:gd name="adj" fmla="val 3778"/>
            </a:avLst>
          </a:prstGeom>
          <a:solidFill>
            <a:srgbClr val="EEF2FF"/>
          </a:solidFill>
          <a:ln w="9525">
            <a:solidFill>
              <a:srgbClr val="DDE2EA"/>
            </a:solidFill>
            <a:prstDash val="solid"/>
          </a:ln>
        </p:spPr>
      </p:sp>
      <p:sp>
        <p:nvSpPr>
          <p:cNvPr id="6" name="Text 4"/>
          <p:cNvSpPr txBox="1"/>
          <p:nvPr/>
        </p:nvSpPr>
        <p:spPr>
          <a:xfrm>
            <a:off x="603504" y="2503627"/>
            <a:ext cx="7936992" cy="1305763"/>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E.m.f. induced in a moving straight conductor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ε= Blv Δt/Δt = Blv B flux density (T), l length of conductor in the field (m), v speed (m s⁻¹). B, l and v must be mutually at right angles; a rod moving</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along</a:t>
            </a:r>
            <a:r>
              <a:rPr lang="en-US" sz="1400" dirty="0">
                <a:solidFill>
                  <a:srgbClr val="1A1F2B"/>
                </a:solidFill>
                <a:latin typeface="Calibri" pitchFamily="34" charset="0"/>
                <a:ea typeface="Calibri" pitchFamily="34" charset="-122"/>
                <a:cs typeface="Calibri" pitchFamily="34" charset="-120"/>
              </a:rPr>
              <a:t> the field lines cuts no flux and has no e.m.f. Not in the formulae list: derive it from ε= -d(Nφ)/dt with N =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e.m.f. is induced in a rod moving through a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A rod sliding on rails in a field into the page. The circuit's area grows, so the flux linkage into the page increases; the induced current is anticlockwise, which makes a field out of the page inside the loop. The force BIl on the current in the rod acts against the motion.">    </p:cNvPr>
          <p:cNvPicPr>
            <a:picLocks noChangeAspect="1"/>
          </p:cNvPicPr>
          <p:nvPr/>
        </p:nvPicPr>
        <p:blipFill>
          <a:blip r:embed="rId1"/>
          <a:stretch>
            <a:fillRect/>
          </a:stretch>
        </p:blipFill>
        <p:spPr>
          <a:xfrm>
            <a:off x="1474927" y="1371600"/>
            <a:ext cx="6195060" cy="2638044"/>
          </a:xfrm>
          <a:prstGeom prst="rect">
            <a:avLst/>
          </a:prstGeom>
        </p:spPr>
      </p:pic>
      <p:sp>
        <p:nvSpPr>
          <p:cNvPr id="5" name="Text 2"/>
          <p:cNvSpPr txBox="1"/>
          <p:nvPr/>
        </p:nvSpPr>
        <p:spPr>
          <a:xfrm>
            <a:off x="1474927" y="4055364"/>
            <a:ext cx="6195060" cy="562356"/>
          </a:xfrm>
          <a:prstGeom prst="rect">
            <a:avLst/>
          </a:prstGeom>
          <a:noFill/>
          <a:ln/>
        </p:spPr>
        <p:txBody>
          <a:bodyPr wrap="square" lIns="0" tIns="0" rIns="0" bIns="0" rtlCol="0" anchor="t"/>
          <a:lstStyle/>
          <a:p>
            <a:pPr algn="ctr" indent="0" marL="0">
              <a:buNone/>
            </a:pPr>
            <a:r>
              <a:rPr lang="en-US" sz="1100" i="1" dirty="0">
                <a:solidFill>
                  <a:srgbClr val="5A6577"/>
                </a:solidFill>
              </a:rPr>
              <a:t>A rod sliding on rails in a field into the page. The circuit's area grows, so the flux linkage into the page increases; the induced current is anticlockwise, which makes a field out of the page inside the loop. The force BIl on the current in the rod acts against the motion.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e.m.f. is induced in a rod moving through a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4 · Hard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metal rod rests across two horizontal rails 0.25 m apart, joined at one end by a resistor. The total resistance of the circuit is 0.50 Ω. A uniform vertical field of 0.40 T acts over the rails. The rod is pulled along the rails at a steady 3.0 m s⁻¹. Calculate (a) the e.m.f., (b) the current, (c) the force needed to keep the rod moving at constant speed (ignore friction) and (d) the power supplied by that force. Comment on your answer to (d).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 l and v are mutually perpendicular: ε= Blv = 0.40 ×0.25 ×3.0 = </a:t>
            </a:r>
            <a:r>
              <a:rPr lang="en-US" sz="1500" b="1" dirty="0">
                <a:solidFill>
                  <a:srgbClr val="1A1F2B"/>
                </a:solidFill>
                <a:latin typeface="Calibri" pitchFamily="34" charset="0"/>
                <a:ea typeface="Calibri" pitchFamily="34" charset="-122"/>
                <a:cs typeface="Calibri" pitchFamily="34" charset="-120"/>
              </a:rPr>
              <a:t>0.30 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 = 0.30 ÷0.50 = </a:t>
            </a:r>
            <a:r>
              <a:rPr lang="en-US" sz="1500" b="1" dirty="0">
                <a:solidFill>
                  <a:srgbClr val="1A1F2B"/>
                </a:solidFill>
                <a:latin typeface="Calibri" pitchFamily="34" charset="0"/>
                <a:ea typeface="Calibri" pitchFamily="34" charset="-122"/>
                <a:cs typeface="Calibri" pitchFamily="34" charset="-120"/>
              </a:rPr>
              <a:t>0.60 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current in the rod feels a force BIl opposing the motion (Lenz); at constant speed the pull must balance it: F = BIl = 0.40 ×0.60 ×0.25 = </a:t>
            </a:r>
            <a:r>
              <a:rPr lang="en-US" sz="1500" b="1" dirty="0">
                <a:solidFill>
                  <a:srgbClr val="1A1F2B"/>
                </a:solidFill>
                <a:latin typeface="Calibri" pitchFamily="34" charset="0"/>
                <a:ea typeface="Calibri" pitchFamily="34" charset="-122"/>
                <a:cs typeface="Calibri" pitchFamily="34" charset="-120"/>
              </a:rPr>
              <a:t>0.060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P = Fv = 0.060 ×3.0 = </a:t>
            </a:r>
            <a:r>
              <a:rPr lang="en-US" sz="1500" b="1" dirty="0">
                <a:solidFill>
                  <a:srgbClr val="1A1F2B"/>
                </a:solidFill>
                <a:latin typeface="Calibri" pitchFamily="34" charset="0"/>
                <a:ea typeface="Calibri" pitchFamily="34" charset="-122"/>
                <a:cs typeface="Calibri" pitchFamily="34" charset="-120"/>
              </a:rPr>
              <a:t>0.18 W</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e.m.f. is induced in a rod moving through a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4 · Hard · Calculate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equals I²R = 0.60² ×0.50 = 0.18 W: every joule of work done pulling the rod is dissipated in the resistance. Lenz's law is energy conservation.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e.m.f. is induced in a rod moving through a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Directions in two steps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Use Lenz's law in two steps and write both: (1) say what is changing ("the flux linkage into the page is increasing"), (2) say what the induced current must do ("so it flows to create flux out of the page: anticlockwise"). The force on the rod then always opposes its motion.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flat coil turning at a steady rate in a uniform field has a flux linkage that varies like a </a:t>
            </a:r>
            <a:r>
              <a:rPr lang="en-US" sz="1500" b="1" dirty="0">
                <a:solidFill>
                  <a:srgbClr val="1A1F2B"/>
                </a:solidFill>
                <a:latin typeface="Calibri" pitchFamily="34" charset="0"/>
                <a:ea typeface="Calibri" pitchFamily="34" charset="-122"/>
                <a:cs typeface="Calibri" pitchFamily="34" charset="-120"/>
              </a:rPr>
              <a:t>cosine</a:t>
            </a:r>
            <a:r>
              <a:rPr lang="en-US" sz="1500" dirty="0">
                <a:solidFill>
                  <a:srgbClr val="1A1F2B"/>
                </a:solidFill>
                <a:latin typeface="Calibri" pitchFamily="34" charset="0"/>
                <a:ea typeface="Calibri" pitchFamily="34" charset="-122"/>
                <a:cs typeface="Calibri" pitchFamily="34" charset="-120"/>
              </a:rPr>
              <a:t>: maximum when the coil faces the field, zero when it is edge-on, and maximum the other way round half a turn later. The e.m.f. is minus the gradient of this curve, so it varies like a </a:t>
            </a:r>
            <a:r>
              <a:rPr lang="en-US" sz="1500" b="1" dirty="0">
                <a:solidFill>
                  <a:srgbClr val="1A1F2B"/>
                </a:solidFill>
                <a:latin typeface="Calibri" pitchFamily="34" charset="0"/>
                <a:ea typeface="Calibri" pitchFamily="34" charset="-122"/>
                <a:cs typeface="Calibri" pitchFamily="34" charset="-120"/>
              </a:rPr>
              <a:t>sine</a:t>
            </a:r>
            <a:r>
              <a:rPr lang="en-US" sz="1500" dirty="0">
                <a:solidFill>
                  <a:srgbClr val="1A1F2B"/>
                </a:solidFill>
                <a:latin typeface="Calibri" pitchFamily="34" charset="0"/>
                <a:ea typeface="Calibri" pitchFamily="34" charset="-122"/>
                <a:cs typeface="Calibri" pitchFamily="34" charset="-120"/>
              </a:rPr>
              <a:t>: an alternating e.m.f. with the same frequency as the rotation. This is the principle of the a.c. generator (alternator).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e.m.f. is </a:t>
            </a: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when the coil is </a:t>
            </a:r>
            <a:r>
              <a:rPr lang="en-US" sz="1500" b="1" dirty="0">
                <a:solidFill>
                  <a:srgbClr val="1A1F2B"/>
                </a:solidFill>
                <a:latin typeface="Calibri" pitchFamily="34" charset="0"/>
                <a:ea typeface="Calibri" pitchFamily="34" charset="-122"/>
                <a:cs typeface="Calibri" pitchFamily="34" charset="-120"/>
              </a:rPr>
              <a:t>face-on</a:t>
            </a:r>
            <a:r>
              <a:rPr lang="en-US" sz="1500" dirty="0">
                <a:solidFill>
                  <a:srgbClr val="1A1F2B"/>
                </a:solidFill>
                <a:latin typeface="Calibri" pitchFamily="34" charset="0"/>
                <a:ea typeface="Calibri" pitchFamily="34" charset="-122"/>
                <a:cs typeface="Calibri" pitchFamily="34" charset="-120"/>
              </a:rPr>
              <a:t> to the field (flux linkage at a maximum, momentarily not changing) and </a:t>
            </a:r>
            <a:r>
              <a:rPr lang="en-US" sz="1500" b="1" dirty="0">
                <a:solidFill>
                  <a:srgbClr val="1A1F2B"/>
                </a:solidFill>
                <a:latin typeface="Calibri" pitchFamily="34" charset="0"/>
                <a:ea typeface="Calibri" pitchFamily="34" charset="-122"/>
                <a:cs typeface="Calibri" pitchFamily="34" charset="-120"/>
              </a:rPr>
              <a:t>largest</a:t>
            </a:r>
            <a:r>
              <a:rPr lang="en-US" sz="1500" dirty="0">
                <a:solidFill>
                  <a:srgbClr val="1A1F2B"/>
                </a:solidFill>
                <a:latin typeface="Calibri" pitchFamily="34" charset="0"/>
                <a:ea typeface="Calibri" pitchFamily="34" charset="-122"/>
                <a:cs typeface="Calibri" pitchFamily="34" charset="-120"/>
              </a:rPr>
              <a:t> when the coil is </a:t>
            </a:r>
            <a:r>
              <a:rPr lang="en-US" sz="1500" b="1" dirty="0">
                <a:solidFill>
                  <a:srgbClr val="1A1F2B"/>
                </a:solidFill>
                <a:latin typeface="Calibri" pitchFamily="34" charset="0"/>
                <a:ea typeface="Calibri" pitchFamily="34" charset="-122"/>
                <a:cs typeface="Calibri" pitchFamily="34" charset="-120"/>
              </a:rPr>
              <a:t>edge-on</a:t>
            </a:r>
            <a:r>
              <a:rPr lang="en-US" sz="1500" dirty="0">
                <a:solidFill>
                  <a:srgbClr val="1A1F2B"/>
                </a:solidFill>
                <a:latin typeface="Calibri" pitchFamily="34" charset="0"/>
                <a:ea typeface="Calibri" pitchFamily="34" charset="-122"/>
                <a:cs typeface="Calibri" pitchFamily="34" charset="-120"/>
              </a:rPr>
              <a:t> (flux linkage zero, but changing fastest, because the sides of the coil are cutting straight across the field lines).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Flux linkage of a coil of 200 turns and area 2.5 × 10⁻³ m² turning 20 times a second in a 0.080 T field: a cosine of amplitude 0.040 Wb and period 0.050 s.">    </p:cNvPr>
          <p:cNvPicPr>
            <a:picLocks noChangeAspect="1"/>
          </p:cNvPicPr>
          <p:nvPr/>
        </p:nvPicPr>
        <p:blipFill>
          <a:blip r:embed="rId1"/>
          <a:stretch>
            <a:fillRect/>
          </a:stretch>
        </p:blipFill>
        <p:spPr>
          <a:xfrm>
            <a:off x="1539850" y="1371600"/>
            <a:ext cx="6063386" cy="2807208"/>
          </a:xfrm>
          <a:prstGeom prst="rect">
            <a:avLst/>
          </a:prstGeom>
        </p:spPr>
      </p:pic>
      <p:sp>
        <p:nvSpPr>
          <p:cNvPr id="5" name="Text 2"/>
          <p:cNvSpPr txBox="1"/>
          <p:nvPr/>
        </p:nvSpPr>
        <p:spPr>
          <a:xfrm>
            <a:off x="1539850" y="4224528"/>
            <a:ext cx="6063386" cy="393192"/>
          </a:xfrm>
          <a:prstGeom prst="rect">
            <a:avLst/>
          </a:prstGeom>
          <a:noFill/>
          <a:ln/>
        </p:spPr>
        <p:txBody>
          <a:bodyPr wrap="square" lIns="0" tIns="0" rIns="0" bIns="0" rtlCol="0" anchor="t"/>
          <a:lstStyle/>
          <a:p>
            <a:pPr algn="ctr" indent="0" marL="0">
              <a:buNone/>
            </a:pPr>
            <a:r>
              <a:rPr lang="en-US" sz="1100" i="1" dirty="0">
                <a:solidFill>
                  <a:srgbClr val="5A6577"/>
                </a:solidFill>
              </a:rPr>
              <a:t>Flux linkage of a coil of 200 turns and area 2.5 × 10⁻³ m² turning 20 times a second in a 0.080 T field: a cosine of amplitude 0.040 Wb and period 0.050 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e.m.f. of the same coil: a sine wave that peaks where the flux-linkage graph is steepest (edge-on) and is zero where the flux linkage is at a maximum or minimum (face-on).">    </p:cNvPr>
          <p:cNvPicPr>
            <a:picLocks noChangeAspect="1"/>
          </p:cNvPicPr>
          <p:nvPr/>
        </p:nvPicPr>
        <p:blipFill>
          <a:blip r:embed="rId1"/>
          <a:stretch>
            <a:fillRect/>
          </a:stretch>
        </p:blipFill>
        <p:spPr>
          <a:xfrm>
            <a:off x="1539850" y="1371600"/>
            <a:ext cx="6063386" cy="2807208"/>
          </a:xfrm>
          <a:prstGeom prst="rect">
            <a:avLst/>
          </a:prstGeom>
        </p:spPr>
      </p:pic>
      <p:sp>
        <p:nvSpPr>
          <p:cNvPr id="5" name="Text 2"/>
          <p:cNvSpPr txBox="1"/>
          <p:nvPr/>
        </p:nvSpPr>
        <p:spPr>
          <a:xfrm>
            <a:off x="1539850" y="4224528"/>
            <a:ext cx="6063386" cy="393192"/>
          </a:xfrm>
          <a:prstGeom prst="rect">
            <a:avLst/>
          </a:prstGeom>
          <a:noFill/>
          <a:ln/>
        </p:spPr>
        <p:txBody>
          <a:bodyPr wrap="square" lIns="0" tIns="0" rIns="0" bIns="0" rtlCol="0" anchor="t"/>
          <a:lstStyle/>
          <a:p>
            <a:pPr algn="ctr" indent="0" marL="0">
              <a:buNone/>
            </a:pPr>
            <a:r>
              <a:rPr lang="en-US" sz="1100" i="1" dirty="0">
                <a:solidFill>
                  <a:srgbClr val="5A6577"/>
                </a:solidFill>
              </a:rPr>
              <a:t>The e.m.f. of the same coil: a sine wave that peaks where the flux-linkage graph is steepest (edge-on) and is zero where the flux linkage is at a maximum or minimum (face-on).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82289"/>
                <a:gridCol w="3354019"/>
                <a:gridCol w="119329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Peak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Turn the coil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 (flux linkage changes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More turns, larger area or stronger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larger (larger maximum flux linkage)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5 · Hard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coil in the figures above (200 turns, area 2.5 × 10⁻³ m², field 0.080 T, 20 revolutions per second): (a) calculate the maximum flux linkage; (b) calculate the average e.m.f. while the coil turns from face-on to edge-on; (c) explain why the peak e.m.f. on the graph is larger than this average; (d) state the effect on the graph of doubling the rate of rotation.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Face-on, the whole area is at right angles to the field: Nφ= NBA = 200 ×0.080 ×2.5×10⁻³ = </a:t>
            </a:r>
            <a:r>
              <a:rPr lang="en-US" sz="1500" b="1" dirty="0">
                <a:solidFill>
                  <a:srgbClr val="1A1F2B"/>
                </a:solidFill>
                <a:latin typeface="Calibri" pitchFamily="34" charset="0"/>
                <a:ea typeface="Calibri" pitchFamily="34" charset="-122"/>
                <a:cs typeface="Calibri" pitchFamily="34" charset="-120"/>
              </a:rPr>
              <a:t>0.040 Wb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1 ÷20 = 0.050 s, so a quarter turn takes 0.0125 s while the flux linkage falls from 0.040 Wb to zero: ε= 0.040 ÷0.0125 = </a:t>
            </a:r>
            <a:r>
              <a:rPr lang="en-US" sz="1500" b="1" dirty="0">
                <a:solidFill>
                  <a:srgbClr val="1A1F2B"/>
                </a:solidFill>
                <a:latin typeface="Calibri" pitchFamily="34" charset="0"/>
                <a:ea typeface="Calibri" pitchFamily="34" charset="-122"/>
                <a:cs typeface="Calibri" pitchFamily="34" charset="-120"/>
              </a:rPr>
              <a:t>3.2 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rate of change is not constant: the flux linkage changes slowly near face-on and fastest at edge-on, so the </a:t>
            </a:r>
            <a:r>
              <a:rPr lang="en-US" sz="1500" b="1" dirty="0">
                <a:solidFill>
                  <a:srgbClr val="1A1F2B"/>
                </a:solidFill>
                <a:latin typeface="Calibri" pitchFamily="34" charset="0"/>
                <a:ea typeface="Calibri" pitchFamily="34" charset="-122"/>
                <a:cs typeface="Calibri" pitchFamily="34" charset="-120"/>
              </a:rPr>
              <a:t>instantaneous</a:t>
            </a:r>
            <a:r>
              <a:rPr lang="en-US" sz="1500" dirty="0">
                <a:solidFill>
                  <a:srgbClr val="1A1F2B"/>
                </a:solidFill>
                <a:latin typeface="Calibri" pitchFamily="34" charset="0"/>
                <a:ea typeface="Calibri" pitchFamily="34" charset="-122"/>
                <a:cs typeface="Calibri" pitchFamily="34" charset="-120"/>
              </a:rPr>
              <a:t> e.m.f. there (</a:t>
            </a:r>
            <a:r>
              <a:rPr lang="en-US" sz="1500" b="1" dirty="0">
                <a:solidFill>
                  <a:srgbClr val="1A1F2B"/>
                </a:solidFill>
                <a:latin typeface="Calibri" pitchFamily="34" charset="0"/>
                <a:ea typeface="Calibri" pitchFamily="34" charset="-122"/>
                <a:cs typeface="Calibri" pitchFamily="34" charset="-120"/>
              </a:rPr>
              <a:t>about 5.0 V</a:t>
            </a:r>
            <a:r>
              <a:rPr lang="en-US" sz="1500" dirty="0">
                <a:solidFill>
                  <a:srgbClr val="1A1F2B"/>
                </a:solidFill>
                <a:latin typeface="Calibri" pitchFamily="34" charset="0"/>
                <a:ea typeface="Calibri" pitchFamily="34" charset="-122"/>
                <a:cs typeface="Calibri" pitchFamily="34" charset="-120"/>
              </a:rPr>
              <a:t>) exceeds the </a:t>
            </a:r>
            <a:r>
              <a:rPr lang="en-US" sz="1500" b="1" dirty="0">
                <a:solidFill>
                  <a:srgbClr val="1A1F2B"/>
                </a:solidFill>
                <a:latin typeface="Calibri" pitchFamily="34" charset="0"/>
                <a:ea typeface="Calibri" pitchFamily="34" charset="-122"/>
                <a:cs typeface="Calibri" pitchFamily="34" charset="-120"/>
              </a:rPr>
              <a:t>average</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5 · Hard · Calculate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same change in flux linkage happens in half the time: the </a:t>
            </a:r>
            <a:r>
              <a:rPr lang="en-US" sz="1500" b="1" dirty="0">
                <a:solidFill>
                  <a:srgbClr val="1A1F2B"/>
                </a:solidFill>
                <a:latin typeface="Calibri" pitchFamily="34" charset="0"/>
                <a:ea typeface="Calibri" pitchFamily="34" charset="-122"/>
                <a:cs typeface="Calibri" pitchFamily="34" charset="-120"/>
              </a:rPr>
              <a:t>peak e.m.f. doubles and the period halves</a:t>
            </a:r>
            <a:r>
              <a:rPr lang="en-US" sz="1500" dirty="0">
                <a:solidFill>
                  <a:srgbClr val="1A1F2B"/>
                </a:solidFill>
                <a:latin typeface="Calibri" pitchFamily="34" charset="0"/>
                <a:ea typeface="Calibri" pitchFamily="34" charset="-122"/>
                <a:cs typeface="Calibri" pitchFamily="34" charset="-120"/>
              </a:rPr>
              <a:t> (the frequency doubles).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a rotating coil give an alternating e.m.f.?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Face-on is not the peak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e.m.f. is largest when the coil is face-on "because the flux is biggest". At that instant the flux linkage is at a turning point, so its gradient, and the e.m.f., is zero. A large e.m.f. needs a large rate of change.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eddy currents and how do they brake motion?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3060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piece of metal in a changing flux has e.m.f.s induced in it. In a solid conductor these drive loops of current inside the metal itself: </a:t>
            </a:r>
            <a:r>
              <a:rPr lang="en-US" sz="1500" b="1" dirty="0">
                <a:solidFill>
                  <a:srgbClr val="1A1F2B"/>
                </a:solidFill>
                <a:latin typeface="Calibri" pitchFamily="34" charset="0"/>
                <a:ea typeface="Calibri" pitchFamily="34" charset="-122"/>
                <a:cs typeface="Calibri" pitchFamily="34" charset="-120"/>
              </a:rPr>
              <a:t>eddy currents</a:t>
            </a:r>
            <a:r>
              <a:rPr lang="en-US" sz="1500" dirty="0">
                <a:solidFill>
                  <a:srgbClr val="1A1F2B"/>
                </a:solidFill>
                <a:latin typeface="Calibri" pitchFamily="34" charset="0"/>
                <a:ea typeface="Calibri" pitchFamily="34" charset="-122"/>
                <a:cs typeface="Calibri" pitchFamily="34" charset="-120"/>
              </a:rPr>
              <a:t>. By Lenz's law, eddy currents flow so as to oppose the change. If the change comes from motion, the result is a force that </a:t>
            </a:r>
            <a:r>
              <a:rPr lang="en-US" sz="1500" b="1" dirty="0">
                <a:solidFill>
                  <a:srgbClr val="1A1F2B"/>
                </a:solidFill>
                <a:latin typeface="Calibri" pitchFamily="34" charset="0"/>
                <a:ea typeface="Calibri" pitchFamily="34" charset="-122"/>
                <a:cs typeface="Calibri" pitchFamily="34" charset="-120"/>
              </a:rPr>
              <a:t>opposes the relative motion</a:t>
            </a:r>
            <a:r>
              <a:rPr lang="en-US" sz="1500" dirty="0">
                <a:solidFill>
                  <a:srgbClr val="1A1F2B"/>
                </a:solidFill>
                <a:latin typeface="Calibri" pitchFamily="34" charset="0"/>
                <a:ea typeface="Calibri" pitchFamily="34" charset="-122"/>
                <a:cs typeface="Calibri" pitchFamily="34" charset="-120"/>
              </a:rPr>
              <a:t>, and the kinetic energy removed becomes </a:t>
            </a:r>
            <a:r>
              <a:rPr lang="en-US" sz="1500" b="1" dirty="0">
                <a:solidFill>
                  <a:srgbClr val="1A1F2B"/>
                </a:solidFill>
                <a:latin typeface="Calibri" pitchFamily="34" charset="0"/>
                <a:ea typeface="Calibri" pitchFamily="34" charset="-122"/>
                <a:cs typeface="Calibri" pitchFamily="34" charset="-120"/>
              </a:rPr>
              <a:t>thermal energy</a:t>
            </a:r>
            <a:r>
              <a:rPr lang="en-US" sz="1500" dirty="0">
                <a:solidFill>
                  <a:srgbClr val="1A1F2B"/>
                </a:solidFill>
                <a:latin typeface="Calibri" pitchFamily="34" charset="0"/>
                <a:ea typeface="Calibri" pitchFamily="34" charset="-122"/>
                <a:cs typeface="Calibri" pitchFamily="34" charset="-120"/>
              </a:rPr>
              <a:t> in the metal.</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Magnetic braking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Train and ride brakes:</a:t>
            </a:r>
            <a:r>
              <a:rPr lang="en-US" sz="1500" dirty="0">
                <a:solidFill>
                  <a:srgbClr val="1A1F2B"/>
                </a:solidFill>
                <a:latin typeface="Calibri" pitchFamily="34" charset="0"/>
                <a:ea typeface="Calibri" pitchFamily="34" charset="-122"/>
                <a:cs typeface="Calibri" pitchFamily="34" charset="-120"/>
              </a:rPr>
              <a:t> strong magnets near a moving metal fin or rail induce eddy currents that slow it without any contact or wear. The braking force grows with speed, so it is gentle at low speeds and cannot bring the object fully to rest on its own.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Damping a swinging plate:</a:t>
            </a:r>
            <a:r>
              <a:rPr lang="en-US" sz="1500" dirty="0">
                <a:solidFill>
                  <a:srgbClr val="1A1F2B"/>
                </a:solidFill>
                <a:latin typeface="Calibri" pitchFamily="34" charset="0"/>
                <a:ea typeface="Calibri" pitchFamily="34" charset="-122"/>
                <a:cs typeface="Calibri" pitchFamily="34" charset="-120"/>
              </a:rPr>
              <a:t> a solid aluminium plate swinging between magnet poles stops within a few swings; a plate with slots cut in it swings for much longer, because the slots break up the current loops.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 magnet falling down a metal tube</a:t>
            </a:r>
            <a:r>
              <a:rPr lang="en-US" sz="1500" dirty="0">
                <a:solidFill>
                  <a:srgbClr val="1A1F2B"/>
                </a:solidFill>
                <a:latin typeface="Calibri" pitchFamily="34" charset="0"/>
                <a:ea typeface="Calibri" pitchFamily="34" charset="-122"/>
                <a:cs typeface="Calibri" pitchFamily="34" charset="-120"/>
              </a:rPr>
              <a:t> falls far more slowly than down a plastic tube (below).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eddy currents and how do they brake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same magnet dropped down a plastic tube and a copper tube. In the copper tube the braking force from eddy currents grows with speed until it equals the weight: terminal velocity, here reached within about 0.15 s.">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magnet dropped down a plastic tube and a copper tube. In the copper tube the braking force from eddy currents grows with speed until it equals the weight: terminal velocity, here reached within about 0.15 s.</a:t>
            </a:r>
            <a:endParaRPr lang="en-US" sz="1100" dirty="0"/>
          </a:p>
        </p:txBody>
      </p:sp>
      <p:sp>
        <p:nvSpPr>
          <p:cNvPr id="6" name="Text 3"/>
          <p:cNvSpPr txBox="1"/>
          <p:nvPr/>
        </p:nvSpPr>
        <p:spPr>
          <a:xfrm>
            <a:off x="457200" y="1371600"/>
            <a:ext cx="3611880" cy="2037283"/>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Eddy currents as a nuisance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alternating flux in a transformer core induces eddy currents in the iron, which waste energy as heat. Cores are made from thin </a:t>
            </a:r>
            <a:r>
              <a:rPr lang="en-US" sz="1500" b="1" dirty="0">
                <a:solidFill>
                  <a:srgbClr val="1A1F2B"/>
                </a:solidFill>
                <a:latin typeface="Calibri" pitchFamily="34" charset="0"/>
                <a:ea typeface="Calibri" pitchFamily="34" charset="-122"/>
                <a:cs typeface="Calibri" pitchFamily="34" charset="-120"/>
              </a:rPr>
              <a:t>laminated</a:t>
            </a:r>
            <a:r>
              <a:rPr lang="en-US" sz="1500" dirty="0">
                <a:solidFill>
                  <a:srgbClr val="1A1F2B"/>
                </a:solidFill>
                <a:latin typeface="Calibri" pitchFamily="34" charset="0"/>
                <a:ea typeface="Calibri" pitchFamily="34" charset="-122"/>
                <a:cs typeface="Calibri" pitchFamily="34" charset="-120"/>
              </a:rPr>
              <a:t> sheets, insulated from each other: the insulation breaks the large current loops, so the eddy currents and the energy wasted are much smaller.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eddy currents and how do they brake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6 · Hard · Explain</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strong magnet is dropped down a vertical copper tube 1.20 m long. It takes about 2.5 s to emerge. The same magnet dropped down a plastic tube of the same length takes 0.49 s. Explain these observations.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1.</a:t>
            </a:r>
            <a:r>
              <a:rPr lang="en-US" sz="1500" dirty="0">
                <a:solidFill>
                  <a:srgbClr val="1A1F2B"/>
                </a:solidFill>
                <a:latin typeface="Calibri" pitchFamily="34" charset="0"/>
                <a:ea typeface="Calibri" pitchFamily="34" charset="-122"/>
                <a:cs typeface="Calibri" pitchFamily="34" charset="-120"/>
              </a:rPr>
              <a:t> As the magnet falls, the flux linking each ring of the tube changes, so an e.m.f. is induced in it (Faraday).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2.</a:t>
            </a:r>
            <a:r>
              <a:rPr lang="en-US" sz="1500" dirty="0">
                <a:solidFill>
                  <a:srgbClr val="1A1F2B"/>
                </a:solidFill>
                <a:latin typeface="Calibri" pitchFamily="34" charset="0"/>
                <a:ea typeface="Calibri" pitchFamily="34" charset="-122"/>
                <a:cs typeface="Calibri" pitchFamily="34" charset="-120"/>
              </a:rPr>
              <a:t> Copper is a good conductor, so these e.m.f.s drive large </a:t>
            </a:r>
            <a:r>
              <a:rPr lang="en-US" sz="1500" b="1" dirty="0">
                <a:solidFill>
                  <a:srgbClr val="1A1F2B"/>
                </a:solidFill>
                <a:latin typeface="Calibri" pitchFamily="34" charset="0"/>
                <a:ea typeface="Calibri" pitchFamily="34" charset="-122"/>
                <a:cs typeface="Calibri" pitchFamily="34" charset="-120"/>
              </a:rPr>
              <a:t>eddy currents</a:t>
            </a:r>
            <a:r>
              <a:rPr lang="en-US" sz="1500" dirty="0">
                <a:solidFill>
                  <a:srgbClr val="1A1F2B"/>
                </a:solidFill>
                <a:latin typeface="Calibri" pitchFamily="34" charset="0"/>
                <a:ea typeface="Calibri" pitchFamily="34" charset="-122"/>
                <a:cs typeface="Calibri" pitchFamily="34" charset="-120"/>
              </a:rPr>
              <a:t> around the tube.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3.</a:t>
            </a:r>
            <a:r>
              <a:rPr lang="en-US" sz="1500" dirty="0">
                <a:solidFill>
                  <a:srgbClr val="1A1F2B"/>
                </a:solidFill>
                <a:latin typeface="Calibri" pitchFamily="34" charset="0"/>
                <a:ea typeface="Calibri" pitchFamily="34" charset="-122"/>
                <a:cs typeface="Calibri" pitchFamily="34" charset="-120"/>
              </a:rPr>
              <a:t> The currents oppose the change (Lenz): the ring below repels the approaching magnet and the ring above attracts it, giving an </a:t>
            </a:r>
            <a:r>
              <a:rPr lang="en-US" sz="1500" b="1" dirty="0">
                <a:solidFill>
                  <a:srgbClr val="1A1F2B"/>
                </a:solidFill>
                <a:latin typeface="Calibri" pitchFamily="34" charset="0"/>
                <a:ea typeface="Calibri" pitchFamily="34" charset="-122"/>
                <a:cs typeface="Calibri" pitchFamily="34" charset="-120"/>
              </a:rPr>
              <a:t>upward force</a:t>
            </a:r>
            <a:r>
              <a:rPr lang="en-US" sz="1500" dirty="0">
                <a:solidFill>
                  <a:srgbClr val="1A1F2B"/>
                </a:solidFill>
                <a:latin typeface="Calibri" pitchFamily="34" charset="0"/>
                <a:ea typeface="Calibri" pitchFamily="34" charset="-122"/>
                <a:cs typeface="Calibri" pitchFamily="34" charset="-120"/>
              </a:rPr>
              <a:t> on the magnet.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4.</a:t>
            </a:r>
            <a:r>
              <a:rPr lang="en-US" sz="1500" dirty="0">
                <a:solidFill>
                  <a:srgbClr val="1A1F2B"/>
                </a:solidFill>
                <a:latin typeface="Calibri" pitchFamily="34" charset="0"/>
                <a:ea typeface="Calibri" pitchFamily="34" charset="-122"/>
                <a:cs typeface="Calibri" pitchFamily="34" charset="-120"/>
              </a:rPr>
              <a:t> The faster the magnet falls, the faster the flux changes, so the larger the eddy currents and the upward force.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eddy currents and how do they brake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6 · Hard · Explain (continued)</a:t>
            </a:r>
            <a:endParaRPr lang="en-US" sz="1200" dirty="0"/>
          </a:p>
        </p:txBody>
      </p:sp>
      <p:sp>
        <p:nvSpPr>
          <p:cNvPr id="4" name="Text 2"/>
          <p:cNvSpPr txBox="1"/>
          <p:nvPr/>
        </p:nvSpPr>
        <p:spPr>
          <a:xfrm>
            <a:off x="457200" y="1371600"/>
            <a:ext cx="8229600" cy="15828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soon equals the weight, the resultant force is zero and the magnet falls at a </a:t>
            </a:r>
            <a:r>
              <a:rPr lang="en-US" sz="1500" b="1" dirty="0">
                <a:solidFill>
                  <a:srgbClr val="1A1F2B"/>
                </a:solidFill>
                <a:latin typeface="Calibri" pitchFamily="34" charset="0"/>
                <a:ea typeface="Calibri" pitchFamily="34" charset="-122"/>
                <a:cs typeface="Calibri" pitchFamily="34" charset="-120"/>
              </a:rPr>
              <a:t>constant (terminal) velocity</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5.</a:t>
            </a:r>
            <a:r>
              <a:rPr lang="en-US" sz="1500" dirty="0">
                <a:solidFill>
                  <a:srgbClr val="1A1F2B"/>
                </a:solidFill>
                <a:latin typeface="Calibri" pitchFamily="34" charset="0"/>
                <a:ea typeface="Calibri" pitchFamily="34" charset="-122"/>
                <a:cs typeface="Calibri" pitchFamily="34" charset="-120"/>
              </a:rPr>
              <a:t> Gravitational potential energy is transferred to thermal energy in the tube instead of to kinetic energy of the magnet.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6.</a:t>
            </a:r>
            <a:r>
              <a:rPr lang="en-US" sz="1500" dirty="0">
                <a:solidFill>
                  <a:srgbClr val="1A1F2B"/>
                </a:solidFill>
                <a:latin typeface="Calibri" pitchFamily="34" charset="0"/>
                <a:ea typeface="Calibri" pitchFamily="34" charset="-122"/>
                <a:cs typeface="Calibri" pitchFamily="34" charset="-120"/>
              </a:rPr>
              <a:t> Plastic is an insulator, so no eddy currents flow and there is no braking force: the magnet is in free fall, t = √(2 ×1.20 ÷9.81) = </a:t>
            </a:r>
            <a:r>
              <a:rPr lang="en-US" sz="1500" b="1" dirty="0">
                <a:solidFill>
                  <a:srgbClr val="1A1F2B"/>
                </a:solidFill>
                <a:latin typeface="Calibri" pitchFamily="34" charset="0"/>
                <a:ea typeface="Calibri" pitchFamily="34" charset="-122"/>
                <a:cs typeface="Calibri" pitchFamily="34" charset="-120"/>
              </a:rPr>
              <a:t>0.49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eddy currents and how do they brake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The induction chain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Long explanations on induction follow the same chain: </a:t>
            </a:r>
            <a:r>
              <a:rPr lang="en-US" sz="1400" b="1" dirty="0">
                <a:solidFill>
                  <a:srgbClr val="1A1F2B"/>
                </a:solidFill>
                <a:latin typeface="Calibri" pitchFamily="34" charset="0"/>
                <a:ea typeface="Calibri" pitchFamily="34" charset="-122"/>
                <a:cs typeface="Calibri" pitchFamily="34" charset="-120"/>
              </a:rPr>
              <a:t>change of flux linkage → e.m.f. (Faraday) → current, if there is a complete path → direction opposes the change (Lenz) → force or energy consequence</a:t>
            </a:r>
            <a:r>
              <a:rPr lang="en-US" sz="1400" dirty="0">
                <a:solidFill>
                  <a:srgbClr val="1A1F2B"/>
                </a:solidFill>
                <a:latin typeface="Calibri" pitchFamily="34" charset="0"/>
                <a:ea typeface="Calibri" pitchFamily="34" charset="-122"/>
                <a:cs typeface="Calibri" pitchFamily="34" charset="-120"/>
              </a:rPr>
              <a:t>. Name each link rather than jumping from "the magnet moves" straight to "it slows down".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Say "change"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explanation of an induced e.m.f. must contain the idea of a changing flux linkage (or of a conductor cutting flux). "There is a magnetic field" is not enough.</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E.m.f. versus current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 e.m.f. is induced whenever the flux linkage changes. A current flows only if there is a complete circuit. Read the question to see which one it asks about.</a:t>
            </a:r>
            <a:endParaRPr lang="en-US" sz="1300" dirty="0"/>
          </a:p>
        </p:txBody>
      </p:sp>
      <p:sp>
        <p:nvSpPr>
          <p:cNvPr id="8" name="Shape 6"/>
          <p:cNvSpPr/>
          <p:nvPr/>
        </p:nvSpPr>
        <p:spPr>
          <a:xfrm>
            <a:off x="457200" y="3311042"/>
            <a:ext cx="8229600" cy="635508"/>
          </a:xfrm>
          <a:prstGeom prst="roundRect">
            <a:avLst>
              <a:gd name="adj" fmla="val 8633"/>
            </a:avLst>
          </a:prstGeom>
          <a:solidFill>
            <a:srgbClr val="FFFBEB"/>
          </a:solidFill>
          <a:ln w="9525">
            <a:solidFill>
              <a:srgbClr val="DDE2EA"/>
            </a:solidFill>
            <a:prstDash val="solid"/>
          </a:ln>
        </p:spPr>
      </p:sp>
      <p:sp>
        <p:nvSpPr>
          <p:cNvPr id="9" name="Text 7"/>
          <p:cNvSpPr txBox="1"/>
          <p:nvPr/>
        </p:nvSpPr>
        <p:spPr>
          <a:xfrm>
            <a:off x="603504" y="3402482"/>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Flux linkage, not flux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Nφ= NBA as a separate line before dividing by time, and check that A is in m²: 1 cm² = 1 × 10⁻⁴ m².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Graphs come in pairs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ε = −gradient of Nφ–t. A sine-shaped flux linkage gives a cosine-shaped e.m.f. and vice versa; a straight-line section gives a constant e.m.f.; a flat section gives zero.</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Lenz's law needs a reason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for a direction or a pole, state what change is happening and that the induced current opposes it. A bare "north pole" or "clockwise" without the reason is an incomplete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48356"/>
                <a:gridCol w="2531974"/>
                <a:gridCol w="284835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large flux linkage means a large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Faraday's law involves the rate of change, not the size.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steady flux linkage, however large, induces no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transformer works with a steady d.c. supply.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steady current gives a constant flux in the core.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a changing (e.g. alternating) primary current induces a secondary e.m.f.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Lenz's law means the induced current opposes the magnet's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opposes the change in flux, not the field itself.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the flux is decreasing, the induced field acts in the same direction as the magnet's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rotating coil gives its largest e.m.f. when face-on to the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the flux linkage is at a maximum and not changing.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e.m.f. is largest when the coil is edge-on (flux linkage zero, changing fastest).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e.m.f. needs a complete circuit.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e.m.f. comes from the changing flux linkage alone.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complete circuit is needed only for a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48356"/>
                <a:gridCol w="2531974"/>
                <a:gridCol w="284835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Magnetic braking works because the magnet attracts the metal.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Copper and aluminium are not attracted to magnets.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braking force comes from induced eddy currents opposing the relative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5 Magnetic fields and forces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force F = BIl on the induced current is what opposes the motion in every Lenz's-law example, and φ= BA is defined there.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Electric circuits (Unit 2) and energy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induced e.m.f. drives a current through the circuit resistance exactly like a cell; the power dissipated is I²R. Lenz's law is conservation of energy, and the magnet in a copper tube reaches a terminal velocity for the same reason a ball does in oil: a resistive force that grows with speed.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Oscillations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Eddy-current damping is a practical way of removing energy from an oscillating system, and a rotating coil's output varies sinusoidally like simple harmonic motion.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26057"/>
                <a:gridCol w="3866083"/>
                <a:gridCol w="25374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-d(Nφ)/dt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Faraday's and Lenz's laws: induced e.m.f.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-Δ(Nφ)/Δt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average e.m.f. over a time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line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 BA, flux linkage = Nφ</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(Wb) through a coil at right angles to the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Blv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 conductor moving across a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Faraday's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BIl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on the induced current in a conductor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Fv = I²R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check for a conductor pulled at constant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combine P = W/t and P = I²R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magnet is held at rest inside a coil connected to a meter. What does the meter read, and why?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metal rod 0.30 m long moves at 6.0 m s⁻¹ at right angles to a 0.050 T field. Calculate the e.m.f. between its ends.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coil of 500 turns and area 2.0 × 10⁻⁴ m² is in a field that falls steadily from 0.24 T to zero in 20 ms. Calculate the e.m.f.</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Why is a transformer core made of thin insulated sheets rather than solid iron?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The flux linkage of a coil falls steadily from 0.012 Wb to zero in 40 ms. Calculate the e.m.f. and sketch the e.m.f.–time graph for this interval.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north pole is pulled away from the end of a coil. State and explain the polarity of that end of the coil while the magnet moves.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9260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t>
            </a: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The flux linkage is large but not changing, and the e.m.f. depends on the rate of change of flux linkage.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ε= Blv = 0.050 ×0.30 ×6.0 = </a:t>
            </a:r>
            <a:r>
              <a:rPr lang="en-US" sz="1500" b="1" dirty="0">
                <a:solidFill>
                  <a:srgbClr val="1A1F2B"/>
                </a:solidFill>
                <a:latin typeface="Calibri" pitchFamily="34" charset="0"/>
                <a:ea typeface="Calibri" pitchFamily="34" charset="-122"/>
                <a:cs typeface="Calibri" pitchFamily="34" charset="-120"/>
              </a:rPr>
              <a:t>0.090 V</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Δ(Nφ) = 500 ×0.24 ×2.0×10⁻⁴ = 0.024 Wb; ε= 0.024 ÷0.020 = </a:t>
            </a:r>
            <a:r>
              <a:rPr lang="en-US" sz="1500" b="1" dirty="0">
                <a:solidFill>
                  <a:srgbClr val="1A1F2B"/>
                </a:solidFill>
                <a:latin typeface="Calibri" pitchFamily="34" charset="0"/>
                <a:ea typeface="Calibri" pitchFamily="34" charset="-122"/>
                <a:cs typeface="Calibri" pitchFamily="34" charset="-120"/>
              </a:rPr>
              <a:t>1.2 V</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changing flux induces eddy currents in the core. The insulated laminations break up the current loops, so the eddy currents, and the energy wasted heating the core, are much smaller.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ε = −gradient = -(0 - 0.012) ÷0.040 = </a:t>
            </a:r>
            <a:r>
              <a:rPr lang="en-US" sz="1500" b="1" dirty="0">
                <a:solidFill>
                  <a:srgbClr val="1A1F2B"/>
                </a:solidFill>
                <a:latin typeface="Calibri" pitchFamily="34" charset="0"/>
                <a:ea typeface="Calibri" pitchFamily="34" charset="-122"/>
                <a:cs typeface="Calibri" pitchFamily="34" charset="-120"/>
              </a:rPr>
              <a:t>+0.30 V</a:t>
            </a:r>
            <a:r>
              <a:rPr lang="en-US" sz="1500" dirty="0">
                <a:solidFill>
                  <a:srgbClr val="1A1F2B"/>
                </a:solidFill>
                <a:latin typeface="Calibri" pitchFamily="34" charset="0"/>
                <a:ea typeface="Calibri" pitchFamily="34" charset="-122"/>
                <a:cs typeface="Calibri" pitchFamily="34" charset="-120"/>
              </a:rPr>
              <a:t>: a horizontal line at 0.30 V for the 40 ms, dropping to zero when the flux linkage stops changing.</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flux linkage is decreasing, so the induced current opposes the decrease: the near end becomes a </a:t>
            </a:r>
            <a:r>
              <a:rPr lang="en-US" sz="1500" b="1" dirty="0">
                <a:solidFill>
                  <a:srgbClr val="1A1F2B"/>
                </a:solidFill>
                <a:latin typeface="Calibri" pitchFamily="34" charset="0"/>
                <a:ea typeface="Calibri" pitchFamily="34" charset="-122"/>
                <a:cs typeface="Calibri" pitchFamily="34" charset="-120"/>
              </a:rPr>
              <a:t>south pole</a:t>
            </a:r>
            <a:r>
              <a:rPr lang="en-US" sz="1500" dirty="0">
                <a:solidFill>
                  <a:srgbClr val="1A1F2B"/>
                </a:solidFill>
                <a:latin typeface="Calibri" pitchFamily="34" charset="0"/>
                <a:ea typeface="Calibri" pitchFamily="34" charset="-122"/>
                <a:cs typeface="Calibri" pitchFamily="34" charset="-120"/>
              </a:rPr>
              <a:t>, which attracts the receding north pole. Work must be done against this attraction, which supplies the electrical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bar magnet is pushed into a coil that is connected to a sensitive meter.</a:t>
            </a:r>
            <a:endParaRPr lang="en-US" sz="1400" dirty="0"/>
          </a:p>
          <a:p>
            <a:pPr indent="0" marL="0">
              <a:spcAft>
                <a:spcPts val="600"/>
              </a:spcAft>
              <a:buNone/>
            </a:pPr>
            <a:r>
              <a:rPr lang="en-US" sz="1400" dirty="0">
                <a:solidFill>
                  <a:srgbClr val="1A1F2B"/>
                </a:solidFill>
              </a:rPr>
              <a:t>Which change would not increase the maximum e.m.f. induced in the coil?</a:t>
            </a:r>
            <a:endParaRPr lang="en-US" sz="1400" dirty="0"/>
          </a:p>
          <a:p>
            <a:pPr indent="0" marL="0">
              <a:spcAft>
                <a:spcPts val="600"/>
              </a:spcAft>
              <a:buNone/>
            </a:pPr>
            <a:r>
              <a:rPr lang="en-US" sz="1400" dirty="0">
                <a:solidFill>
                  <a:srgbClr val="1A1F2B"/>
                </a:solidFill>
              </a:rPr>
              <a:t>A   pushing the magnet in more quickly</a:t>
            </a:r>
            <a:endParaRPr lang="en-US" sz="1400" dirty="0"/>
          </a:p>
          <a:p>
            <a:pPr indent="0" marL="0">
              <a:spcAft>
                <a:spcPts val="600"/>
              </a:spcAft>
              <a:buNone/>
            </a:pPr>
            <a:r>
              <a:rPr lang="en-US" sz="1400" dirty="0">
                <a:solidFill>
                  <a:srgbClr val="1A1F2B"/>
                </a:solidFill>
              </a:rPr>
              <a:t>B   using a stronger magnet</a:t>
            </a:r>
            <a:endParaRPr lang="en-US" sz="1400" dirty="0"/>
          </a:p>
          <a:p>
            <a:pPr indent="0" marL="0">
              <a:spcAft>
                <a:spcPts val="600"/>
              </a:spcAft>
              <a:buNone/>
            </a:pPr>
            <a:r>
              <a:rPr lang="en-US" sz="1400" dirty="0">
                <a:solidFill>
                  <a:srgbClr val="1A1F2B"/>
                </a:solidFill>
              </a:rPr>
              <a:t>C   using a coil with more turns of the same area</a:t>
            </a:r>
            <a:endParaRPr lang="en-US" sz="1400" dirty="0"/>
          </a:p>
          <a:p>
            <a:pPr indent="0" marL="0">
              <a:spcAft>
                <a:spcPts val="600"/>
              </a:spcAft>
              <a:buNone/>
            </a:pPr>
            <a:r>
              <a:rPr lang="en-US" sz="1400" dirty="0">
                <a:solidFill>
                  <a:srgbClr val="1A1F2B"/>
                </a:solidFill>
              </a:rPr>
              <a:t>D   rewinding the coil with thicker wire, keeping the same number of turns and area</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unit is equivalent to the weber, the unit of magnetic flux?</a:t>
            </a:r>
            <a:endParaRPr lang="en-US" sz="1600" dirty="0"/>
          </a:p>
          <a:p>
            <a:pPr indent="0" marL="0">
              <a:spcAft>
                <a:spcPts val="600"/>
              </a:spcAft>
              <a:buNone/>
            </a:pPr>
            <a:r>
              <a:rPr lang="en-US" sz="1600" dirty="0">
                <a:solidFill>
                  <a:srgbClr val="1A1F2B"/>
                </a:solidFill>
              </a:rPr>
              <a:t>A   N A⁻¹ m⁻¹</a:t>
            </a:r>
            <a:endParaRPr lang="en-US" sz="1600" dirty="0"/>
          </a:p>
          <a:p>
            <a:pPr indent="0" marL="0">
              <a:spcAft>
                <a:spcPts val="600"/>
              </a:spcAft>
              <a:buNone/>
            </a:pPr>
            <a:r>
              <a:rPr lang="en-US" sz="1600" dirty="0">
                <a:solidFill>
                  <a:srgbClr val="1A1F2B"/>
                </a:solidFill>
              </a:rPr>
              <a:t>B   T m⁻²</a:t>
            </a:r>
            <a:endParaRPr lang="en-US" sz="1600" dirty="0"/>
          </a:p>
          <a:p>
            <a:pPr indent="0" marL="0">
              <a:spcAft>
                <a:spcPts val="600"/>
              </a:spcAft>
              <a:buNone/>
            </a:pPr>
            <a:r>
              <a:rPr lang="en-US" sz="1600" dirty="0">
                <a:solidFill>
                  <a:srgbClr val="1A1F2B"/>
                </a:solidFill>
              </a:rPr>
              <a:t>C   T m²</a:t>
            </a:r>
            <a:endParaRPr lang="en-US" sz="1600" dirty="0"/>
          </a:p>
          <a:p>
            <a:pPr indent="0" marL="0">
              <a:spcAft>
                <a:spcPts val="600"/>
              </a:spcAft>
              <a:buNone/>
            </a:pPr>
            <a:r>
              <a:rPr lang="en-US" sz="1600" dirty="0">
                <a:solidFill>
                  <a:srgbClr val="1A1F2B"/>
                </a:solidFill>
              </a:rPr>
              <a:t>D   V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coil has 400 turns. The magnetic flux through each turn falls steadily from 3.0 × 10⁻⁴ Wb to zero in 0.060 s.</a:t>
            </a:r>
            <a:endParaRPr lang="en-US" sz="1600" dirty="0"/>
          </a:p>
          <a:p>
            <a:pPr indent="0" marL="0">
              <a:spcAft>
                <a:spcPts val="600"/>
              </a:spcAft>
              <a:buNone/>
            </a:pPr>
            <a:r>
              <a:rPr lang="en-US" sz="1600" dirty="0">
                <a:solidFill>
                  <a:srgbClr val="1A1F2B"/>
                </a:solidFill>
              </a:rPr>
              <a:t>What is the e.m.f. induced in the coil?</a:t>
            </a:r>
            <a:endParaRPr lang="en-US" sz="1600" dirty="0"/>
          </a:p>
          <a:p>
            <a:pPr indent="0" marL="0">
              <a:spcAft>
                <a:spcPts val="600"/>
              </a:spcAft>
              <a:buNone/>
            </a:pPr>
            <a:r>
              <a:rPr lang="en-US" sz="1600" dirty="0">
                <a:solidFill>
                  <a:srgbClr val="1A1F2B"/>
                </a:solidFill>
              </a:rPr>
              <a:t>A   5.0 × 10⁻³ V</a:t>
            </a:r>
            <a:endParaRPr lang="en-US" sz="1600" dirty="0"/>
          </a:p>
          <a:p>
            <a:pPr indent="0" marL="0">
              <a:spcAft>
                <a:spcPts val="600"/>
              </a:spcAft>
              <a:buNone/>
            </a:pPr>
            <a:r>
              <a:rPr lang="en-US" sz="1600" dirty="0">
                <a:solidFill>
                  <a:srgbClr val="1A1F2B"/>
                </a:solidFill>
              </a:rPr>
              <a:t>B   7.2 × 10⁻³ V</a:t>
            </a:r>
            <a:endParaRPr lang="en-US" sz="1600" dirty="0"/>
          </a:p>
          <a:p>
            <a:pPr indent="0" marL="0">
              <a:spcAft>
                <a:spcPts val="600"/>
              </a:spcAft>
              <a:buNone/>
            </a:pPr>
            <a:r>
              <a:rPr lang="en-US" sz="1600" dirty="0">
                <a:solidFill>
                  <a:srgbClr val="1A1F2B"/>
                </a:solidFill>
              </a:rPr>
              <a:t>C   2.0 V</a:t>
            </a:r>
            <a:endParaRPr lang="en-US" sz="1600" dirty="0"/>
          </a:p>
          <a:p>
            <a:pPr indent="0" marL="0">
              <a:spcAft>
                <a:spcPts val="600"/>
              </a:spcAft>
              <a:buNone/>
            </a:pPr>
            <a:r>
              <a:rPr lang="en-US" sz="1600" dirty="0">
                <a:solidFill>
                  <a:srgbClr val="1A1F2B"/>
                </a:solidFill>
              </a:rPr>
              <a:t>D   4.0 V</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student connects a coil to a sensitive centre-zero ammeter. When she pushes the north pole of a bar magnet into the coil, the needle deflects briefly to the right.</a:t>
            </a:r>
            <a:endParaRPr lang="en-US" sz="1400" dirty="0"/>
          </a:p>
          <a:p>
            <a:pPr indent="0" marL="0">
              <a:spcAft>
                <a:spcPts val="600"/>
              </a:spcAft>
              <a:buNone/>
            </a:pPr>
            <a:r>
              <a:rPr lang="en-US" sz="1400" dirty="0">
                <a:solidFill>
                  <a:srgbClr val="1A1F2B"/>
                </a:solidFill>
              </a:rPr>
              <a:t>(a) State what the needle shows while the magnet is held stationary inside the coil.  [1]</a:t>
            </a:r>
            <a:endParaRPr lang="en-US" sz="1400" dirty="0"/>
          </a:p>
          <a:p>
            <a:pPr indent="0" marL="0">
              <a:spcAft>
                <a:spcPts val="600"/>
              </a:spcAft>
              <a:buNone/>
            </a:pPr>
            <a:r>
              <a:rPr lang="en-US" sz="1400" dirty="0">
                <a:solidFill>
                  <a:srgbClr val="1A1F2B"/>
                </a:solidFill>
              </a:rPr>
              <a:t>(b) State what the needle shows when the magnet is pulled out of the coil at the same speed.  [1]</a:t>
            </a:r>
            <a:endParaRPr lang="en-US" sz="1400" dirty="0"/>
          </a:p>
          <a:p>
            <a:pPr indent="0" marL="0">
              <a:spcAft>
                <a:spcPts val="600"/>
              </a:spcAft>
              <a:buNone/>
            </a:pPr>
            <a:r>
              <a:rPr lang="en-US" sz="1400" dirty="0">
                <a:solidFill>
                  <a:srgbClr val="1A1F2B"/>
                </a:solidFill>
              </a:rPr>
              <a:t>(c) State two changes that would give a larger deflection when the magnet is pushed in.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small search coil has 60 turns, each of area 1.5 × 10⁻⁴ m². It is held with its plane perpendicular to a uniform magnetic field of flux density 0.12 T. It is then pulled out of the field in 0.20 s.</a:t>
            </a:r>
            <a:endParaRPr lang="en-US" sz="1400" dirty="0"/>
          </a:p>
          <a:p>
            <a:pPr indent="0" marL="0">
              <a:spcAft>
                <a:spcPts val="600"/>
              </a:spcAft>
              <a:buNone/>
            </a:pPr>
            <a:r>
              <a:rPr lang="en-US" sz="1400" dirty="0">
                <a:solidFill>
                  <a:srgbClr val="1A1F2B"/>
                </a:solidFill>
              </a:rPr>
              <a:t>(a) Calculate the flux linkage of the coil while it is in the field.  [2]</a:t>
            </a:r>
            <a:endParaRPr lang="en-US" sz="1400" dirty="0"/>
          </a:p>
          <a:p>
            <a:pPr indent="0" marL="0">
              <a:spcAft>
                <a:spcPts val="600"/>
              </a:spcAft>
              <a:buNone/>
            </a:pPr>
            <a:r>
              <a:rPr lang="en-US" sz="1400" dirty="0">
                <a:solidFill>
                  <a:srgbClr val="1A1F2B"/>
                </a:solidFill>
              </a:rPr>
              <a:t>(b) Calculate the average e.m.f. induced while the coil is pulled out of the field.  [2]</a:t>
            </a:r>
            <a:endParaRPr lang="en-US" sz="1400" dirty="0"/>
          </a:p>
          <a:p>
            <a:pPr indent="0" marL="0">
              <a:spcAft>
                <a:spcPts val="600"/>
              </a:spcAft>
              <a:buNone/>
            </a:pPr>
            <a:r>
              <a:rPr lang="en-US" sz="1400" dirty="0">
                <a:solidFill>
                  <a:srgbClr val="1A1F2B"/>
                </a:solidFill>
              </a:rPr>
              <a:t>(c) Explain why the average e.m.f. would be larger if the coil were pulled out more quickly.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815436"/>
          </a:xfrm>
          <a:prstGeom prst="roundRect">
            <a:avLst>
              <a:gd name="adj" fmla="val 3022"/>
            </a:avLst>
          </a:prstGeom>
          <a:solidFill>
            <a:srgbClr val="F3F5F9"/>
          </a:solidFill>
          <a:ln w="12700">
            <a:solidFill>
              <a:srgbClr val="DDE2EA"/>
            </a:solidFill>
            <a:prstDash val="solid"/>
          </a:ln>
        </p:spPr>
      </p:sp>
      <p:sp>
        <p:nvSpPr>
          <p:cNvPr id="5" name="Text 3"/>
          <p:cNvSpPr txBox="1"/>
          <p:nvPr/>
        </p:nvSpPr>
        <p:spPr>
          <a:xfrm>
            <a:off x="685800" y="1463040"/>
            <a:ext cx="7772400" cy="158683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e.m.f. depends on the rate of change of flux linkage. Speed, magnet strength and number of turns all change that rate. Thicker wire lowers the resistance of the coil, which would increase the current, but the flux linkage and its rate of change are unchanged, so the e.m.f. is the same.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083916"/>
          </a:xfrm>
          <a:prstGeom prst="roundRect">
            <a:avLst>
              <a:gd name="adj" fmla="val 5062"/>
            </a:avLst>
          </a:prstGeom>
          <a:solidFill>
            <a:srgbClr val="F3F5F9"/>
          </a:solidFill>
          <a:ln w="12700">
            <a:solidFill>
              <a:srgbClr val="DDE2EA"/>
            </a:solidFill>
            <a:prstDash val="solid"/>
          </a:ln>
        </p:spPr>
      </p:sp>
      <p:sp>
        <p:nvSpPr>
          <p:cNvPr id="5" name="Text 3"/>
          <p:cNvSpPr txBox="1"/>
          <p:nvPr/>
        </p:nvSpPr>
        <p:spPr>
          <a:xfrm>
            <a:off x="685800" y="1463040"/>
            <a:ext cx="7772400" cy="85531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Flux φ = BA, so 1 Wb = 1 T × 1 m² = 1 T m². (From ε = −d(Nφ)/dt it is also 1 V 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090950"/>
          </a:xfrm>
          <a:prstGeom prst="roundRect">
            <a:avLst>
              <a:gd name="adj" fmla="val 5029"/>
            </a:avLst>
          </a:prstGeom>
          <a:solidFill>
            <a:srgbClr val="F3F5F9"/>
          </a:solidFill>
          <a:ln w="12700">
            <a:solidFill>
              <a:srgbClr val="DDE2EA"/>
            </a:solidFill>
            <a:prstDash val="solid"/>
          </a:ln>
        </p:spPr>
      </p:sp>
      <p:sp>
        <p:nvSpPr>
          <p:cNvPr id="5" name="Text 3"/>
          <p:cNvSpPr txBox="1"/>
          <p:nvPr/>
        </p:nvSpPr>
        <p:spPr>
          <a:xfrm>
            <a:off x="685800" y="1463040"/>
            <a:ext cx="7772400" cy="86235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Change in flux linkage = NΔφ = 400 × 3.0 × 10⁻⁴ = 0.12 Wb. ε = 0.12 ÷ 0.060 = 2.0 V.</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161501"/>
          </a:xfrm>
          <a:prstGeom prst="roundRect">
            <a:avLst>
              <a:gd name="adj" fmla="val 2538"/>
            </a:avLst>
          </a:prstGeom>
          <a:solidFill>
            <a:srgbClr val="F3F5F9"/>
          </a:solidFill>
          <a:ln w="12700">
            <a:solidFill>
              <a:srgbClr val="DDE2EA"/>
            </a:solidFill>
            <a:prstDash val="solid"/>
          </a:ln>
        </p:spPr>
      </p:sp>
      <p:sp>
        <p:nvSpPr>
          <p:cNvPr id="5" name="Text 3"/>
          <p:cNvSpPr txBox="1"/>
          <p:nvPr/>
        </p:nvSpPr>
        <p:spPr>
          <a:xfrm>
            <a:off x="685800" y="1463040"/>
            <a:ext cx="7772400" cy="193290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no deflection / reads zero</a:t>
            </a:r>
            <a:endParaRPr lang="en-US" sz="1600" dirty="0"/>
          </a:p>
          <a:p>
            <a:pPr marL="342900" indent="-342900">
              <a:spcAft>
                <a:spcPts val="400"/>
              </a:spcAft>
              <a:buSzPct val="100000"/>
              <a:buChar char="•"/>
            </a:pPr>
            <a:r>
              <a:rPr lang="en-US" sz="1600" dirty="0">
                <a:solidFill>
                  <a:srgbClr val="1A1F2B"/>
                </a:solidFill>
              </a:rPr>
              <a:t>a brief deflection to the left, of about the same size</a:t>
            </a:r>
            <a:endParaRPr lang="en-US" sz="1600" dirty="0"/>
          </a:p>
          <a:p>
            <a:pPr marL="342900" indent="-342900">
              <a:spcAft>
                <a:spcPts val="400"/>
              </a:spcAft>
              <a:buSzPct val="100000"/>
              <a:buChar char="•"/>
            </a:pPr>
            <a:r>
              <a:rPr lang="en-US" sz="1600" dirty="0">
                <a:solidFill>
                  <a:srgbClr val="1A1F2B"/>
                </a:solidFill>
              </a:rPr>
              <a:t>any two of: push the magnet in faster / use a stronger magnet / use a coil with more turns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21502"/>
          </a:xfrm>
          <a:prstGeom prst="roundRect">
            <a:avLst>
              <a:gd name="adj" fmla="val 1703"/>
            </a:avLst>
          </a:prstGeom>
          <a:solidFill>
            <a:srgbClr val="F3F5F9"/>
          </a:solidFill>
          <a:ln w="12700">
            <a:solidFill>
              <a:srgbClr val="DDE2EA"/>
            </a:solidFill>
            <a:prstDash val="solid"/>
          </a:ln>
        </p:spPr>
      </p:sp>
      <p:sp>
        <p:nvSpPr>
          <p:cNvPr id="5" name="Text 3"/>
          <p:cNvSpPr txBox="1"/>
          <p:nvPr/>
        </p:nvSpPr>
        <p:spPr>
          <a:xfrm>
            <a:off x="685800" y="1463040"/>
            <a:ext cx="7772400" cy="299290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Nφ = NBA = 60 × 0.12 × 1.5 × 10⁻⁴</a:t>
            </a:r>
            <a:endParaRPr lang="en-US" sz="1600" dirty="0"/>
          </a:p>
          <a:p>
            <a:pPr marL="342900" indent="-342900">
              <a:spcAft>
                <a:spcPts val="400"/>
              </a:spcAft>
              <a:buSzPct val="100000"/>
              <a:buChar char="•"/>
            </a:pPr>
            <a:r>
              <a:rPr lang="en-US" sz="1600" dirty="0">
                <a:solidFill>
                  <a:srgbClr val="1A1F2B"/>
                </a:solidFill>
              </a:rPr>
              <a:t>= 1.1 × 10⁻³ Wb (1.08 × 10⁻³ Wb)</a:t>
            </a:r>
            <a:endParaRPr lang="en-US" sz="1600" dirty="0"/>
          </a:p>
          <a:p>
            <a:pPr marL="342900" indent="-342900">
              <a:spcAft>
                <a:spcPts val="400"/>
              </a:spcAft>
              <a:buSzPct val="100000"/>
              <a:buChar char="•"/>
            </a:pPr>
            <a:r>
              <a:rPr lang="en-US" sz="1600" dirty="0">
                <a:solidFill>
                  <a:srgbClr val="1A1F2B"/>
                </a:solidFill>
              </a:rPr>
              <a:t>ε = Δ(Nφ)/Δt = 1.08 × 10⁻³ ÷ 0.20</a:t>
            </a:r>
            <a:endParaRPr lang="en-US" sz="1600" dirty="0"/>
          </a:p>
          <a:p>
            <a:pPr marL="342900" indent="-342900">
              <a:spcAft>
                <a:spcPts val="400"/>
              </a:spcAft>
              <a:buSzPct val="100000"/>
              <a:buChar char="•"/>
            </a:pPr>
            <a:r>
              <a:rPr lang="en-US" sz="1600" dirty="0">
                <a:solidFill>
                  <a:srgbClr val="1A1F2B"/>
                </a:solidFill>
              </a:rPr>
              <a:t>= 5.4 × 10⁻³ V — allow error carried forward from (a)</a:t>
            </a:r>
            <a:endParaRPr lang="en-US" sz="1600" dirty="0"/>
          </a:p>
          <a:p>
            <a:pPr marL="342900" indent="-342900">
              <a:spcAft>
                <a:spcPts val="400"/>
              </a:spcAft>
              <a:buSzPct val="100000"/>
              <a:buChar char="•"/>
            </a:pPr>
            <a:r>
              <a:rPr lang="en-US" sz="1600" dirty="0">
                <a:solidFill>
                  <a:srgbClr val="1A1F2B"/>
                </a:solidFill>
              </a:rPr>
              <a:t>the same change in flux linkage happens in less time, so the rate of change of flux linkage is greater</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61</Slides>
  <Notes>61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4.6 Electromagnetic induction · Edexcel IAL Physics</dc:title>
  <dc:subject>PptxGenJS Presentation</dc:subject>
  <dc:creator>Evan Kotronis · ExaminerPrep</dc:creator>
  <cp:lastModifiedBy>Evan Kotronis · ExaminerPrep</cp:lastModifiedBy>
  <cp:revision>1</cp:revision>
  <dcterms:created xsi:type="dcterms:W3CDTF">2026-10-26T15:12:24Z</dcterms:created>
  <dcterms:modified xsi:type="dcterms:W3CDTF">2026-10-26T15:12:24Z</dcterms:modified>
</cp:coreProperties>
</file>