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Lst>
  <p:notesMasterIdLst>
    <p:notesMasterId r:id="rId6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cb79ca36-9909-6287-d5ea-8b4f9305b10e}">
          <p14:sldIdLst>
            <p14:sldId id="256"/>
            <p14:sldId id="257"/>
            <p14:sldId id="258"/>
          </p14:sldIdLst>
        </p14:section>
        <p14:section name="Theory" id="{900b9404-f486-ea0b-0065-bdacb9993445}">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Lst>
        </p14:section>
        <p14:section name="Practice" id="{6d67955d-b96f-1171-56d0-1a2373e5335d}">
          <p14:sldIdLst>
            <p14:sldId id="302"/>
            <p14:sldId id="303"/>
            <p14:sldId id="304"/>
            <p14:sldId id="305"/>
            <p14:sldId id="306"/>
            <p14:sldId id="307"/>
          </p14:sldIdLst>
        </p14:section>
        <p14:section name="Answers" id="{8c24b9ee-9f26-3e0b-2367-1eec375ba7f0}">
          <p14:sldIdLst>
            <p14:sldId id="308"/>
            <p14:sldId id="309"/>
            <p14:sldId id="310"/>
            <p14:sldId id="311"/>
            <p14:sldId id="312"/>
            <p14:sldId id="313"/>
            <p14:sldId id="31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notesMaster" Target="notesMasters/notesMaster1.xml"/><Relationship Id="rId62" Type="http://schemas.openxmlformats.org/officeDocument/2006/relationships/presProps" Target="presProps.xml"/><Relationship Id="rId63" Type="http://schemas.openxmlformats.org/officeDocument/2006/relationships/viewProps" Target="viewProps.xml"/><Relationship Id="rId64" Type="http://schemas.openxmlformats.org/officeDocument/2006/relationships/theme" Target="theme/theme1.xml"/><Relationship Id="rId6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5.6 Energy, damping and resonance. Notes for this topic: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energy shared in an undamped oscillation?.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energy shared in an undamped oscillation?.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energy shared in an undamped oscillation?.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energy shared in an undamped oscillation?.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energy shared in an undamped oscillation?: Worked example 1.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energy shared in an undamped oscillation?.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damping do to an oscillation?.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damping do to an oscillation?.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damping do to an oscillation?.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damping do to an oscillation?.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damping do to an oscillation?: Worked example 2.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damping do to an oscillation?: Worked example 2.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difference between free and forced oscillations?.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difference between free and forced oscillations?.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difference between free and forced oscillations?: Worked example 3.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difference between free and forced oscillations?: Worked example 3.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resonance, and how does damping change it?.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resonance, and how does damping change it?.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resonance, and how does damping change it?.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resonance, and how does damping change it?: Worked example 4.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resonance, and how does damping change it?: Worked example 4.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resonance, and how does damping change it?.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damping and plastic deformation protect buildings and vehicles?.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damping and plastic deformation protect buildings and vehicles?.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damping and plastic deformation protect buildings and vehicles?.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damping and plastic deformation protect buildings and vehicles?: Worked example 5.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damping and plastic deformation protect buildings and vehicles?: Worked example 5.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damping and plastic deformation protect buildings and vehicles?.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16: how do you find an unknown mass from resonant frequencies?.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16: how do you find an unknown mass from resonant frequencies?.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16: how do you find an unknown mass from resonant frequencies?.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16: how do you find an unknown mass from resonant frequencies?.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16: how do you find an unknown mass from resonant frequencies?: Worked example 6.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16: how do you find an unknown mass from resonant frequencies?.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5.6.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5.6.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https://examinerprep.com/notes/edexcel-ial-physics/energy-damping-and-resonance/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https://examinerprep.com/ial-physics-5-6-energy-damping-and-resonance-questions#IALP-U5-6-A-02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https://examinerprep.com/ial-physics-5-6-energy-damping-and-resonance-questions#IALP-U5-6-A-04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https://examinerprep.com/ial-physics-5-6-energy-damping-and-resonance-questions#IALP-U5-6-A-05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https://examinerprep.com/ial-physics-5-6-energy-damping-and-resonance-questions#IALP-U5-6-B-03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https://examinerprep.com/ial-physics-5-6-energy-damping-and-resonance-questions#IALP-U5-6-FB-03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https://examinerprep.com/ial-physics-5-6-energy-damping-and-resonance-questions#IALP-U5-6-A-02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https://examinerprep.com/ial-physics-5-6-energy-damping-and-resonance-questions#IALP-U5-6-A-04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https://examinerprep.com/ial-physics-5-6-energy-damping-and-resonance-questions#IALP-U5-6-A-05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https://examinerprep.com/ial-physics-5-6-energy-damping-and-resonance-questions#IALP-U5-6-B-03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https://examinerprep.com/ial-physics-5-6-energy-damping-and-resonance-questions#IALP-U5-6-FB-03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3.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3.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png"/><Relationship Id="rId2" Type="http://schemas.openxmlformats.org/officeDocument/2006/relationships/slideLayout" Target="../slideLayouts/slideLayout3.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hyperlink" Target="https://examinerprep.com/notes/edexcel-ial-physics/energy-damping-and-resonance/" TargetMode="External"/><Relationship Id="rId2" Type="http://schemas.openxmlformats.org/officeDocument/2006/relationships/hyperlink" Target="https://examinerprep.com/ial-physics-5-6-energy-damping-and-resonance-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5.6 Energy, damping and resonance</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452421"/>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exchange of kinetic and potential energy in an undamped oscillator, and why total energy ∝ amplitude²</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Energy–displacement and energy–time graphs, and how to sketch them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Damping: what it does to amplitude and energy; light, critical and heavy damping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Free and forced oscillations, natural frequency and driving frequency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Resonance, and how damping changes the resonance curve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How damping and the plastic deformation of ductile materials protect buildings in earthquake zones and smooth a car's ride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Core Practical 16: finding an unknown mass from the resonant frequencies of a mass–spring system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In an undamped oscillator, energy passes back and forth between kinetic and potential energy while the total stays constant, and that total is proportional to the amplitude squared.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For a mass on a spring, E=½kA²: halve the amplitude and only a quarter of the energy is left.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Damping is a resistive force that transfers energy out of the oscillator, usually to thermal energy, so the amplitude decreases. Critical damping returns the system to equilibrium in the shortest time without oscillating.</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A free oscillation has no external driving force and happens at the natural frequency f₀; a forced oscillation is driven by a periodic force and happens at the driving frequency.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Resonance: when the driving frequency equals the natural frequency, energy is transferred most efficiently and the amplitude is a maximum.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More damping makes the resonance peak lower, broader and at a slightly lower frequency.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is energy shared in an undamped oscillation?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308061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Before letting real oscillators lose energy, follow the energy in an ideal one. Every oscillator has two energy stores. One is the </a:t>
            </a:r>
            <a:r>
              <a:rPr lang="en-US" sz="1500" b="1" dirty="0">
                <a:solidFill>
                  <a:srgbClr val="1A1F2B"/>
                </a:solidFill>
                <a:latin typeface="Calibri" pitchFamily="34" charset="0"/>
                <a:ea typeface="Calibri" pitchFamily="34" charset="-122"/>
                <a:cs typeface="Calibri" pitchFamily="34" charset="-120"/>
              </a:rPr>
              <a:t>kinetic energy</a:t>
            </a:r>
            <a:r>
              <a:rPr lang="en-US" sz="1500" dirty="0">
                <a:solidFill>
                  <a:srgbClr val="1A1F2B"/>
                </a:solidFill>
                <a:latin typeface="Calibri" pitchFamily="34" charset="0"/>
                <a:ea typeface="Calibri" pitchFamily="34" charset="-122"/>
                <a:cs typeface="Calibri" pitchFamily="34" charset="-120"/>
              </a:rPr>
              <a:t> of the moving mass. The other is </a:t>
            </a:r>
            <a:r>
              <a:rPr lang="en-US" sz="1500" b="1" dirty="0">
                <a:solidFill>
                  <a:srgbClr val="1A1F2B"/>
                </a:solidFill>
                <a:latin typeface="Calibri" pitchFamily="34" charset="0"/>
                <a:ea typeface="Calibri" pitchFamily="34" charset="-122"/>
                <a:cs typeface="Calibri" pitchFamily="34" charset="-120"/>
              </a:rPr>
              <a:t>potential energy</a:t>
            </a:r>
            <a:r>
              <a:rPr lang="en-US" sz="1500" dirty="0">
                <a:solidFill>
                  <a:srgbClr val="1A1F2B"/>
                </a:solidFill>
                <a:latin typeface="Calibri" pitchFamily="34" charset="0"/>
                <a:ea typeface="Calibri" pitchFamily="34" charset="-122"/>
                <a:cs typeface="Calibri" pitchFamily="34" charset="-120"/>
              </a:rPr>
              <a:t>: elastic strain energy in a spring, or gravitational potential energy for a pendulum.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At the extremes (x=±A) the mass is momentarily at rest, so its kinetic energy is zero and its potential energy is a maximum.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At the equilibrium position (x=0) the speed is a maximum, so the kinetic energy is a maximum and the potential energy is zero (taking the equilibrium position as the zero of potential energy).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With </a:t>
            </a:r>
            <a:r>
              <a:rPr lang="en-US" sz="1500" b="1" dirty="0">
                <a:solidFill>
                  <a:srgbClr val="1A1F2B"/>
                </a:solidFill>
                <a:latin typeface="Calibri" pitchFamily="34" charset="0"/>
                <a:ea typeface="Calibri" pitchFamily="34" charset="-122"/>
                <a:cs typeface="Calibri" pitchFamily="34" charset="-120"/>
              </a:rPr>
              <a:t>no damping</a:t>
            </a:r>
            <a:r>
              <a:rPr lang="en-US" sz="1500" dirty="0">
                <a:solidFill>
                  <a:srgbClr val="1A1F2B"/>
                </a:solidFill>
                <a:latin typeface="Calibri" pitchFamily="34" charset="0"/>
                <a:ea typeface="Calibri" pitchFamily="34" charset="-122"/>
                <a:cs typeface="Calibri" pitchFamily="34" charset="-120"/>
              </a:rPr>
              <a:t>, no energy leaves the system, so kinetic + potential energy is the same at every instant.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a mass on a spring the potential energy is the elastic strain energy, the area under the force–extension graph. With F=kx, that area is a triangle, ½Fx=½kx². At the extreme all the energy is stored this way, which gives the total energy: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is energy shared in an undamped oscillation?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Shape 2"/>
          <p:cNvSpPr/>
          <p:nvPr/>
        </p:nvSpPr>
        <p:spPr>
          <a:xfrm>
            <a:off x="457200" y="1371600"/>
            <a:ext cx="8229600" cy="444398"/>
          </a:xfrm>
          <a:prstGeom prst="roundRect">
            <a:avLst>
              <a:gd name="adj" fmla="val 12346"/>
            </a:avLst>
          </a:prstGeom>
          <a:solidFill>
            <a:srgbClr val="F3F5F9"/>
          </a:solidFill>
          <a:ln w="9525">
            <a:solidFill>
              <a:srgbClr val="DDE2EA"/>
            </a:solidFill>
            <a:prstDash val="solid"/>
          </a:ln>
        </p:spPr>
      </p:sp>
      <p:sp>
        <p:nvSpPr>
          <p:cNvPr id="5" name="Text 3"/>
          <p:cNvSpPr txBox="1"/>
          <p:nvPr/>
        </p:nvSpPr>
        <p:spPr>
          <a:xfrm>
            <a:off x="603504" y="146304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Eₚ=½kx²  Eₜₒₜₐₗ=½kA²  Eₖ=½k(A²-x²)</a:t>
            </a:r>
            <a:endParaRPr lang="en-US" sz="1700" dirty="0"/>
          </a:p>
        </p:txBody>
      </p:sp>
      <p:sp>
        <p:nvSpPr>
          <p:cNvPr id="6" name="Text 4"/>
          <p:cNvSpPr txBox="1"/>
          <p:nvPr/>
        </p:nvSpPr>
        <p:spPr>
          <a:xfrm>
            <a:off x="457200" y="193487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k is the spring constant (N m⁻¹), x the displacement from equilibrium (m) and A the amplitude (m). These three are </a:t>
            </a:r>
            <a:r>
              <a:rPr lang="en-US" sz="1500" b="1" dirty="0">
                <a:solidFill>
                  <a:srgbClr val="1A1F2B"/>
                </a:solidFill>
                <a:latin typeface="Calibri" pitchFamily="34" charset="0"/>
                <a:ea typeface="Calibri" pitchFamily="34" charset="-122"/>
                <a:cs typeface="Calibri" pitchFamily="34" charset="-120"/>
              </a:rPr>
              <a:t>not</a:t>
            </a:r>
            <a:r>
              <a:rPr lang="en-US" sz="1500" dirty="0">
                <a:solidFill>
                  <a:srgbClr val="1A1F2B"/>
                </a:solidFill>
                <a:latin typeface="Calibri" pitchFamily="34" charset="0"/>
                <a:ea typeface="Calibri" pitchFamily="34" charset="-122"/>
                <a:cs typeface="Calibri" pitchFamily="34" charset="-120"/>
              </a:rPr>
              <a:t> in the formulae list: derive them from the elastic strain energy ΔEₑₗ=½FΔx with F=kx; the total is the strain energy at the extreme, x=A.</a:t>
            </a:r>
            <a:endParaRPr lang="en-US" sz="1500" dirty="0"/>
          </a:p>
        </p:txBody>
      </p:sp>
      <p:sp>
        <p:nvSpPr>
          <p:cNvPr id="7" name="Shape 5"/>
          <p:cNvSpPr/>
          <p:nvPr/>
        </p:nvSpPr>
        <p:spPr>
          <a:xfrm>
            <a:off x="457200" y="2745029"/>
            <a:ext cx="8229600" cy="613562"/>
          </a:xfrm>
          <a:prstGeom prst="roundRect">
            <a:avLst>
              <a:gd name="adj" fmla="val 8942"/>
            </a:avLst>
          </a:prstGeom>
          <a:solidFill>
            <a:srgbClr val="EEF2FF"/>
          </a:solidFill>
          <a:ln w="9525">
            <a:solidFill>
              <a:srgbClr val="DDE2EA"/>
            </a:solidFill>
            <a:prstDash val="solid"/>
          </a:ln>
        </p:spPr>
      </p:sp>
      <p:sp>
        <p:nvSpPr>
          <p:cNvPr id="8" name="Text 6"/>
          <p:cNvSpPr txBox="1"/>
          <p:nvPr/>
        </p:nvSpPr>
        <p:spPr>
          <a:xfrm>
            <a:off x="603504" y="2836469"/>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key result for every oscillator</a:t>
            </a:r>
            <a:r>
              <a:rPr lang="en-US" sz="1400" dirty="0">
                <a:solidFill>
                  <a:srgbClr val="1A1F2B"/>
                </a:solidFill>
                <a:latin typeface="Calibri" pitchFamily="34" charset="0"/>
                <a:ea typeface="Calibri" pitchFamily="34" charset="-122"/>
                <a:cs typeface="Calibri" pitchFamily="34" charset="-120"/>
              </a:rPr>
              <a:t>, not only springs: total energy ∝ (amplitude)². Double the amplitude and the energy is four times as big; halve it and only a quarter is left.</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is energy shared in an undamped oscillation?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Energy against displacement for a mass on a spring (k = 25 N m⁻¹, A = 6.0 cm). Potential energy is a parabola, kinetic energy is the same parabola upside down, and the two always add up to the constant total of 45 mJ. Halfway out, only a quarter of the energy is potential.">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Energy against displacement for a mass on a spring (k = 25 N m⁻¹, A = 6.0 cm). Potential energy is a parabola, kinetic energy is the same parabola upside down, and the two always add up to the constant total of 45 mJ. Halfway out, only a quarter of the energy is potential.</a:t>
            </a:r>
            <a:endParaRPr lang="en-US" sz="1100" dirty="0"/>
          </a:p>
        </p:txBody>
      </p:sp>
      <p:sp>
        <p:nvSpPr>
          <p:cNvPr id="6" name="Text 3"/>
          <p:cNvSpPr txBox="1"/>
          <p:nvPr/>
        </p:nvSpPr>
        <p:spPr>
          <a:xfrm>
            <a:off x="457200" y="1371600"/>
            <a:ext cx="3897173" cy="2498141"/>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Energy against time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Kinetic energy reaches a maximum twice in every cycle, once each way through the centre. Potential energy also peaks twice, once at each extreme. So graphs of Eₖ and Eₚ against time oscillate at </a:t>
            </a:r>
            <a:r>
              <a:rPr lang="en-US" sz="1500" b="1" dirty="0">
                <a:solidFill>
                  <a:srgbClr val="1A1F2B"/>
                </a:solidFill>
                <a:latin typeface="Calibri" pitchFamily="34" charset="0"/>
                <a:ea typeface="Calibri" pitchFamily="34" charset="-122"/>
                <a:cs typeface="Calibri" pitchFamily="34" charset="-120"/>
              </a:rPr>
              <a:t>twice the frequency</a:t>
            </a:r>
            <a:r>
              <a:rPr lang="en-US" sz="1500" dirty="0">
                <a:solidFill>
                  <a:srgbClr val="1A1F2B"/>
                </a:solidFill>
                <a:latin typeface="Calibri" pitchFamily="34" charset="0"/>
                <a:ea typeface="Calibri" pitchFamily="34" charset="-122"/>
                <a:cs typeface="Calibri" pitchFamily="34" charset="-120"/>
              </a:rPr>
              <a:t> of the displacement. They are never negative, they are out of step (one is a maximum when the other is zero), and their sum is a horizontal line: the total energy.</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is energy shared in an undamped oscillation?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Over two periods of the displacement (dashed), each energy rises and falls four times. Eₚ peaks at the extremes, Eₖ peaks as the mass passes through equilibrium, and the total stays at 45 mJ.">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Over two periods of the displacement (dashed), each energy rises and falls four times. Eₚ peaks at the extremes, Eₖ peaks as the mass passes through equilibrium, and the total stays at 45 mJ.</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is energy shared in an undamped oscillation?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Medium · Calculate</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trolley of mass 0.40 kg is attached to a spring of spring constant 25 N m⁻¹ and oscillates horizontally with negligible friction. The amplitude is 6.0 cm. Calculate (a) the total energy of the oscillation, (b) the maximum speed of the trolley and (c) its potential energy, kinetic energy and speed when its displacement is 3.0 cm.</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total energy equals the strain energy at the extreme: E=½kA²=½×25×0.060²= </a:t>
            </a:r>
            <a:r>
              <a:rPr lang="en-US" sz="1500" b="1" dirty="0">
                <a:solidFill>
                  <a:srgbClr val="1A1F2B"/>
                </a:solidFill>
                <a:latin typeface="Calibri" pitchFamily="34" charset="0"/>
                <a:ea typeface="Calibri" pitchFamily="34" charset="-122"/>
                <a:cs typeface="Calibri" pitchFamily="34" charset="-120"/>
              </a:rPr>
              <a:t>0.045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the centre all of it is kinetic: ½mv_(max)²=0.045, so v_(max)=√(2×0.045÷0.40)= </a:t>
            </a:r>
            <a:r>
              <a:rPr lang="en-US" sz="1500" b="1" dirty="0">
                <a:solidFill>
                  <a:srgbClr val="1A1F2B"/>
                </a:solidFill>
                <a:latin typeface="Calibri" pitchFamily="34" charset="0"/>
                <a:ea typeface="Calibri" pitchFamily="34" charset="-122"/>
                <a:cs typeface="Calibri" pitchFamily="34" charset="-120"/>
              </a:rPr>
              <a:t>0.47 m s⁻¹</a:t>
            </a:r>
            <a:r>
              <a:rPr lang="en-US" sz="1500" dirty="0">
                <a:solidFill>
                  <a:srgbClr val="1A1F2B"/>
                </a:solidFill>
                <a:latin typeface="Calibri" pitchFamily="34" charset="0"/>
                <a:ea typeface="Calibri" pitchFamily="34" charset="-122"/>
                <a:cs typeface="Calibri" pitchFamily="34" charset="-120"/>
              </a:rPr>
              <a:t>. Check with v_(max)=ωA: ω=√(k/m)=7.91 rad s⁻¹, and 7.91×0.060=0.47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Eₚ=½×25×0.030²=0.01125 J≈ </a:t>
            </a:r>
            <a:r>
              <a:rPr lang="en-US" sz="1500" b="1" dirty="0">
                <a:solidFill>
                  <a:srgbClr val="1A1F2B"/>
                </a:solidFill>
                <a:latin typeface="Calibri" pitchFamily="34" charset="0"/>
                <a:ea typeface="Calibri" pitchFamily="34" charset="-122"/>
                <a:cs typeface="Calibri" pitchFamily="34" charset="-120"/>
              </a:rPr>
              <a:t>0.011 J</a:t>
            </a:r>
            <a:r>
              <a:rPr lang="en-US" sz="1500" dirty="0">
                <a:solidFill>
                  <a:srgbClr val="1A1F2B"/>
                </a:solidFill>
                <a:latin typeface="Calibri" pitchFamily="34" charset="0"/>
                <a:ea typeface="Calibri" pitchFamily="34" charset="-122"/>
                <a:cs typeface="Calibri" pitchFamily="34" charset="-120"/>
              </a:rPr>
              <a:t>; Eₖ=0.045-0.01125=0.03375 J≈ </a:t>
            </a:r>
            <a:r>
              <a:rPr lang="en-US" sz="1500" b="1" dirty="0">
                <a:solidFill>
                  <a:srgbClr val="1A1F2B"/>
                </a:solidFill>
                <a:latin typeface="Calibri" pitchFamily="34" charset="0"/>
                <a:ea typeface="Calibri" pitchFamily="34" charset="-122"/>
                <a:cs typeface="Calibri" pitchFamily="34" charset="-120"/>
              </a:rPr>
              <a:t>0.034 J</a:t>
            </a:r>
            <a:r>
              <a:rPr lang="en-US" sz="1500" dirty="0">
                <a:solidFill>
                  <a:srgbClr val="1A1F2B"/>
                </a:solidFill>
                <a:latin typeface="Calibri" pitchFamily="34" charset="0"/>
                <a:ea typeface="Calibri" pitchFamily="34" charset="-122"/>
                <a:cs typeface="Calibri" pitchFamily="34" charset="-120"/>
              </a:rPr>
              <a:t>; v=√(2×0.03375÷0.40)= </a:t>
            </a:r>
            <a:r>
              <a:rPr lang="en-US" sz="1500" b="1" dirty="0">
                <a:solidFill>
                  <a:srgbClr val="1A1F2B"/>
                </a:solidFill>
                <a:latin typeface="Calibri" pitchFamily="34" charset="0"/>
                <a:ea typeface="Calibri" pitchFamily="34" charset="-122"/>
                <a:cs typeface="Calibri" pitchFamily="34" charset="-120"/>
              </a:rPr>
              <a:t>0.41 m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Halfway out, only a quarter of the energy is potential, so three-quarters is still kinetic.</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is energy shared in an undamped oscillation?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"equal shares halfway out"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Potential energy depends on x², so at x=A/2 it is only ¼ of the total. Kinetic and potential energy are equal at x=A/√2≈0.71A.</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damping do to an oscillation?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Damping</a:t>
            </a:r>
            <a:r>
              <a:rPr lang="en-US" sz="1400" dirty="0">
                <a:solidFill>
                  <a:srgbClr val="1A1F2B"/>
                </a:solidFill>
                <a:latin typeface="Calibri" pitchFamily="34" charset="0"/>
                <a:ea typeface="Calibri" pitchFamily="34" charset="-122"/>
                <a:cs typeface="Calibri" pitchFamily="34" charset="-120"/>
              </a:rPr>
              <a:t> is a force opposing the motion of an oscillator that transfers energy out of the oscillating system, so its amplitude decreases.</a:t>
            </a:r>
            <a:endParaRPr lang="en-US" sz="1400" dirty="0"/>
          </a:p>
        </p:txBody>
      </p:sp>
      <p:sp>
        <p:nvSpPr>
          <p:cNvPr id="6" name="Text 4"/>
          <p:cNvSpPr txBox="1"/>
          <p:nvPr/>
        </p:nvSpPr>
        <p:spPr>
          <a:xfrm>
            <a:off x="457200" y="2104034"/>
            <a:ext cx="8229600" cy="206928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Typical damping forces are air resistance, friction, drag in a liquid, and the internal friction of a material as it is repeatedly deformed.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energy is not destroyed. It is transferred, usually to thermal energy of the oscillator and its surroundings, sometimes to sound.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Because E∝A², a fall in energy shows up as a fall in amplitude: new amplitude = √(energy fraction) × original amplitude.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With </a:t>
            </a:r>
            <a:r>
              <a:rPr lang="en-US" sz="1500" b="1" dirty="0">
                <a:solidFill>
                  <a:srgbClr val="1A1F2B"/>
                </a:solidFill>
                <a:latin typeface="Calibri" pitchFamily="34" charset="0"/>
                <a:ea typeface="Calibri" pitchFamily="34" charset="-122"/>
                <a:cs typeface="Calibri" pitchFamily="34" charset="-120"/>
              </a:rPr>
              <a:t>light damping</a:t>
            </a:r>
            <a:r>
              <a:rPr lang="en-US" sz="1500" dirty="0">
                <a:solidFill>
                  <a:srgbClr val="1A1F2B"/>
                </a:solidFill>
                <a:latin typeface="Calibri" pitchFamily="34" charset="0"/>
                <a:ea typeface="Calibri" pitchFamily="34" charset="-122"/>
                <a:cs typeface="Calibri" pitchFamily="34" charset="-120"/>
              </a:rPr>
              <a:t> the period is almost unchanged; only the amplitude shrinks. For many systems the amplitude falls by the same fraction each cycle, which is an exponential decay.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damping do to an oscillation?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A lightly damped oscillation. Each peak is 0.78 times the one before, so each cycle keeps 0.78² = 0.61 of the energy. The period, 1.0 s, does not change as the amplitude decays.">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A lightly damped oscillation. Each peak is 0.78 times the one before, so each cycle keeps 0.78² = 0.61 of the energy. The period, 1.0 s, does not change as the amplitude decays.</a:t>
            </a:r>
            <a:endParaRPr lang="en-US" sz="1100" dirty="0"/>
          </a:p>
        </p:txBody>
      </p:sp>
      <p:sp>
        <p:nvSpPr>
          <p:cNvPr id="6" name="Text 3"/>
          <p:cNvSpPr txBox="1"/>
          <p:nvPr/>
        </p:nvSpPr>
        <p:spPr>
          <a:xfrm>
            <a:off x="457200" y="1371600"/>
            <a:ext cx="3621938" cy="33467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Light, critical and heavy damping</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damping do to an oscillation?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266798"/>
                <a:gridCol w="596280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Degree of damping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happens after the system is displaced and released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Light (under-damped)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oscillates with gradually decreasing amplitude, at almost the natural frequency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Critical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returns to equilibrium in the shortest possible time without oscillating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Heavy (over-damped)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does not oscillate, but creeps back to equilibrium more slowly than with critical damping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damping do to an oscillation?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Three oscillators with the same natural period (1.0 s), each released from rest at the same displacement. The critically damped one settles first; the heavily damped one takes several times as long; the lightly damped one keeps crossing equilibrium.">    </p:cNvPr>
          <p:cNvPicPr>
            <a:picLocks noChangeAspect="1"/>
          </p:cNvPicPr>
          <p:nvPr/>
        </p:nvPicPr>
        <p:blipFill>
          <a:blip r:embed="rId1"/>
          <a:stretch>
            <a:fillRect/>
          </a:stretch>
        </p:blipFill>
        <p:spPr>
          <a:xfrm>
            <a:off x="2565806" y="1371600"/>
            <a:ext cx="4012387" cy="2469794"/>
          </a:xfrm>
          <a:prstGeom prst="rect">
            <a:avLst/>
          </a:prstGeom>
        </p:spPr>
      </p:pic>
      <p:sp>
        <p:nvSpPr>
          <p:cNvPr id="5" name="Text 2"/>
          <p:cNvSpPr txBox="1"/>
          <p:nvPr/>
        </p:nvSpPr>
        <p:spPr>
          <a:xfrm>
            <a:off x="2565806"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Three oscillators with the same natural period (1.0 s), each released from rest at the same displacement. The critically damped one settles first; the heavily damped one takes several times as long; the lightly damped one keeps crossing equilibrium.</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damping do to an oscillation?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2 · Medium · Calculate</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lightly damped oscillator has a period of 1.5 s. Its amplitude falls from 8.0 cm to 6.0 cm over 10 complete oscillations. When the amplitude was 8.0 cm the total energy was 0.064 J. Calculate (a) the energy when the amplitude is 6.0 cm, (b) the mean rate at which energy is transferred out of the oscillator and (c) the fraction of its energy lost in each cycle, assuming the amplitude falls by the same fraction every cycle.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Energy ∝ amplitude²: E=0.064×(6.0÷8.0)²=0.064×0.5625= </a:t>
            </a:r>
            <a:r>
              <a:rPr lang="en-US" sz="1500" b="1" dirty="0">
                <a:solidFill>
                  <a:srgbClr val="1A1F2B"/>
                </a:solidFill>
                <a:latin typeface="Calibri" pitchFamily="34" charset="0"/>
                <a:ea typeface="Calibri" pitchFamily="34" charset="-122"/>
                <a:cs typeface="Calibri" pitchFamily="34" charset="-120"/>
              </a:rPr>
              <a:t>0.036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ΔE=0.064-0.036=0.028 J in 10×1.5=15 s, so P=0.028÷15= </a:t>
            </a:r>
            <a:r>
              <a:rPr lang="en-US" sz="1500" b="1" dirty="0">
                <a:solidFill>
                  <a:srgbClr val="1A1F2B"/>
                </a:solidFill>
                <a:latin typeface="Calibri" pitchFamily="34" charset="0"/>
                <a:ea typeface="Calibri" pitchFamily="34" charset="-122"/>
                <a:cs typeface="Calibri" pitchFamily="34" charset="-120"/>
              </a:rPr>
              <a:t>1.9 × 10⁻³ W</a:t>
            </a:r>
            <a:r>
              <a:rPr lang="en-US" sz="1500" dirty="0">
                <a:solidFill>
                  <a:srgbClr val="1A1F2B"/>
                </a:solidFill>
                <a:latin typeface="Calibri" pitchFamily="34" charset="0"/>
                <a:ea typeface="Calibri" pitchFamily="34" charset="-122"/>
                <a:cs typeface="Calibri" pitchFamily="34" charset="-120"/>
              </a:rPr>
              <a:t> (1.87 mW).</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amplitude ratio per cycle is the tenth root of the overall ratio: (6.0/8.0)^(1/10)=0.972. The energy ratio per cycle is 0.972²=0.944, so </a:t>
            </a:r>
            <a:r>
              <a:rPr lang="en-US" sz="1500" b="1" dirty="0">
                <a:solidFill>
                  <a:srgbClr val="1A1F2B"/>
                </a:solidFill>
                <a:latin typeface="Calibri" pitchFamily="34" charset="0"/>
                <a:ea typeface="Calibri" pitchFamily="34" charset="-122"/>
                <a:cs typeface="Calibri" pitchFamily="34" charset="-120"/>
              </a:rPr>
              <a:t>5.6% of the energy is lost each cycle</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amplitude has fallen by 25% but the energy by 44%.</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damping do to an oscillation?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2 · Medium · Calculate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Always square the amplitude ratio before talking about energy.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difference between free and forced oscillations?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Shape 2"/>
          <p:cNvSpPr/>
          <p:nvPr/>
        </p:nvSpPr>
        <p:spPr>
          <a:xfrm>
            <a:off x="457200" y="1371600"/>
            <a:ext cx="8229600" cy="828446"/>
          </a:xfrm>
          <a:prstGeom prst="roundRect">
            <a:avLst>
              <a:gd name="adj" fmla="val 6623"/>
            </a:avLst>
          </a:prstGeom>
          <a:solidFill>
            <a:srgbClr val="EEF2FF"/>
          </a:solidFill>
          <a:ln w="9525">
            <a:solidFill>
              <a:srgbClr val="DDE2EA"/>
            </a:solidFill>
            <a:prstDash val="solid"/>
          </a:ln>
        </p:spPr>
      </p:sp>
      <p:sp>
        <p:nvSpPr>
          <p:cNvPr id="5" name="Text 3"/>
          <p:cNvSpPr txBox="1"/>
          <p:nvPr/>
        </p:nvSpPr>
        <p:spPr>
          <a:xfrm>
            <a:off x="603504" y="1463040"/>
            <a:ext cx="7936992" cy="682142"/>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A </a:t>
            </a:r>
            <a:r>
              <a:rPr lang="en-US" sz="1400" b="1" dirty="0">
                <a:solidFill>
                  <a:srgbClr val="1A1F2B"/>
                </a:solidFill>
                <a:latin typeface="Calibri" pitchFamily="34" charset="0"/>
                <a:ea typeface="Calibri" pitchFamily="34" charset="-122"/>
                <a:cs typeface="Calibri" pitchFamily="34" charset="-120"/>
              </a:rPr>
              <a:t>free oscillation</a:t>
            </a:r>
            <a:r>
              <a:rPr lang="en-US" sz="1400" dirty="0">
                <a:solidFill>
                  <a:srgbClr val="1A1F2B"/>
                </a:solidFill>
                <a:latin typeface="Calibri" pitchFamily="34" charset="0"/>
                <a:ea typeface="Calibri" pitchFamily="34" charset="-122"/>
                <a:cs typeface="Calibri" pitchFamily="34" charset="-120"/>
              </a:rPr>
              <a:t> is an oscillation with no external periodic force acting, so the system oscillates at its natural frequency. A </a:t>
            </a:r>
            <a:r>
              <a:rPr lang="en-US" sz="1400" b="1" dirty="0">
                <a:solidFill>
                  <a:srgbClr val="1A1F2B"/>
                </a:solidFill>
                <a:latin typeface="Calibri" pitchFamily="34" charset="0"/>
                <a:ea typeface="Calibri" pitchFamily="34" charset="-122"/>
                <a:cs typeface="Calibri" pitchFamily="34" charset="-120"/>
              </a:rPr>
              <a:t>forced oscillation</a:t>
            </a:r>
            <a:r>
              <a:rPr lang="en-US" sz="1400" dirty="0">
                <a:solidFill>
                  <a:srgbClr val="1A1F2B"/>
                </a:solidFill>
                <a:latin typeface="Calibri" pitchFamily="34" charset="0"/>
                <a:ea typeface="Calibri" pitchFamily="34" charset="-122"/>
                <a:cs typeface="Calibri" pitchFamily="34" charset="-120"/>
              </a:rPr>
              <a:t> is an oscillation in which an external periodic driving force makes the system oscillate at the frequency of that force.</a:t>
            </a:r>
            <a:endParaRPr lang="en-US" sz="1400" dirty="0"/>
          </a:p>
        </p:txBody>
      </p:sp>
      <p:sp>
        <p:nvSpPr>
          <p:cNvPr id="6" name="Text 4"/>
          <p:cNvSpPr txBox="1"/>
          <p:nvPr/>
        </p:nvSpPr>
        <p:spPr>
          <a:xfrm>
            <a:off x="457200" y="2318918"/>
            <a:ext cx="8229600" cy="2299716"/>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Natural frequency f₀</a:t>
            </a:r>
            <a:r>
              <a:rPr lang="en-US" sz="1500" dirty="0">
                <a:solidFill>
                  <a:srgbClr val="1A1F2B"/>
                </a:solidFill>
                <a:latin typeface="Calibri" pitchFamily="34" charset="0"/>
                <a:ea typeface="Calibri" pitchFamily="34" charset="-122"/>
                <a:cs typeface="Calibri" pitchFamily="34" charset="-120"/>
              </a:rPr>
              <a:t>: the frequency at which a system oscillates when displaced and released. For a mass on a spring f₀=1/T with T=2π√(m/k); for a simple pendulum T=2π√(l/g).</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Driving frequency</a:t>
            </a:r>
            <a:r>
              <a:rPr lang="en-US" sz="1500" dirty="0">
                <a:solidFill>
                  <a:srgbClr val="1A1F2B"/>
                </a:solidFill>
                <a:latin typeface="Calibri" pitchFamily="34" charset="0"/>
                <a:ea typeface="Calibri" pitchFamily="34" charset="-122"/>
                <a:cs typeface="Calibri" pitchFamily="34" charset="-120"/>
              </a:rPr>
              <a:t>: the frequency of the external periodic force. Once the motion has settled (the </a:t>
            </a:r>
            <a:r>
              <a:rPr lang="en-US" sz="1500" b="1" dirty="0">
                <a:solidFill>
                  <a:srgbClr val="1A1F2B"/>
                </a:solidFill>
                <a:latin typeface="Calibri" pitchFamily="34" charset="0"/>
                <a:ea typeface="Calibri" pitchFamily="34" charset="-122"/>
                <a:cs typeface="Calibri" pitchFamily="34" charset="-120"/>
              </a:rPr>
              <a:t>steady state</a:t>
            </a:r>
            <a:r>
              <a:rPr lang="en-US" sz="1500" dirty="0">
                <a:solidFill>
                  <a:srgbClr val="1A1F2B"/>
                </a:solidFill>
                <a:latin typeface="Calibri" pitchFamily="34" charset="0"/>
                <a:ea typeface="Calibri" pitchFamily="34" charset="-122"/>
                <a:cs typeface="Calibri" pitchFamily="34" charset="-120"/>
              </a:rPr>
              <a:t>), a forced oscillator moves at the driving frequency, whatever its natural frequency.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Examples of forced oscillation: a loudspeaker cone driven by the current in its coil, a vibration generator shaking a string, an engine shaking a car body, wind gusts on a tall chimney.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Energy: a free oscillation that is damped dies away. A forced oscillation reaches a steady amplitude when the energy supplied by the driver each cycle equals the energy removed by damping each cycle.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difference between free and forced oscillations?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The mass in Worked example 3. Driven at its natural frequency, its amplitude grows until the energy supplied each cycle balances the energy lost; this steady amplitude is 4.0 cm. After the driver is switched off, the free oscillation decays: the amplitude halves to 2.0 cm in 3.0 s.">    </p:cNvPr>
          <p:cNvPicPr>
            <a:picLocks noChangeAspect="1"/>
          </p:cNvPicPr>
          <p:nvPr/>
        </p:nvPicPr>
        <p:blipFill>
          <a:blip r:embed="rId1"/>
          <a:stretch>
            <a:fillRect/>
          </a:stretch>
        </p:blipFill>
        <p:spPr>
          <a:xfrm>
            <a:off x="4948733" y="1371600"/>
            <a:ext cx="3738067" cy="2300630"/>
          </a:xfrm>
          <a:prstGeom prst="rect">
            <a:avLst/>
          </a:prstGeom>
        </p:spPr>
      </p:pic>
      <p:sp>
        <p:nvSpPr>
          <p:cNvPr id="5" name="Text 2"/>
          <p:cNvSpPr txBox="1"/>
          <p:nvPr/>
        </p:nvSpPr>
        <p:spPr>
          <a:xfrm>
            <a:off x="4948733" y="3717950"/>
            <a:ext cx="3738067" cy="899770"/>
          </a:xfrm>
          <a:prstGeom prst="rect">
            <a:avLst/>
          </a:prstGeom>
          <a:noFill/>
          <a:ln/>
        </p:spPr>
        <p:txBody>
          <a:bodyPr wrap="square" lIns="0" tIns="0" rIns="0" bIns="0" rtlCol="0" anchor="t"/>
          <a:lstStyle/>
          <a:p>
            <a:pPr algn="ctr" indent="0" marL="0">
              <a:buNone/>
            </a:pPr>
            <a:r>
              <a:rPr lang="en-US" sz="1100" i="1" dirty="0">
                <a:solidFill>
                  <a:srgbClr val="5A6577"/>
                </a:solidFill>
              </a:rPr>
              <a:t>The mass in Worked example 3. Driven at its natural frequency, its amplitude grows until the energy supplied each cycle balances the energy lost; this steady amplitude is 4.0 cm. After the driver is switched off, the free oscillation decays: the amplitude halves to 2.0 cm in 3.0 s.</a:t>
            </a:r>
            <a:endParaRPr lang="en-US" sz="1100" dirty="0"/>
          </a:p>
        </p:txBody>
      </p:sp>
      <p:sp>
        <p:nvSpPr>
          <p:cNvPr id="6" name="Text 3"/>
          <p:cNvSpPr txBox="1"/>
          <p:nvPr/>
        </p:nvSpPr>
        <p:spPr>
          <a:xfrm>
            <a:off x="457200" y="1371600"/>
            <a:ext cx="4171493"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period formulae T=2π√(m/k), T=2π√(l/g), f=1/T and ω=2πf are in the formulae list supplied in the exam (you met them on the simple harmonic motion page). Here m is the oscillating mass (kg), k the spring constant (N m⁻¹) and l the length of the pendulum (m).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difference between free and forced oscillations?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Medium · Calculate, explain</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0.50 kg mass hangs from a spring of spring constant 50 N m⁻¹. A vibration generator drives it at its natural frequency, and it oscillates with a steady amplitude of 4.0 cm. The generator is switched off, and the amplitude falls to 2.0 cm in 3.0 s. (a) Calculate the natural frequency. (b) Calculate the energy of the oscillation while it was driven. (c) Calculate the mean rate of energy loss in the 3.0 s after switching off, and explain what the generator was doing while the amplitude was steady.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From the formulae list, f₀=1/2π√(k/m)=1/2π√(50/0.50)= </a:t>
            </a:r>
            <a:r>
              <a:rPr lang="en-US" sz="1500" b="1" dirty="0">
                <a:solidFill>
                  <a:srgbClr val="1A1F2B"/>
                </a:solidFill>
                <a:latin typeface="Calibri" pitchFamily="34" charset="0"/>
                <a:ea typeface="Calibri" pitchFamily="34" charset="-122"/>
                <a:cs typeface="Calibri" pitchFamily="34" charset="-120"/>
              </a:rPr>
              <a:t>1.59 Hz</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E=½×50×0.040²= </a:t>
            </a:r>
            <a:r>
              <a:rPr lang="en-US" sz="1500" b="1" dirty="0">
                <a:solidFill>
                  <a:srgbClr val="1A1F2B"/>
                </a:solidFill>
                <a:latin typeface="Calibri" pitchFamily="34" charset="0"/>
                <a:ea typeface="Calibri" pitchFamily="34" charset="-122"/>
                <a:cs typeface="Calibri" pitchFamily="34" charset="-120"/>
              </a:rPr>
              <a:t>0.040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At 2.0 cm, E=½×50×0.020²=0.010 J, so P=(0.040-0.010)÷3.0= </a:t>
            </a:r>
            <a:r>
              <a:rPr lang="en-US" sz="1500" b="1" dirty="0">
                <a:solidFill>
                  <a:srgbClr val="1A1F2B"/>
                </a:solidFill>
                <a:latin typeface="Calibri" pitchFamily="34" charset="0"/>
                <a:ea typeface="Calibri" pitchFamily="34" charset="-122"/>
                <a:cs typeface="Calibri" pitchFamily="34" charset="-120"/>
              </a:rPr>
              <a:t>0.010 W</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While the amplitude was steady, the generator was supplying energy at the same rate as damping removed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difference between free and forced oscillations?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Medium · Calculate, explain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Damping losses grow with amplitude, so at 4.0 cm that rate was greater than the 0.010 W average found here.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resonance, and how does damping change it?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Drive an oscillator at a range of frequencies, wait for the steady state at each one, and record the amplitude.</a:t>
            </a:r>
            <a:endParaRPr lang="en-US" sz="1500" dirty="0"/>
          </a:p>
        </p:txBody>
      </p:sp>
      <p:sp>
        <p:nvSpPr>
          <p:cNvPr id="5" name="Shape 3"/>
          <p:cNvSpPr/>
          <p:nvPr/>
        </p:nvSpPr>
        <p:spPr>
          <a:xfrm>
            <a:off x="457200" y="1951330"/>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04277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Resonance</a:t>
            </a:r>
            <a:r>
              <a:rPr lang="en-US" sz="1400" dirty="0">
                <a:solidFill>
                  <a:srgbClr val="1A1F2B"/>
                </a:solidFill>
                <a:latin typeface="Calibri" pitchFamily="34" charset="0"/>
                <a:ea typeface="Calibri" pitchFamily="34" charset="-122"/>
                <a:cs typeface="Calibri" pitchFamily="34" charset="-120"/>
              </a:rPr>
              <a:t> is the large increase in amplitude of a forced oscillation when the driving frequency equals the natural frequency of the system.</a:t>
            </a:r>
            <a:endParaRPr lang="en-US" sz="1400" dirty="0"/>
          </a:p>
        </p:txBody>
      </p:sp>
      <p:sp>
        <p:nvSpPr>
          <p:cNvPr id="7" name="Text 5"/>
          <p:cNvSpPr txBox="1"/>
          <p:nvPr/>
        </p:nvSpPr>
        <p:spPr>
          <a:xfrm>
            <a:off x="457200" y="2683764"/>
            <a:ext cx="8229600" cy="155813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At resonance the driving force is in step with the motion, so it does positive work on the oscillator throughout every cycle: energy is transferred from the driver to the oscillator </a:t>
            </a:r>
            <a:r>
              <a:rPr lang="en-US" sz="1500" b="1" dirty="0">
                <a:solidFill>
                  <a:srgbClr val="1A1F2B"/>
                </a:solidFill>
                <a:latin typeface="Calibri" pitchFamily="34" charset="0"/>
                <a:ea typeface="Calibri" pitchFamily="34" charset="-122"/>
                <a:cs typeface="Calibri" pitchFamily="34" charset="-120"/>
              </a:rPr>
              <a:t>most efficiently</a:t>
            </a:r>
            <a:r>
              <a:rPr lang="en-US" sz="1500" dirty="0">
                <a:solidFill>
                  <a:srgbClr val="1A1F2B"/>
                </a:solidFill>
                <a:latin typeface="Calibri" pitchFamily="34" charset="0"/>
                <a:ea typeface="Calibri" pitchFamily="34" charset="-122"/>
                <a:cs typeface="Calibri" pitchFamily="34" charset="-120"/>
              </a:rPr>
              <a: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amplitude builds up until the energy lost to damping per cycle equals the energy supplied per cycle. With very little damping that takes a very large amplitude.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Driven well below f₀, the system just follows the driver with a small amplitude. Driven well above f₀, it cannot keep up and the amplitude becomes very small.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resonance, and how does damping change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Resonance curves for one oscillator (f₀ = 2.0 Hz) with three amounts of damping. Light damping gives a tall, sharp peak almost exactly at f₀. More damping makes the peak lower and broader and moves it slightly below f₀ (1.81 Hz for the heaviest damping shown). Far from resonance, damping makes little difference.">    </p:cNvPr>
          <p:cNvPicPr>
            <a:picLocks noChangeAspect="1"/>
          </p:cNvPicPr>
          <p:nvPr/>
        </p:nvPicPr>
        <p:blipFill>
          <a:blip r:embed="rId1"/>
          <a:stretch>
            <a:fillRect/>
          </a:stretch>
        </p:blipFill>
        <p:spPr>
          <a:xfrm>
            <a:off x="5223053" y="1371600"/>
            <a:ext cx="3463747" cy="2131466"/>
          </a:xfrm>
          <a:prstGeom prst="rect">
            <a:avLst/>
          </a:prstGeom>
        </p:spPr>
      </p:pic>
      <p:sp>
        <p:nvSpPr>
          <p:cNvPr id="5" name="Text 2"/>
          <p:cNvSpPr txBox="1"/>
          <p:nvPr/>
        </p:nvSpPr>
        <p:spPr>
          <a:xfrm>
            <a:off x="5223053" y="3548786"/>
            <a:ext cx="3463747" cy="1068934"/>
          </a:xfrm>
          <a:prstGeom prst="rect">
            <a:avLst/>
          </a:prstGeom>
          <a:noFill/>
          <a:ln/>
        </p:spPr>
        <p:txBody>
          <a:bodyPr wrap="square" lIns="0" tIns="0" rIns="0" bIns="0" rtlCol="0" anchor="t"/>
          <a:lstStyle/>
          <a:p>
            <a:pPr algn="ctr" indent="0" marL="0">
              <a:buNone/>
            </a:pPr>
            <a:r>
              <a:rPr lang="en-US" sz="1100" i="1" dirty="0">
                <a:solidFill>
                  <a:srgbClr val="5A6577"/>
                </a:solidFill>
              </a:rPr>
              <a:t>Resonance curves for one oscillator (f₀ = 2.0 Hz) with three amounts of damping. Light damping gives a tall, sharp peak almost exactly at f₀. More damping makes the peak lower and broader and moves it slightly below f₀ (1.81 Hz for the heaviest damping shown). Far from resonance, damping makes little difference.</a:t>
            </a:r>
            <a:endParaRPr lang="en-US" sz="1100" dirty="0"/>
          </a:p>
        </p:txBody>
      </p:sp>
      <p:sp>
        <p:nvSpPr>
          <p:cNvPr id="6" name="Text 3"/>
          <p:cNvSpPr txBox="1"/>
          <p:nvPr/>
        </p:nvSpPr>
        <p:spPr>
          <a:xfrm>
            <a:off x="457200" y="1371600"/>
            <a:ext cx="4445813" cy="2612441"/>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How damping changes the resonance curve</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Lower peak</a:t>
            </a:r>
            <a:r>
              <a:rPr lang="en-US" sz="1500" dirty="0">
                <a:solidFill>
                  <a:srgbClr val="1A1F2B"/>
                </a:solidFill>
                <a:latin typeface="Calibri" pitchFamily="34" charset="0"/>
                <a:ea typeface="Calibri" pitchFamily="34" charset="-122"/>
                <a:cs typeface="Calibri" pitchFamily="34" charset="-120"/>
              </a:rPr>
              <a:t>: damping removes more energy per cycle, so the balance with the energy supplied is reached at a smaller amplitude.</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Broader peak</a:t>
            </a:r>
            <a:r>
              <a:rPr lang="en-US" sz="1500" dirty="0">
                <a:solidFill>
                  <a:srgbClr val="1A1F2B"/>
                </a:solidFill>
                <a:latin typeface="Calibri" pitchFamily="34" charset="0"/>
                <a:ea typeface="Calibri" pitchFamily="34" charset="-122"/>
                <a:cs typeface="Calibri" pitchFamily="34" charset="-120"/>
              </a:rPr>
              <a:t>: the system responds over a wider range of driving frequencies (it is less "selective").</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Peak at a slightly lower frequency</a:t>
            </a:r>
            <a:r>
              <a:rPr lang="en-US" sz="1500" dirty="0">
                <a:solidFill>
                  <a:srgbClr val="1A1F2B"/>
                </a:solidFill>
                <a:latin typeface="Calibri" pitchFamily="34" charset="0"/>
                <a:ea typeface="Calibri" pitchFamily="34" charset="-122"/>
                <a:cs typeface="Calibri" pitchFamily="34" charset="-120"/>
              </a:rPr>
              <a:t> than the natural frequency; with light damping the shift is negligible.</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Little change far from f₀</a:t>
            </a:r>
            <a:r>
              <a:rPr lang="en-US" sz="1500" dirty="0">
                <a:solidFill>
                  <a:srgbClr val="1A1F2B"/>
                </a:solidFill>
                <a:latin typeface="Calibri" pitchFamily="34" charset="0"/>
                <a:ea typeface="Calibri" pitchFamily="34" charset="-122"/>
                <a:cs typeface="Calibri" pitchFamily="34" charset="-120"/>
              </a:rPr>
              <a:t>: all the curves start at the same low-frequency amplitude.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resonance, and how does damping change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4114800"/>
                <a:gridCol w="41148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Resonance that is useful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Resonance that is a problem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838505">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pushing a child on a swing once per swing; tuning a radio circuit to one station; musical instruments (air columns and strings); the quartz crystal in a clock; a microwave oven heating water molecules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suspension bridge or footbridge driven by wind or footsteps; machine parts at certain engine speeds; a washing machine shaking during spin-up; buildings shaken by an earthquake at their natural frequency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resonance, and how does damping change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Medium · Calculate, explain</a:t>
            </a:r>
            <a:endParaRPr lang="en-US" sz="1200" dirty="0"/>
          </a:p>
        </p:txBody>
      </p:sp>
      <p:pic>
        <p:nvPicPr>
          <p:cNvPr id="4" name="Image 0" descr="The car body behaves as a mass on a spring, damped by the shock absorbers. Each hump gives a push, so at speed v the humps drive the body at frequency v ÷ 6.0 m.">    </p:cNvPr>
          <p:cNvPicPr>
            <a:picLocks noChangeAspect="1"/>
          </p:cNvPicPr>
          <p:nvPr/>
        </p:nvPicPr>
        <p:blipFill>
          <a:blip r:embed="rId1"/>
          <a:stretch>
            <a:fillRect/>
          </a:stretch>
        </p:blipFill>
        <p:spPr>
          <a:xfrm>
            <a:off x="4389120" y="1529791"/>
            <a:ext cx="4297680" cy="2322576"/>
          </a:xfrm>
          <a:prstGeom prst="rect">
            <a:avLst/>
          </a:prstGeom>
        </p:spPr>
      </p:pic>
      <p:sp>
        <p:nvSpPr>
          <p:cNvPr id="5" name="Text 2"/>
          <p:cNvSpPr txBox="1"/>
          <p:nvPr/>
        </p:nvSpPr>
        <p:spPr>
          <a:xfrm>
            <a:off x="4389120" y="3898087"/>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car body behaves as a mass on a spring, damped by the shock absorbers. Each hump gives a push, so at speed v the humps drive the body at frequency v ÷ 6.0 m.</a:t>
            </a:r>
            <a:endParaRPr lang="en-US" sz="1100" dirty="0"/>
          </a:p>
        </p:txBody>
      </p:sp>
      <p:sp>
        <p:nvSpPr>
          <p:cNvPr id="6" name="Text 3"/>
          <p:cNvSpPr txBox="1"/>
          <p:nvPr/>
        </p:nvSpPr>
        <p:spPr>
          <a:xfrm>
            <a:off x="457200" y="1371600"/>
            <a:ext cx="3611880" cy="266730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body of a car has mass 1400 kg. Its suspension springs together act like a single spring of spring constant 2.0 × 10⁵ N m⁻¹. The car drives along a road with a series of identical humps 6.0 m apart. (a) Calculate the natural frequency of vertical oscillation of the car body. (b) Calculate the speed at which the humps would make the body resonate. (c) Explain why the bouncing is small at 5.0 m s⁻¹.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resonance, and how does damping change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Medium · Calculate, explain (continued)</a:t>
            </a:r>
            <a:endParaRPr lang="en-US" sz="1200" dirty="0"/>
          </a:p>
        </p:txBody>
      </p:sp>
      <p:sp>
        <p:nvSpPr>
          <p:cNvPr id="4" name="Text 2"/>
          <p:cNvSpPr txBox="1"/>
          <p:nvPr/>
        </p:nvSpPr>
        <p:spPr>
          <a:xfrm>
            <a:off x="457200" y="1371600"/>
            <a:ext cx="8229600" cy="214061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f₀=1/2π√((2.0×10⁵)/1400)=1.902 Hz≈ </a:t>
            </a:r>
            <a:r>
              <a:rPr lang="en-US" sz="1500" b="1" dirty="0">
                <a:solidFill>
                  <a:srgbClr val="1A1F2B"/>
                </a:solidFill>
                <a:latin typeface="Calibri" pitchFamily="34" charset="0"/>
                <a:ea typeface="Calibri" pitchFamily="34" charset="-122"/>
                <a:cs typeface="Calibri" pitchFamily="34" charset="-120"/>
              </a:rPr>
              <a:t>1.9 Hz</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humps drive the body at f=speed÷spacing; resonance happens when this equals f₀: v=f₀×spacing=1.902×6.0=11.4 m s⁻¹≈ </a:t>
            </a:r>
            <a:r>
              <a:rPr lang="en-US" sz="1500" b="1" dirty="0">
                <a:solidFill>
                  <a:srgbClr val="1A1F2B"/>
                </a:solidFill>
                <a:latin typeface="Calibri" pitchFamily="34" charset="0"/>
                <a:ea typeface="Calibri" pitchFamily="34" charset="-122"/>
                <a:cs typeface="Calibri" pitchFamily="34" charset="-120"/>
              </a:rPr>
              <a:t>11 m s⁻¹</a:t>
            </a:r>
            <a:r>
              <a:rPr lang="en-US" sz="1500" dirty="0">
                <a:solidFill>
                  <a:srgbClr val="1A1F2B"/>
                </a:solidFill>
                <a:latin typeface="Calibri" pitchFamily="34" charset="0"/>
                <a:ea typeface="Calibri" pitchFamily="34" charset="-122"/>
                <a:cs typeface="Calibri" pitchFamily="34" charset="-120"/>
              </a:rPr>
              <a:t> (about 41 km h⁻¹).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At 5.0 m s⁻¹ the driving frequency is 5.0÷6.0=0.83 Hz, well below 1.9 Hz, so </a:t>
            </a:r>
            <a:r>
              <a:rPr lang="en-US" sz="1500" b="1" dirty="0">
                <a:solidFill>
                  <a:srgbClr val="1A1F2B"/>
                </a:solidFill>
                <a:latin typeface="Calibri" pitchFamily="34" charset="0"/>
                <a:ea typeface="Calibri" pitchFamily="34" charset="-122"/>
                <a:cs typeface="Calibri" pitchFamily="34" charset="-120"/>
              </a:rPr>
              <a:t>the body is far from resonance and its amplitude is small</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Shock absorbers damp the suspension strongly (close to critical damping), so even at 11 m s⁻¹ the resonance peak is low and broad.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resonance, and how does damping change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define resonance with both frequencies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driving frequency equals the natural frequency", followed by "maximum amplitude" and "maximum (most efficient) transfer of energy". "The frequencies match" on its own is too vague.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damping and plastic deformation protect buildings and vehicles?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288036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Engineers have two weapons against unwanted resonance: keep the natural frequency away from the driving frequency, and take energy out of the oscillation quickly.</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Car suspension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Springs let the wheels follow bumps without passing every jolt to the passengers. On their own, though, they would keep the car bouncing long after each bump, and resonate at certain speeds.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shock absorber</a:t>
            </a:r>
            <a:r>
              <a:rPr lang="en-US" sz="1500" dirty="0">
                <a:solidFill>
                  <a:srgbClr val="1A1F2B"/>
                </a:solidFill>
                <a:latin typeface="Calibri" pitchFamily="34" charset="0"/>
                <a:ea typeface="Calibri" pitchFamily="34" charset="-122"/>
                <a:cs typeface="Calibri" pitchFamily="34" charset="-120"/>
              </a:rPr>
              <a:t> (damper) beside each spring forces oil through small holes as the suspension moves. The viscous drag transfers the oscillation energy to thermal energy of the oil.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damping is set close to </a:t>
            </a:r>
            <a:r>
              <a:rPr lang="en-US" sz="1500" b="1" dirty="0">
                <a:solidFill>
                  <a:srgbClr val="1A1F2B"/>
                </a:solidFill>
                <a:latin typeface="Calibri" pitchFamily="34" charset="0"/>
                <a:ea typeface="Calibri" pitchFamily="34" charset="-122"/>
                <a:cs typeface="Calibri" pitchFamily="34" charset="-120"/>
              </a:rPr>
              <a:t>critical</a:t>
            </a:r>
            <a:r>
              <a:rPr lang="en-US" sz="1500" dirty="0">
                <a:solidFill>
                  <a:srgbClr val="1A1F2B"/>
                </a:solidFill>
                <a:latin typeface="Calibri" pitchFamily="34" charset="0"/>
                <a:ea typeface="Calibri" pitchFamily="34" charset="-122"/>
                <a:cs typeface="Calibri" pitchFamily="34" charset="-120"/>
              </a:rPr>
              <a:t>: after a bump the body returns to its normal height quickly with at most one small overshoot, and the resonance peak is low and broad.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worn shock absorber gives light damping: the car keeps bouncing after a bump and the tyres can lose grip.</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damping and plastic deformation protect buildings and vehicles?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307329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Buildings in earthquake zones</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Earthquake ground motion contains a range of frequencies. A building whose natural frequency lies in that range is a forced oscillator near resonance, and its amplitude can grow until it is damaged.</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Avoid resonance</a:t>
            </a:r>
            <a:r>
              <a:rPr lang="en-US" sz="1500" dirty="0">
                <a:solidFill>
                  <a:srgbClr val="1A1F2B"/>
                </a:solidFill>
                <a:latin typeface="Calibri" pitchFamily="34" charset="0"/>
                <a:ea typeface="Calibri" pitchFamily="34" charset="-122"/>
                <a:cs typeface="Calibri" pitchFamily="34" charset="-120"/>
              </a:rPr>
              <a:t>: engineers design so that the building's natural frequencies are away from the strongest earthquake frequencies for that site. Flexible base isolators (layered rubber and steel bearings) under the building lower its natural frequency well below them.</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Add damping</a:t>
            </a:r>
            <a:r>
              <a:rPr lang="en-US" sz="1500" dirty="0">
                <a:solidFill>
                  <a:srgbClr val="1A1F2B"/>
                </a:solidFill>
                <a:latin typeface="Calibri" pitchFamily="34" charset="0"/>
                <a:ea typeface="Calibri" pitchFamily="34" charset="-122"/>
                <a:cs typeface="Calibri" pitchFamily="34" charset="-120"/>
              </a:rPr>
              <a:t>: fluid dampers in the frame, and large tuned masses near the top, absorb energy from the sway and transfer it to thermal energy, keeping the resonance peak low.</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Use plastic deformation of ductile materials</a:t>
            </a:r>
            <a:r>
              <a:rPr lang="en-US" sz="1500" dirty="0">
                <a:solidFill>
                  <a:srgbClr val="1A1F2B"/>
                </a:solidFill>
                <a:latin typeface="Calibri" pitchFamily="34" charset="0"/>
                <a:ea typeface="Calibri" pitchFamily="34" charset="-122"/>
                <a:cs typeface="Calibri" pitchFamily="34" charset="-120"/>
              </a:rPr>
              <a:t>: steel braces and dampers, and the lead core of some base isolators, are designed to yield. Each time they are stretched and compressed beyond the elastic limit, work is done deforming the metal permanently, and that energy is dissipated as thermal energy, not returned to the oscillation.</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damping and plastic deformation protect buildings and vehicles?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Force–extension loop of a ductile steel damper taken once through ±12 mm. On first loading (dashed) it behaves elastically up to 50 kN, then deforms plastically; it unloads along a line parallel to the elastic one. The enclosed area, 100 kN × 16 mm = 1.6 kJ, is removed from the building's oscillation in each cycle.">    </p:cNvPr>
          <p:cNvPicPr>
            <a:picLocks noChangeAspect="1"/>
          </p:cNvPicPr>
          <p:nvPr/>
        </p:nvPicPr>
        <p:blipFill>
          <a:blip r:embed="rId1"/>
          <a:stretch>
            <a:fillRect/>
          </a:stretch>
        </p:blipFill>
        <p:spPr>
          <a:xfrm>
            <a:off x="4948733" y="1371600"/>
            <a:ext cx="3738067" cy="2300630"/>
          </a:xfrm>
          <a:prstGeom prst="rect">
            <a:avLst/>
          </a:prstGeom>
        </p:spPr>
      </p:pic>
      <p:sp>
        <p:nvSpPr>
          <p:cNvPr id="5" name="Text 2"/>
          <p:cNvSpPr txBox="1"/>
          <p:nvPr/>
        </p:nvSpPr>
        <p:spPr>
          <a:xfrm>
            <a:off x="4948733" y="3717950"/>
            <a:ext cx="3738067" cy="899770"/>
          </a:xfrm>
          <a:prstGeom prst="rect">
            <a:avLst/>
          </a:prstGeom>
          <a:noFill/>
          <a:ln/>
        </p:spPr>
        <p:txBody>
          <a:bodyPr wrap="square" lIns="0" tIns="0" rIns="0" bIns="0" rtlCol="0" anchor="t"/>
          <a:lstStyle/>
          <a:p>
            <a:pPr algn="ctr" indent="0" marL="0">
              <a:buNone/>
            </a:pPr>
            <a:r>
              <a:rPr lang="en-US" sz="1100" i="1" dirty="0">
                <a:solidFill>
                  <a:srgbClr val="5A6577"/>
                </a:solidFill>
              </a:rPr>
              <a:t>Force–extension loop of a ductile steel damper taken once through ±12 mm. On first loading (dashed) it behaves elastically up to 50 kN, then deforms plastically; it unloads along a line parallel to the elastic one. The enclosed area, 100 kN × 16 mm = 1.6 kJ, is removed from the building's oscillation in each cycle.</a:t>
            </a:r>
            <a:endParaRPr lang="en-US" sz="1100" dirty="0"/>
          </a:p>
        </p:txBody>
      </p:sp>
      <p:sp>
        <p:nvSpPr>
          <p:cNvPr id="6" name="Text 3"/>
          <p:cNvSpPr txBox="1"/>
          <p:nvPr/>
        </p:nvSpPr>
        <p:spPr>
          <a:xfrm>
            <a:off x="457200" y="1371600"/>
            <a:ext cx="4171493" cy="2927909"/>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material must be </a:t>
            </a:r>
            <a:r>
              <a:rPr lang="en-US" sz="1500" b="1" dirty="0">
                <a:solidFill>
                  <a:srgbClr val="1A1F2B"/>
                </a:solidFill>
                <a:latin typeface="Calibri" pitchFamily="34" charset="0"/>
                <a:ea typeface="Calibri" pitchFamily="34" charset="-122"/>
                <a:cs typeface="Calibri" pitchFamily="34" charset="-120"/>
              </a:rPr>
              <a:t>ductile</a:t>
            </a:r>
            <a:r>
              <a:rPr lang="en-US" sz="1500" dirty="0">
                <a:solidFill>
                  <a:srgbClr val="1A1F2B"/>
                </a:solidFill>
                <a:latin typeface="Calibri" pitchFamily="34" charset="0"/>
                <a:ea typeface="Calibri" pitchFamily="34" charset="-122"/>
                <a:cs typeface="Calibri" pitchFamily="34" charset="-120"/>
              </a:rPr>
              <a:t>, able to deform plastically many times without fracturing. A brittle material would simply crack and absorb very little energy.</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Why does a loop mean energy is lost? On loading, the work done on the damper is the area under the loading line. On unloading, the damper does work back, equal to the area under the unloading line. Because the unloading line sits lower, less work comes back than went in. The difference, the area enclosed by the loop, is the energy dissipated in each cycle.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damping and plastic deformation protect buildings and vehicles?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5 · Hard · Calculate</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During an earthquake the upper part of a building, of effective mass 4.0 × 10⁵ kg, sways with a natural frequency of 0.50 Hz and an amplitude of 0.10 m. When the ground motion stops, the building oscillates freely. In the first cycle of the free oscillation, each of two ductile steel dampers goes once round the loop in the figure above. Ignore all other energy losses. (a) Calculate the effective spring constant of the building. (b) Calculate the energy of the oscillation at 0.10 m amplitude. (c) Calculate the amplitude after the first cycle.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Rearrange T=2π√(m/k) with T=1/f: k=4π²mf²=4π²×4.0×10⁵×0.50²=3.95×10⁶ N m⁻¹≈ </a:t>
            </a:r>
            <a:r>
              <a:rPr lang="en-US" sz="1500" b="1" dirty="0">
                <a:solidFill>
                  <a:srgbClr val="1A1F2B"/>
                </a:solidFill>
                <a:latin typeface="Calibri" pitchFamily="34" charset="0"/>
                <a:ea typeface="Calibri" pitchFamily="34" charset="-122"/>
                <a:cs typeface="Calibri" pitchFamily="34" charset="-120"/>
              </a:rPr>
              <a:t>3.9 × 10⁶ N m⁻¹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E=½kA²=½×3.948×10⁶×0.10²=19 739 J≈ </a:t>
            </a:r>
            <a:r>
              <a:rPr lang="en-US" sz="1500" b="1" dirty="0">
                <a:solidFill>
                  <a:srgbClr val="1A1F2B"/>
                </a:solidFill>
                <a:latin typeface="Calibri" pitchFamily="34" charset="0"/>
                <a:ea typeface="Calibri" pitchFamily="34" charset="-122"/>
                <a:cs typeface="Calibri" pitchFamily="34" charset="-120"/>
              </a:rPr>
              <a:t>2.0 × 10⁴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Energy dissipated = 2 × loop area = 2 × 1600 = 3200 J, so E=19 739-3200=16 539 J. Amplitude ∝ √energy: A=0.10×√(16 539÷19 739)=0.0915 m≈ </a:t>
            </a:r>
            <a:r>
              <a:rPr lang="en-US" sz="1500" b="1" dirty="0">
                <a:solidFill>
                  <a:srgbClr val="1A1F2B"/>
                </a:solidFill>
                <a:latin typeface="Calibri" pitchFamily="34" charset="0"/>
                <a:ea typeface="Calibri" pitchFamily="34" charset="-122"/>
                <a:cs typeface="Calibri" pitchFamily="34" charset="-120"/>
              </a:rPr>
              <a:t>0.092 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damping and plastic deformation protect buildings and vehicles?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5 · Hard · Calculate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About 16% of the energy goes in one cycle, but the amplitude falls by less than 10%: the square-root effect of E∝A² again.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damping and plastic deformation protect buildings and vehicles?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"damping removes the resonance"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Saying that damping "reduces the natural frequency so there is no resonance" is wrong. Damping mainly lowers and broadens the resonance peak; the shift in frequency is small. Moving the natural frequency away from the driving frequency is a separate strategy (for example, base isolation).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Core Practical 16: how do you find an unknown mass from resonant frequencies?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Core Practical 16 arrangement. The signal generator sets the driving frequency; the amplitude of the mass is greatest when that frequency equals the natural frequency of the mass–spring system.">    </p:cNvPr>
          <p:cNvPicPr>
            <a:picLocks noChangeAspect="1"/>
          </p:cNvPicPr>
          <p:nvPr/>
        </p:nvPicPr>
        <p:blipFill>
          <a:blip r:embed="rId1"/>
          <a:stretch>
            <a:fillRect/>
          </a:stretch>
        </p:blipFill>
        <p:spPr>
          <a:xfrm>
            <a:off x="6488582" y="1371600"/>
            <a:ext cx="2198218" cy="2131466"/>
          </a:xfrm>
          <a:prstGeom prst="rect">
            <a:avLst/>
          </a:prstGeom>
        </p:spPr>
      </p:pic>
      <p:sp>
        <p:nvSpPr>
          <p:cNvPr id="5" name="Text 2"/>
          <p:cNvSpPr txBox="1"/>
          <p:nvPr/>
        </p:nvSpPr>
        <p:spPr>
          <a:xfrm>
            <a:off x="6398971" y="3548786"/>
            <a:ext cx="2377440" cy="1068934"/>
          </a:xfrm>
          <a:prstGeom prst="rect">
            <a:avLst/>
          </a:prstGeom>
          <a:noFill/>
          <a:ln/>
        </p:spPr>
        <p:txBody>
          <a:bodyPr wrap="square" lIns="0" tIns="0" rIns="0" bIns="0" rtlCol="0" anchor="t"/>
          <a:lstStyle/>
          <a:p>
            <a:pPr algn="ctr" indent="0" marL="0">
              <a:buNone/>
            </a:pPr>
            <a:r>
              <a:rPr lang="en-US" sz="1100" i="1" dirty="0">
                <a:solidFill>
                  <a:srgbClr val="5A6577"/>
                </a:solidFill>
              </a:rPr>
              <a:t>Core Practical 16 arrangement. The signal generator sets the driving frequency; the amplitude of the mass is greatest when that frequency equals the natural frequency of the mass–spring system.</a:t>
            </a:r>
            <a:endParaRPr lang="en-US" sz="1100" dirty="0"/>
          </a:p>
        </p:txBody>
      </p:sp>
      <p:sp>
        <p:nvSpPr>
          <p:cNvPr id="6" name="Text 3"/>
          <p:cNvSpPr txBox="1"/>
          <p:nvPr/>
        </p:nvSpPr>
        <p:spPr>
          <a:xfrm>
            <a:off x="457200" y="1371600"/>
            <a:ext cx="5711342"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practical turns resonance into a weighing machine. For a mass on a spring, T=2π√(m/k), so squaring gives</a:t>
            </a:r>
            <a:endParaRPr lang="en-US" sz="1500" dirty="0"/>
          </a:p>
        </p:txBody>
      </p:sp>
      <p:sp>
        <p:nvSpPr>
          <p:cNvPr id="7" name="Shape 4"/>
          <p:cNvSpPr/>
          <p:nvPr/>
        </p:nvSpPr>
        <p:spPr>
          <a:xfrm>
            <a:off x="457200" y="1951330"/>
            <a:ext cx="5711342" cy="444398"/>
          </a:xfrm>
          <a:prstGeom prst="roundRect">
            <a:avLst>
              <a:gd name="adj" fmla="val 12346"/>
            </a:avLst>
          </a:prstGeom>
          <a:solidFill>
            <a:srgbClr val="F3F5F9"/>
          </a:solidFill>
          <a:ln w="9525">
            <a:solidFill>
              <a:srgbClr val="DDE2EA"/>
            </a:solidFill>
            <a:prstDash val="solid"/>
          </a:ln>
        </p:spPr>
      </p:sp>
      <p:sp>
        <p:nvSpPr>
          <p:cNvPr id="8" name="Text 5"/>
          <p:cNvSpPr txBox="1"/>
          <p:nvPr/>
        </p:nvSpPr>
        <p:spPr>
          <a:xfrm>
            <a:off x="603504" y="2042770"/>
            <a:ext cx="5418734"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T²=4π²/k m</a:t>
            </a:r>
            <a:endParaRPr lang="en-US" sz="1700" dirty="0"/>
          </a:p>
        </p:txBody>
      </p:sp>
      <p:sp>
        <p:nvSpPr>
          <p:cNvPr id="9" name="Text 6"/>
          <p:cNvSpPr txBox="1"/>
          <p:nvPr/>
        </p:nvSpPr>
        <p:spPr>
          <a:xfrm>
            <a:off x="457200" y="2514600"/>
            <a:ext cx="5711342" cy="173736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graph of T² against m for known masses is therefore a straight line of gradient 4π²/k: a </a:t>
            </a:r>
            <a:r>
              <a:rPr lang="en-US" sz="1500" b="1" dirty="0">
                <a:solidFill>
                  <a:srgbClr val="1A1F2B"/>
                </a:solidFill>
                <a:latin typeface="Calibri" pitchFamily="34" charset="0"/>
                <a:ea typeface="Calibri" pitchFamily="34" charset="-122"/>
                <a:cs typeface="Calibri" pitchFamily="34" charset="-120"/>
              </a:rPr>
              <a:t>calibration line</a:t>
            </a:r>
            <a:r>
              <a:rPr lang="en-US" sz="1500" dirty="0">
                <a:solidFill>
                  <a:srgbClr val="1A1F2B"/>
                </a:solidFill>
                <a:latin typeface="Calibri" pitchFamily="34" charset="0"/>
                <a:ea typeface="Calibri" pitchFamily="34" charset="-122"/>
                <a:cs typeface="Calibri" pitchFamily="34" charset="-120"/>
              </a:rPr>
              <a:t>. Measure the resonant frequency with the unknown mass and read its mass off the line. The relation is not in the formulae list: derive it by squaring T=2π√(m/k).</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Apparatus</a:t>
            </a:r>
            <a:r>
              <a:rPr lang="en-US" sz="1500" dirty="0">
                <a:solidFill>
                  <a:srgbClr val="1A1F2B"/>
                </a:solidFill>
                <a:latin typeface="Calibri" pitchFamily="34" charset="0"/>
                <a:ea typeface="Calibri" pitchFamily="34" charset="-122"/>
                <a:cs typeface="Calibri" pitchFamily="34" charset="-120"/>
              </a:rPr>
              <a:t>: a spring hung from the vibrating rod of a vibration generator, driven by a signal generator; a mass hanger with slotted masses; a metre rule and pointer to judge the amplitude.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Core Practical 16: how do you find an unknown mass from resonant frequencies?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3110789"/>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with a known mass on the spring, slowly increase the signal-generator frequency from well below resonance. Find the frequency at which the amplitude of the mass is greatest; approach it from above as well, and take the mean as the resonant frequency f. Repeat for at least six masses, then for the unknown mass.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Processing</a:t>
            </a:r>
            <a:r>
              <a:rPr lang="en-US" sz="1500" dirty="0">
                <a:solidFill>
                  <a:srgbClr val="1A1F2B"/>
                </a:solidFill>
                <a:latin typeface="Calibri" pitchFamily="34" charset="0"/>
                <a:ea typeface="Calibri" pitchFamily="34" charset="-122"/>
                <a:cs typeface="Calibri" pitchFamily="34" charset="-120"/>
              </a:rPr>
              <a:t>: T=1/f; plot T² against m; draw the line of best fit.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Check</a:t>
            </a:r>
            <a:r>
              <a:rPr lang="en-US" sz="1500" dirty="0">
                <a:solidFill>
                  <a:srgbClr val="1A1F2B"/>
                </a:solidFill>
                <a:latin typeface="Calibri" pitchFamily="34" charset="0"/>
                <a:ea typeface="Calibri" pitchFamily="34" charset="-122"/>
                <a:cs typeface="Calibri" pitchFamily="34" charset="-120"/>
              </a:rPr>
              <a:t>: displace each mass and time 20 free oscillations with a stopwatch. The natural frequency found this way should agree with the resonant frequency.</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Practical issues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peak is hard to locate when it is broad. Keep damping low (no paddle or card on the mass), change the frequency in small steps near the peak and wait for the amplitude to settle at each setting.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spring has mass.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Core Practical 16: how do you find an unknown mass from resonant frequencies?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206928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Part of the spring moves with the load, so the line does not pass through the origin: it has a small positive intercept on the T² axis. This does not affect the gradient or a value read off the line.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Keep the amplitude small so the spring obeys Hooke's law and the coils never close up; stop the mass swinging sideways.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Uncertainty: if f=1.45 Hz is found to ±0.02 Hz, the percentage uncertainty in f is 1.4%, and in T² (=1/f²) it is 2 × 1.4% = 2.8%.</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Safety: clamp the stand firmly (counterweight on the base) and keep feet clear of slotted masses that could fall.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Core Practical 16: how do you find an unknown mass from resonant frequencies?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Specimen results for seven known masses. The unknown mass gave a resonant frequency of 1.45 Hz, so T² = 0.476 s²; reading across to the line and down gives its mass. The small intercept, 0.026 s², comes from the moving mass of the spring.">    </p:cNvPr>
          <p:cNvPicPr>
            <a:picLocks noChangeAspect="1"/>
          </p:cNvPicPr>
          <p:nvPr/>
        </p:nvPicPr>
        <p:blipFill>
          <a:blip r:embed="rId1"/>
          <a:stretch>
            <a:fillRect/>
          </a:stretch>
        </p:blipFill>
        <p:spPr>
          <a:xfrm>
            <a:off x="2565806" y="1371600"/>
            <a:ext cx="4012387" cy="2469794"/>
          </a:xfrm>
          <a:prstGeom prst="rect">
            <a:avLst/>
          </a:prstGeom>
        </p:spPr>
      </p:pic>
      <p:sp>
        <p:nvSpPr>
          <p:cNvPr id="5" name="Text 2"/>
          <p:cNvSpPr txBox="1"/>
          <p:nvPr/>
        </p:nvSpPr>
        <p:spPr>
          <a:xfrm>
            <a:off x="2565806"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Specimen results for seven known masses. The unknown mass gave a resonant frequency of 1.45 Hz, so T² = 0.476 s²; reading across to the line and down gives its mass. The small intercept, 0.026 s², comes from the moving mass of the spring.</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Core Practical 16: how do you find an unknown mass from resonant frequencies?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6 · Hard · Determine, explain</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specimen graph above to determine (a) the spring constant and (b) the unknown mass, whose resonant frequency was 1.45 Hz. (c) Explain the intercept on the T² axis.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Gradient from a large triangle on the line, from m=0.05 kg to 0.45 kg: gradient =0.787÷0.40=1.97 s² kg⁻¹. Gradient =4π²/k, so k=4π²÷1.97= </a:t>
            </a:r>
            <a:r>
              <a:rPr lang="en-US" sz="1500" b="1" dirty="0">
                <a:solidFill>
                  <a:srgbClr val="1A1F2B"/>
                </a:solidFill>
                <a:latin typeface="Calibri" pitchFamily="34" charset="0"/>
                <a:ea typeface="Calibri" pitchFamily="34" charset="-122"/>
                <a:cs typeface="Calibri" pitchFamily="34" charset="-120"/>
              </a:rPr>
              <a:t>20 N m⁻¹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T²=1÷1.45²=0.476 s², so (reading across and down, or using the line's equation) m=(0.476-0.026)÷1.97= </a:t>
            </a:r>
            <a:r>
              <a:rPr lang="en-US" sz="1500" b="1" dirty="0">
                <a:solidFill>
                  <a:srgbClr val="1A1F2B"/>
                </a:solidFill>
                <a:latin typeface="Calibri" pitchFamily="34" charset="0"/>
                <a:ea typeface="Calibri" pitchFamily="34" charset="-122"/>
                <a:cs typeface="Calibri" pitchFamily="34" charset="-120"/>
              </a:rPr>
              <a:t>0.23 kg</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intercept, 0.026 s², is T² for "zero load": </a:t>
            </a:r>
            <a:r>
              <a:rPr lang="en-US" sz="1500" b="1" dirty="0">
                <a:solidFill>
                  <a:srgbClr val="1A1F2B"/>
                </a:solidFill>
                <a:latin typeface="Calibri" pitchFamily="34" charset="0"/>
                <a:ea typeface="Calibri" pitchFamily="34" charset="-122"/>
                <a:cs typeface="Calibri" pitchFamily="34" charset="-120"/>
              </a:rPr>
              <a:t>the spring's own moving mass</a:t>
            </a:r>
            <a:r>
              <a:rPr lang="en-US" sz="1500" dirty="0">
                <a:solidFill>
                  <a:srgbClr val="1A1F2B"/>
                </a:solidFill>
                <a:latin typeface="Calibri" pitchFamily="34" charset="0"/>
                <a:ea typeface="Calibri" pitchFamily="34" charset="-122"/>
                <a:cs typeface="Calibri" pitchFamily="34" charset="-120"/>
              </a:rPr>
              <a:t>, equivalent to an extra 0.026÷1.97≈0.013 kg on the end.</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Reading the unknown mass from the calibration line, not from the formula with k, automatically allows for the mass of the spring.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Core Practical 16: how do you find an unknown mass from resonant frequencies?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why plot T² against m</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T²=(4π²/k) m has the form y=mx+c, so the graph is a straight line whose gradient gives k. A curve of T against m is much harder to read accurately.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5.6</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square the amplitude ratio</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Energy ∝ amplitude². If the amplitude falls to 60%, the energy falls to 36%; if the energy halves, the amplitude falls to 71%. Write the ratio, then square it (or square-root it) as a separate step.</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energy graphs have twice the frequency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you sketch kinetic or potential energy against time, draw two peaks in every period of the displacement, never go below zero, and draw a flat total-energy line. Against displacement, draw parabolas meeting the total at ±A.</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describe damping with three words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"how does increasing the damping affect the resonance curve?": the peak is lower, broader, and at a slightly lower frequency. Add that the amplitude far from resonance is barely changed.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5.6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say where the energy goes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"Damping removes energy" is incomplete. Say it is transferred from the oscillator (kinetic and potential energy) to thermal energy of the surroundings or the damper, or, for plastic deformation, dissipated as thermal energy in the deformed metal.</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critical damping in one sentence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Critical damping: the system returns to equilibrium in the shortest time without oscillating. Both halves are needed; heavy damping also avoids oscillation but takes longer.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Doubling the amplitude doubles the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Potential energy at the extreme is ½kA², which depends on A².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Doubling the amplitude gives four times the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half the amplitude, kinetic and potential energy are equal.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Eₚ∝x², so at A/2 it is only ¼ of the total.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They are equal at x=A/√2≈0.71A.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Damping slows the oscillation down, so the period gets longer as it dies away.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With light damping the period is almost exactly the natural period.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Light damping reduces the amplitude, not the frequency.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Heavy damping stops the system fastest.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Very large damping makes the return to equilibrium slow.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Critical damping gives the quickest return without oscillation.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forced oscillator vibrates at its natural frequency.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the steady state it follows the driver.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oscillates at the driving frequency; the amplitude is largest when that equals the natural frequency.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Damping removes resonance.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peak is still there, just lower and broader.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Damping limits the amplitude at resonance; it does not remove the peak.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5 Simple harmonic motion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period formulae T=2π√(m/k) and T=2π√(l/g), and v_(max)=ωA, all come from there; this page adds energy and what happens when the oscillator is damped or driven.</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Hooke's law and elastic strain energy (Unit 1)</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spring's potential energy is the area under the force–extension graph, ½FΔx; the energy dissipated by plastic deformation is the area enclosed by a loading–unloading loop.</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Stationary waves (Unit 2) and practical skills (6.1)</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string or air column has many natural frequencies, its harmonics, and a vibration generator or a musician drives it into resonance at one of them. Linearising T=2π√(m/k) into a T²–m graph, combining percentage uncertainties and explaining an intercept are typical of the A2 practical paper.</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4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260750"/>
                <a:gridCol w="2938882"/>
                <a:gridCol w="202996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T=2π√(m/k)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period of a mass–spring oscillator; m in kg, k in N m⁻¹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T=2π√(l/g)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period of a simple pendulum; l in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f=1/T, ω=2πf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frequency (Hz) and angular frequency (rad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ΔEₑₗ=½FΔx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elastic strain energy in a spring (J)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Eₜₒₜₐₗ=½kA²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total energy of a mass–spring oscillator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½FΔx with F=kA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Eₖ=½k(A²-x²)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kinetic energy at displacement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total − ½kx²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and amplitude, any oscillator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4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260750"/>
                <a:gridCol w="2938882"/>
                <a:gridCol w="202996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T²=(4π²/k) m; k=4π²/gradient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Core Practical 16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by squaring T=2π√(m/k)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dissipated per cycle = area of force–extension loop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plastic deformation in a damper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94985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amplitude of an undamped oscillator is doubled. By what factor does its total energy change?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At what displacement, as a fraction of the amplitude, are the kinetic and potential energies of a mass–spring oscillator equal?</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State two ways in which increasing the damping changes the resonance curve of a forced oscillator.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Explain, using the idea of resonance, why a small push once every swing can build up a large swing on a playground swing.</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0.200 kg mass on a spring resonates at 1.60 Hz. Calculate the spring constant, ignoring the mass of the spring.</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A lightly damped pendulum loses 19% of its energy in each cycle. By what fraction does its amplitude fall each cycle?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6956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Energy ∝ amplitude², so it increases by a factor of 2²= </a:t>
            </a:r>
            <a:r>
              <a:rPr lang="en-US" sz="1500" b="1" dirty="0">
                <a:solidFill>
                  <a:srgbClr val="1A1F2B"/>
                </a:solidFill>
                <a:latin typeface="Calibri" pitchFamily="34" charset="0"/>
                <a:ea typeface="Calibri" pitchFamily="34" charset="-122"/>
                <a:cs typeface="Calibri" pitchFamily="34" charset="-120"/>
              </a:rPr>
              <a:t>4</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½kx²=½×½kA², so x=A/√2≈ </a:t>
            </a:r>
            <a:r>
              <a:rPr lang="en-US" sz="1500" b="1" dirty="0">
                <a:solidFill>
                  <a:srgbClr val="1A1F2B"/>
                </a:solidFill>
                <a:latin typeface="Calibri" pitchFamily="34" charset="0"/>
                <a:ea typeface="Calibri" pitchFamily="34" charset="-122"/>
                <a:cs typeface="Calibri" pitchFamily="34" charset="-120"/>
              </a:rPr>
              <a:t>0.71A</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Any two of: the peak amplitude is </a:t>
            </a:r>
            <a:r>
              <a:rPr lang="en-US" sz="1500" b="1" dirty="0">
                <a:solidFill>
                  <a:srgbClr val="1A1F2B"/>
                </a:solidFill>
                <a:latin typeface="Calibri" pitchFamily="34" charset="0"/>
                <a:ea typeface="Calibri" pitchFamily="34" charset="-122"/>
                <a:cs typeface="Calibri" pitchFamily="34" charset="-120"/>
              </a:rPr>
              <a:t>lower</a:t>
            </a:r>
            <a:r>
              <a:rPr lang="en-US" sz="1500" dirty="0">
                <a:solidFill>
                  <a:srgbClr val="1A1F2B"/>
                </a:solidFill>
                <a:latin typeface="Calibri" pitchFamily="34" charset="0"/>
                <a:ea typeface="Calibri" pitchFamily="34" charset="-122"/>
                <a:cs typeface="Calibri" pitchFamily="34" charset="-120"/>
              </a:rPr>
              <a:t>; the peak is </a:t>
            </a:r>
            <a:r>
              <a:rPr lang="en-US" sz="1500" b="1" dirty="0">
                <a:solidFill>
                  <a:srgbClr val="1A1F2B"/>
                </a:solidFill>
                <a:latin typeface="Calibri" pitchFamily="34" charset="0"/>
                <a:ea typeface="Calibri" pitchFamily="34" charset="-122"/>
                <a:cs typeface="Calibri" pitchFamily="34" charset="-120"/>
              </a:rPr>
              <a:t>broader</a:t>
            </a:r>
            <a:r>
              <a:rPr lang="en-US" sz="1500" dirty="0">
                <a:solidFill>
                  <a:srgbClr val="1A1F2B"/>
                </a:solidFill>
                <a:latin typeface="Calibri" pitchFamily="34" charset="0"/>
                <a:ea typeface="Calibri" pitchFamily="34" charset="-122"/>
                <a:cs typeface="Calibri" pitchFamily="34" charset="-120"/>
              </a:rPr>
              <a:t>; the peak occurs at a </a:t>
            </a:r>
            <a:r>
              <a:rPr lang="en-US" sz="1500" b="1" dirty="0">
                <a:solidFill>
                  <a:srgbClr val="1A1F2B"/>
                </a:solidFill>
                <a:latin typeface="Calibri" pitchFamily="34" charset="0"/>
                <a:ea typeface="Calibri" pitchFamily="34" charset="-122"/>
                <a:cs typeface="Calibri" pitchFamily="34" charset="-120"/>
              </a:rPr>
              <a:t>slightly lower frequency</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The pushes are a periodic driving force at the swing's natural frequency, so each push is in step with the motion and transfers energy to it. The amplitude grows until the energy lost to air resistance and friction each cycle </a:t>
            </a:r>
            <a:r>
              <a:rPr lang="en-US" sz="1500" b="1" dirty="0">
                <a:solidFill>
                  <a:srgbClr val="1A1F2B"/>
                </a:solidFill>
                <a:latin typeface="Calibri" pitchFamily="34" charset="0"/>
                <a:ea typeface="Calibri" pitchFamily="34" charset="-122"/>
                <a:cs typeface="Calibri" pitchFamily="34" charset="-120"/>
              </a:rPr>
              <a:t>equals the energy supplied by each push</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k=4π²mf²=4π²×0.200×1.60²= </a:t>
            </a:r>
            <a:r>
              <a:rPr lang="en-US" sz="1500" b="1" dirty="0">
                <a:solidFill>
                  <a:srgbClr val="1A1F2B"/>
                </a:solidFill>
                <a:latin typeface="Calibri" pitchFamily="34" charset="0"/>
                <a:ea typeface="Calibri" pitchFamily="34" charset="-122"/>
                <a:cs typeface="Calibri" pitchFamily="34" charset="-120"/>
              </a:rPr>
              <a:t>20.2 N m⁻¹</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Energy kept = 0.81 of the previous value, so amplitude kept =√0.81=0.90. The amplitude falls by </a:t>
            </a:r>
            <a:r>
              <a:rPr lang="en-US" sz="1500" b="1" dirty="0">
                <a:solidFill>
                  <a:srgbClr val="1A1F2B"/>
                </a:solidFill>
                <a:latin typeface="Calibri" pitchFamily="34" charset="0"/>
                <a:ea typeface="Calibri" pitchFamily="34" charset="-122"/>
                <a:cs typeface="Calibri" pitchFamily="34" charset="-120"/>
              </a:rPr>
              <a:t>10% each cycle</a:t>
            </a:r>
            <a:r>
              <a:rPr lang="en-US" sz="1500" dirty="0">
                <a:solidFill>
                  <a:srgbClr val="1A1F2B"/>
                </a:solidFill>
                <a:latin typeface="Calibri" pitchFamily="34" charset="0"/>
                <a:ea typeface="Calibri" pitchFamily="34" charset="-122"/>
                <a:cs typeface="Calibri" pitchFamily="34" charset="-120"/>
              </a:rPr>
              <a:t>, much less than the 19% fall in energy.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mass on a spring of spring constant 40 N m⁻¹ oscillates without damping with an amplitude of 0.050 m.</a:t>
            </a:r>
            <a:endParaRPr lang="en-US" sz="1600" dirty="0"/>
          </a:p>
          <a:p>
            <a:pPr indent="0" marL="0">
              <a:spcAft>
                <a:spcPts val="600"/>
              </a:spcAft>
              <a:buNone/>
            </a:pPr>
            <a:r>
              <a:rPr lang="en-US" sz="1600" dirty="0">
                <a:solidFill>
                  <a:srgbClr val="1A1F2B"/>
                </a:solidFill>
              </a:rPr>
              <a:t>What is the total energy of the oscillation?</a:t>
            </a:r>
            <a:endParaRPr lang="en-US" sz="1600" dirty="0"/>
          </a:p>
          <a:p>
            <a:pPr indent="0" marL="0">
              <a:spcAft>
                <a:spcPts val="600"/>
              </a:spcAft>
              <a:buNone/>
            </a:pPr>
            <a:r>
              <a:rPr lang="en-US" sz="1600" dirty="0">
                <a:solidFill>
                  <a:srgbClr val="1A1F2B"/>
                </a:solidFill>
              </a:rPr>
              <a:t>A   0.050 J</a:t>
            </a:r>
            <a:endParaRPr lang="en-US" sz="1600" dirty="0"/>
          </a:p>
          <a:p>
            <a:pPr indent="0" marL="0">
              <a:spcAft>
                <a:spcPts val="600"/>
              </a:spcAft>
              <a:buNone/>
            </a:pPr>
            <a:r>
              <a:rPr lang="en-US" sz="1600" dirty="0">
                <a:solidFill>
                  <a:srgbClr val="1A1F2B"/>
                </a:solidFill>
              </a:rPr>
              <a:t>B   0.10 J</a:t>
            </a:r>
            <a:endParaRPr lang="en-US" sz="1600" dirty="0"/>
          </a:p>
          <a:p>
            <a:pPr indent="0" marL="0">
              <a:spcAft>
                <a:spcPts val="600"/>
              </a:spcAft>
              <a:buNone/>
            </a:pPr>
            <a:r>
              <a:rPr lang="en-US" sz="1600" dirty="0">
                <a:solidFill>
                  <a:srgbClr val="1A1F2B"/>
                </a:solidFill>
              </a:rPr>
              <a:t>C   1.0 J</a:t>
            </a:r>
            <a:endParaRPr lang="en-US" sz="1600" dirty="0"/>
          </a:p>
          <a:p>
            <a:pPr indent="0" marL="0">
              <a:spcAft>
                <a:spcPts val="600"/>
              </a:spcAft>
              <a:buNone/>
            </a:pPr>
            <a:r>
              <a:rPr lang="en-US" sz="1600" dirty="0">
                <a:solidFill>
                  <a:srgbClr val="1A1F2B"/>
                </a:solidFill>
              </a:rPr>
              <a:t>D   2.0 J</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Which statement describes the condition for resonance of a forced oscillator?</a:t>
            </a:r>
            <a:endParaRPr lang="en-US" sz="1400" dirty="0"/>
          </a:p>
          <a:p>
            <a:pPr indent="0" marL="0">
              <a:spcAft>
                <a:spcPts val="600"/>
              </a:spcAft>
              <a:buNone/>
            </a:pPr>
            <a:r>
              <a:rPr lang="en-US" sz="1400" dirty="0">
                <a:solidFill>
                  <a:srgbClr val="1A1F2B"/>
                </a:solidFill>
              </a:rPr>
              <a:t>A   the amplitude of the driving force equals the amplitude of the oscillator</a:t>
            </a:r>
            <a:endParaRPr lang="en-US" sz="1400" dirty="0"/>
          </a:p>
          <a:p>
            <a:pPr indent="0" marL="0">
              <a:spcAft>
                <a:spcPts val="600"/>
              </a:spcAft>
              <a:buNone/>
            </a:pPr>
            <a:r>
              <a:rPr lang="en-US" sz="1400" dirty="0">
                <a:solidFill>
                  <a:srgbClr val="1A1F2B"/>
                </a:solidFill>
              </a:rPr>
              <a:t>B   the driving frequency equals the natural frequency of the oscillator</a:t>
            </a:r>
            <a:endParaRPr lang="en-US" sz="1400" dirty="0"/>
          </a:p>
          <a:p>
            <a:pPr indent="0" marL="0">
              <a:spcAft>
                <a:spcPts val="600"/>
              </a:spcAft>
              <a:buNone/>
            </a:pPr>
            <a:r>
              <a:rPr lang="en-US" sz="1400" dirty="0">
                <a:solidFill>
                  <a:srgbClr val="1A1F2B"/>
                </a:solidFill>
              </a:rPr>
              <a:t>C   the damping force equals the driving force</a:t>
            </a:r>
            <a:endParaRPr lang="en-US" sz="1400" dirty="0"/>
          </a:p>
          <a:p>
            <a:pPr indent="0" marL="0">
              <a:spcAft>
                <a:spcPts val="600"/>
              </a:spcAft>
              <a:buNone/>
            </a:pPr>
            <a:r>
              <a:rPr lang="en-US" sz="1400" dirty="0">
                <a:solidFill>
                  <a:srgbClr val="1A1F2B"/>
                </a:solidFill>
              </a:rPr>
              <a:t>D   the natural frequency is twice the driving frequency</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damping of a forced oscillator is increased, but nothing else is changed.</a:t>
            </a:r>
            <a:endParaRPr lang="en-US" sz="1400" dirty="0"/>
          </a:p>
          <a:p>
            <a:pPr indent="0" marL="0">
              <a:spcAft>
                <a:spcPts val="600"/>
              </a:spcAft>
              <a:buNone/>
            </a:pPr>
            <a:r>
              <a:rPr lang="en-US" sz="1400" dirty="0">
                <a:solidFill>
                  <a:srgbClr val="1A1F2B"/>
                </a:solidFill>
              </a:rPr>
              <a:t>Which row describes the effect on the peak of its resonance curve (amplitude against driving frequency)?</a:t>
            </a:r>
            <a:endParaRPr lang="en-US" sz="1400" dirty="0"/>
          </a:p>
          <a:p>
            <a:pPr indent="0" marL="0">
              <a:spcAft>
                <a:spcPts val="600"/>
              </a:spcAft>
              <a:buNone/>
            </a:pPr>
            <a:r>
              <a:rPr lang="en-US" sz="1400" dirty="0">
                <a:solidFill>
                  <a:srgbClr val="1A1F2B"/>
                </a:solidFill>
              </a:rPr>
              <a:t>A   peak higher, narrower, at the same frequency</a:t>
            </a:r>
            <a:endParaRPr lang="en-US" sz="1400" dirty="0"/>
          </a:p>
          <a:p>
            <a:pPr indent="0" marL="0">
              <a:spcAft>
                <a:spcPts val="600"/>
              </a:spcAft>
              <a:buNone/>
            </a:pPr>
            <a:r>
              <a:rPr lang="en-US" sz="1400" dirty="0">
                <a:solidFill>
                  <a:srgbClr val="1A1F2B"/>
                </a:solidFill>
              </a:rPr>
              <a:t>B   peak lower, broader, at a slightly higher frequency</a:t>
            </a:r>
            <a:endParaRPr lang="en-US" sz="1400" dirty="0"/>
          </a:p>
          <a:p>
            <a:pPr indent="0" marL="0">
              <a:spcAft>
                <a:spcPts val="600"/>
              </a:spcAft>
              <a:buNone/>
            </a:pPr>
            <a:r>
              <a:rPr lang="en-US" sz="1400" dirty="0">
                <a:solidFill>
                  <a:srgbClr val="1A1F2B"/>
                </a:solidFill>
              </a:rPr>
              <a:t>C   peak lower, narrower, at the same frequency</a:t>
            </a:r>
            <a:endParaRPr lang="en-US" sz="1400" dirty="0"/>
          </a:p>
          <a:p>
            <a:pPr indent="0" marL="0">
              <a:spcAft>
                <a:spcPts val="600"/>
              </a:spcAft>
              <a:buNone/>
            </a:pPr>
            <a:r>
              <a:rPr lang="en-US" sz="1400" dirty="0">
                <a:solidFill>
                  <a:srgbClr val="1A1F2B"/>
                </a:solidFill>
              </a:rPr>
              <a:t>D   peak lower, broader, at a slightly lower frequency</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mass oscillates on a spring with simple harmonic motion and negligible damping. Its amplitude is 0.12 m and the total energy of the oscillation is 0.18 J.</a:t>
            </a:r>
            <a:endParaRPr lang="en-US" sz="1400" dirty="0"/>
          </a:p>
          <a:p>
            <a:pPr indent="0" marL="0">
              <a:spcAft>
                <a:spcPts val="600"/>
              </a:spcAft>
              <a:buNone/>
            </a:pPr>
            <a:r>
              <a:rPr lang="en-US" sz="1400" dirty="0">
                <a:solidFill>
                  <a:srgbClr val="1A1F2B"/>
                </a:solidFill>
              </a:rPr>
              <a:t>(a) Show that the spring constant is about 25 N m⁻¹.  [2]</a:t>
            </a:r>
            <a:endParaRPr lang="en-US" sz="1400" dirty="0"/>
          </a:p>
          <a:p>
            <a:pPr indent="0" marL="0">
              <a:spcAft>
                <a:spcPts val="600"/>
              </a:spcAft>
              <a:buNone/>
            </a:pPr>
            <a:r>
              <a:rPr lang="en-US" sz="1400" dirty="0">
                <a:solidFill>
                  <a:srgbClr val="1A1F2B"/>
                </a:solidFill>
              </a:rPr>
              <a:t>(b) Calculate the potential energy and the kinetic energy of the oscillator when its displacement is 0.040 m.  [2]</a:t>
            </a:r>
            <a:endParaRPr lang="en-US" sz="1400" dirty="0"/>
          </a:p>
          <a:p>
            <a:pPr indent="0" marL="0">
              <a:spcAft>
                <a:spcPts val="600"/>
              </a:spcAft>
              <a:buNone/>
            </a:pPr>
            <a:r>
              <a:rPr lang="en-US" sz="1400" dirty="0">
                <a:solidFill>
                  <a:srgbClr val="1A1F2B"/>
                </a:solidFill>
              </a:rPr>
              <a:t>(c) Describe how the potential energy and the kinetic energy vary with displacement between −0.12 m and +0.12 m.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0.80 kg block oscillates horizontally on the end of a spring on a smooth surface. Damping is negligible. The graph shows how the kinetic energy of the block varies with its displacement x.</a:t>
            </a:r>
            <a:endParaRPr lang="en-US" sz="1200" dirty="0"/>
          </a:p>
          <a:p>
            <a:pPr indent="0" marL="0">
              <a:spcAft>
                <a:spcPts val="600"/>
              </a:spcAft>
              <a:buNone/>
            </a:pPr>
            <a:r>
              <a:rPr lang="en-US" sz="1200" dirty="0">
                <a:solidFill>
                  <a:srgbClr val="1A1F2B"/>
                </a:solidFill>
              </a:rPr>
              <a:t>(a) Use the graph to show that the spring constant is 50 N m⁻¹.  [2]</a:t>
            </a:r>
            <a:endParaRPr lang="en-US" sz="1200" dirty="0"/>
          </a:p>
          <a:p>
            <a:pPr indent="0" marL="0">
              <a:spcAft>
                <a:spcPts val="600"/>
              </a:spcAft>
              <a:buNone/>
            </a:pPr>
            <a:r>
              <a:rPr lang="en-US" sz="1200" dirty="0">
                <a:solidFill>
                  <a:srgbClr val="1A1F2B"/>
                </a:solidFill>
              </a:rPr>
              <a:t>(b) Calculate the frequency of the oscillation.  [2]</a:t>
            </a:r>
            <a:endParaRPr lang="en-US" sz="1200" dirty="0"/>
          </a:p>
          <a:p>
            <a:pPr indent="0" marL="0">
              <a:spcAft>
                <a:spcPts val="600"/>
              </a:spcAft>
              <a:buNone/>
            </a:pPr>
            <a:r>
              <a:rPr lang="en-US" sz="1200" dirty="0">
                <a:solidFill>
                  <a:srgbClr val="1A1F2B"/>
                </a:solidFill>
              </a:rPr>
              <a:t>(c) Determine the displacements at which the kinetic energy equals the potential energy.  [2]</a:t>
            </a:r>
            <a:endParaRPr lang="en-US" sz="1200" dirty="0"/>
          </a:p>
        </p:txBody>
      </p:sp>
      <p:pic>
        <p:nvPicPr>
          <p:cNvPr id="5" name="Image 0" descr="Figure for question 5">    </p:cNvPr>
          <p:cNvPicPr>
            <a:picLocks noChangeAspect="1"/>
          </p:cNvPicPr>
          <p:nvPr/>
        </p:nvPicPr>
        <p:blipFill>
          <a:blip r:embed="rId1"/>
          <a:stretch>
            <a:fillRect/>
          </a:stretch>
        </p:blipFill>
        <p:spPr>
          <a:xfrm>
            <a:off x="5212080" y="1912620"/>
            <a:ext cx="3474720" cy="202692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168322"/>
          </a:xfrm>
          <a:prstGeom prst="roundRect">
            <a:avLst>
              <a:gd name="adj" fmla="val 4696"/>
            </a:avLst>
          </a:prstGeom>
          <a:solidFill>
            <a:srgbClr val="F3F5F9"/>
          </a:solidFill>
          <a:ln w="12700">
            <a:solidFill>
              <a:srgbClr val="DDE2EA"/>
            </a:solidFill>
            <a:prstDash val="solid"/>
          </a:ln>
        </p:spPr>
      </p:sp>
      <p:sp>
        <p:nvSpPr>
          <p:cNvPr id="5" name="Text 3"/>
          <p:cNvSpPr txBox="1"/>
          <p:nvPr/>
        </p:nvSpPr>
        <p:spPr>
          <a:xfrm>
            <a:off x="685800" y="1463040"/>
            <a:ext cx="7772400" cy="939722"/>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The total energy equals the elastic potential energy at the extreme: E = ½kA² = ½ × 40 × 0.050² = 0.050 J.</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375820"/>
          </a:xfrm>
          <a:prstGeom prst="roundRect">
            <a:avLst>
              <a:gd name="adj" fmla="val 3988"/>
            </a:avLst>
          </a:prstGeom>
          <a:solidFill>
            <a:srgbClr val="F3F5F9"/>
          </a:solidFill>
          <a:ln w="12700">
            <a:solidFill>
              <a:srgbClr val="DDE2EA"/>
            </a:solidFill>
            <a:prstDash val="solid"/>
          </a:ln>
        </p:spPr>
      </p:sp>
      <p:sp>
        <p:nvSpPr>
          <p:cNvPr id="5" name="Text 3"/>
          <p:cNvSpPr txBox="1"/>
          <p:nvPr/>
        </p:nvSpPr>
        <p:spPr>
          <a:xfrm>
            <a:off x="685800" y="1463040"/>
            <a:ext cx="7772400" cy="11472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Resonance occurs when the driving frequency equals the natural frequency. Energy is then transferred from the driver most efficiently and the amplitude is a maximum.</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618488"/>
          </a:xfrm>
          <a:prstGeom prst="roundRect">
            <a:avLst>
              <a:gd name="adj" fmla="val 3390"/>
            </a:avLst>
          </a:prstGeom>
          <a:solidFill>
            <a:srgbClr val="F3F5F9"/>
          </a:solidFill>
          <a:ln w="12700">
            <a:solidFill>
              <a:srgbClr val="DDE2EA"/>
            </a:solidFill>
            <a:prstDash val="solid"/>
          </a:ln>
        </p:spPr>
      </p:sp>
      <p:sp>
        <p:nvSpPr>
          <p:cNvPr id="5" name="Text 3"/>
          <p:cNvSpPr txBox="1"/>
          <p:nvPr/>
        </p:nvSpPr>
        <p:spPr>
          <a:xfrm>
            <a:off x="685800" y="1463040"/>
            <a:ext cx="7772400" cy="1389888"/>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More damping removes more energy per cycle, so the maximum amplitude is lower; the system responds over a wider range of frequencies, so the peak is broader; and the peak moves to a slightly lower frequency than the natural frequency.</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0.18 = ½ × k × 0.12²</a:t>
            </a:r>
            <a:endParaRPr lang="en-US" sz="1400" dirty="0"/>
          </a:p>
          <a:p>
            <a:pPr marL="342900" indent="-342900">
              <a:spcAft>
                <a:spcPts val="400"/>
              </a:spcAft>
              <a:buSzPct val="100000"/>
              <a:buChar char="•"/>
            </a:pPr>
            <a:r>
              <a:rPr lang="en-US" sz="1400" dirty="0">
                <a:solidFill>
                  <a:srgbClr val="1A1F2B"/>
                </a:solidFill>
              </a:rPr>
              <a:t>k = 0.36 ÷ 0.0144 = 25 N m⁻¹</a:t>
            </a:r>
            <a:endParaRPr lang="en-US" sz="1400" dirty="0"/>
          </a:p>
          <a:p>
            <a:pPr marL="342900" indent="-342900">
              <a:spcAft>
                <a:spcPts val="400"/>
              </a:spcAft>
              <a:buSzPct val="100000"/>
              <a:buChar char="•"/>
            </a:pPr>
            <a:r>
              <a:rPr lang="en-US" sz="1400" dirty="0">
                <a:solidFill>
                  <a:srgbClr val="1A1F2B"/>
                </a:solidFill>
              </a:rPr>
              <a:t>potential energy = ½ × 25 × 0.040² = 0.020 J</a:t>
            </a:r>
            <a:endParaRPr lang="en-US" sz="1400" dirty="0"/>
          </a:p>
          <a:p>
            <a:pPr marL="342900" indent="-342900">
              <a:spcAft>
                <a:spcPts val="400"/>
              </a:spcAft>
              <a:buSzPct val="100000"/>
              <a:buChar char="•"/>
            </a:pPr>
            <a:r>
              <a:rPr lang="en-US" sz="1400" dirty="0">
                <a:solidFill>
                  <a:srgbClr val="1A1F2B"/>
                </a:solidFill>
              </a:rPr>
              <a:t>kinetic energy = 0.18 − 0.020 = 0.16 J</a:t>
            </a:r>
            <a:endParaRPr lang="en-US" sz="1400" dirty="0"/>
          </a:p>
          <a:p>
            <a:pPr marL="342900" indent="-342900">
              <a:spcAft>
                <a:spcPts val="400"/>
              </a:spcAft>
              <a:buSzPct val="100000"/>
              <a:buChar char="•"/>
            </a:pPr>
            <a:r>
              <a:rPr lang="en-US" sz="1400" dirty="0">
                <a:solidFill>
                  <a:srgbClr val="1A1F2B"/>
                </a:solidFill>
              </a:rPr>
              <a:t>potential energy: a parabola / ∝ x², zero at x = 0 and 0.18 J at ±0.12 m</a:t>
            </a:r>
            <a:endParaRPr lang="en-US" sz="1400" dirty="0"/>
          </a:p>
          <a:p>
            <a:pPr marL="342900" indent="-342900">
              <a:spcAft>
                <a:spcPts val="400"/>
              </a:spcAft>
              <a:buSzPct val="100000"/>
              <a:buChar char="•"/>
            </a:pPr>
            <a:r>
              <a:rPr lang="en-US" sz="1400" dirty="0">
                <a:solidFill>
                  <a:srgbClr val="1A1F2B"/>
                </a:solidFill>
              </a:rPr>
              <a:t>kinetic energy: an inverted parabola, 0.18 J at x = 0 and zero at ±0.12 m, so that the two always add to 0.18 J</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total energy = maximum kinetic energy = 90 mJ and amplitude = 6.0 cm, both read from the graph</a:t>
            </a:r>
            <a:endParaRPr lang="en-US" sz="1400" dirty="0"/>
          </a:p>
          <a:p>
            <a:pPr marL="342900" indent="-342900">
              <a:spcAft>
                <a:spcPts val="400"/>
              </a:spcAft>
              <a:buSzPct val="100000"/>
              <a:buChar char="•"/>
            </a:pPr>
            <a:r>
              <a:rPr lang="en-US" sz="1400" dirty="0">
                <a:solidFill>
                  <a:srgbClr val="1A1F2B"/>
                </a:solidFill>
              </a:rPr>
              <a:t>k = 2E/A² = 2 × 0.090 ÷ 0.060² = 50 N m⁻¹</a:t>
            </a:r>
            <a:endParaRPr lang="en-US" sz="1400" dirty="0"/>
          </a:p>
          <a:p>
            <a:pPr marL="342900" indent="-342900">
              <a:spcAft>
                <a:spcPts val="400"/>
              </a:spcAft>
              <a:buSzPct val="100000"/>
              <a:buChar char="•"/>
            </a:pPr>
            <a:r>
              <a:rPr lang="en-US" sz="1400" dirty="0">
                <a:solidFill>
                  <a:srgbClr val="1A1F2B"/>
                </a:solidFill>
              </a:rPr>
              <a:t>f = (1/2π)√(k/m) = (1/2π)√(50 ÷ 0.80)</a:t>
            </a:r>
            <a:endParaRPr lang="en-US" sz="1400" dirty="0"/>
          </a:p>
          <a:p>
            <a:pPr marL="342900" indent="-342900">
              <a:spcAft>
                <a:spcPts val="400"/>
              </a:spcAft>
              <a:buSzPct val="100000"/>
              <a:buChar char="•"/>
            </a:pPr>
            <a:r>
              <a:rPr lang="en-US" sz="1400" dirty="0">
                <a:solidFill>
                  <a:srgbClr val="1A1F2B"/>
                </a:solidFill>
              </a:rPr>
              <a:t>= 1.3 Hz (1.26 Hz)</a:t>
            </a:r>
            <a:endParaRPr lang="en-US" sz="1400" dirty="0"/>
          </a:p>
          <a:p>
            <a:pPr marL="342900" indent="-342900">
              <a:spcAft>
                <a:spcPts val="400"/>
              </a:spcAft>
              <a:buSzPct val="100000"/>
              <a:buChar char="•"/>
            </a:pPr>
            <a:r>
              <a:rPr lang="en-US" sz="1400" dirty="0">
                <a:solidFill>
                  <a:srgbClr val="1A1F2B"/>
                </a:solidFill>
              </a:rPr>
              <a:t>each is then half the total, so ½kx² = 45 mJ / KE = 45 mJ on the graph</a:t>
            </a:r>
            <a:endParaRPr lang="en-US" sz="1400" dirty="0"/>
          </a:p>
          <a:p>
            <a:pPr marL="342900" indent="-342900">
              <a:spcAft>
                <a:spcPts val="400"/>
              </a:spcAft>
              <a:buSzPct val="100000"/>
              <a:buChar char="•"/>
            </a:pPr>
            <a:r>
              <a:rPr lang="en-US" sz="1400" dirty="0">
                <a:solidFill>
                  <a:srgbClr val="1A1F2B"/>
                </a:solidFill>
              </a:rPr>
              <a:t>x = ±A/√2 = ±4.2 cm (allow ±4.1 to ±4.3 cm)</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59</Slides>
  <Notes>59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59</vt:i4>
      </vt:variant>
    </vt:vector>
  </HeadingPairs>
  <TitlesOfParts>
    <vt:vector size="6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5.6 Energy, damping and resonance · Edexcel IAL Physics</dc:title>
  <dc:subject>PptxGenJS Presentation</dc:subject>
  <dc:creator>Evan Kotronis · ExaminerPrep</dc:creator>
  <cp:lastModifiedBy>Evan Kotronis · ExaminerPrep</cp:lastModifiedBy>
  <cp:revision>1</cp:revision>
  <dcterms:created xsi:type="dcterms:W3CDTF">2026-10-26T15:12:25Z</dcterms:created>
  <dcterms:modified xsi:type="dcterms:W3CDTF">2026-10-26T15:12:25Z</dcterms:modified>
</cp:coreProperties>
</file>