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Lst>
  <p:notesMasterIdLst>
    <p:notesMasterId r:id="rId6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86186c45-3c59-5bc6-bac0-153615ba6361}">
          <p14:sldIdLst>
            <p14:sldId id="256"/>
            <p14:sldId id="257"/>
            <p14:sldId id="258"/>
            <p14:sldId id="259"/>
          </p14:sldIdLst>
        </p14:section>
        <p14:section name="Theory" id="{4cb2dbd4-1bce-50e3-d967-48118a33f6de}">
          <p14:sldIdLst>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Lst>
        </p14:section>
        <p14:section name="Practice" id="{c7d6f9a5-bfd7-98c9-85fb-f9968140ad4e}">
          <p14:sldIdLst>
            <p14:sldId id="301"/>
            <p14:sldId id="302"/>
            <p14:sldId id="303"/>
            <p14:sldId id="304"/>
            <p14:sldId id="305"/>
            <p14:sldId id="306"/>
          </p14:sldIdLst>
        </p14:section>
        <p14:section name="Answers" id="{e6c3a894-3e0e-51a0-0590-cd29b611772e}">
          <p14:sldIdLst>
            <p14:sldId id="307"/>
            <p14:sldId id="308"/>
            <p14:sldId id="309"/>
            <p14:sldId id="310"/>
            <p14:sldId id="311"/>
            <p14:sldId id="312"/>
            <p14:sldId id="31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notesMaster" Target="notesMasters/notesMaster1.xml"/><Relationship Id="rId61" Type="http://schemas.openxmlformats.org/officeDocument/2006/relationships/presProps" Target="presProps.xml"/><Relationship Id="rId62" Type="http://schemas.openxmlformats.org/officeDocument/2006/relationships/viewProps" Target="viewProps.xml"/><Relationship Id="rId63" Type="http://schemas.openxmlformats.org/officeDocument/2006/relationships/theme" Target="theme/theme1.xml"/><Relationship Id="rId6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Forces and Newton's laws. Notes for this topic: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free-body diagram?.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free-body diagram?.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free-body diagram?.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free-body diagram?.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difference between mass and weight?.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difference between mass and weight?.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difference between mass and weight?: Worked example 1.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difference between mass and weight?.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Newton's first law tell you?.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Newton's first law tell you?.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Newton's first law tell you?.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Newton's first law tell you?: Worked example 2.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Newton's first law tell you?.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resolve forces on a slope?.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resolve forces on a slope?.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resolve forces on a slope?: Worked example 3.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resolve forces on a slope?.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Newton's second law?.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Newton's second law?.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Newton's second law?: Worked example 4.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Newton's second law?: Worked example 5.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Newton's second law?.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connected bodies and lifts?.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connected bodies and lifts?: Worked example 6.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connected bodies and lifts?.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connected bodies and lifts?: Worked example 7.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connected bodies and lifts?.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terminal velocity?.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terminal velocity?.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terminal velocity?.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Newton's third law say?.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Newton's third law say?.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Newton's third law say?.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1.2.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1.2.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https://examinerprep.com/notes/edexcel-ial-physics/forces-and-newtons-laws/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https://examinerprep.com/ial-physics-1-2-forces-and-newtons-laws-questions#IALP-U1-2-FA-02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https://examinerprep.com/ial-physics-1-2-forces-and-newtons-laws-questions#IALP-U1-2-A-02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https://examinerprep.com/ial-physics-1-2-forces-and-newtons-laws-questions#IALP-U1-2-A-07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https://examinerprep.com/ial-physics-1-2-forces-and-newtons-laws-questions#IALP-U1-2-FB-10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https://examinerprep.com/ial-physics-1-2-forces-and-newtons-laws-questions#IALP-U1-2-B-01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https://examinerprep.com/ial-physics-1-2-forces-and-newtons-laws-questions#IALP-U1-2-FA-02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https://examinerprep.com/ial-physics-1-2-forces-and-newtons-laws-questions#IALP-U1-2-A-02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https://examinerprep.com/ial-physics-1-2-forces-and-newtons-laws-questions#IALP-U1-2-A-07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https://examinerprep.com/ial-physics-1-2-forces-and-newtons-laws-questions#IALP-U1-2-FB-10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https://examinerprep.com/ial-physics-1-2-forces-and-newtons-laws-questions#IALP-U1-2-B-01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3.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3.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hyperlink" Target="https://examinerprep.com/notes/edexcel-ial-physics/forces-and-newtons-laws/" TargetMode="External"/><Relationship Id="rId2" Type="http://schemas.openxmlformats.org/officeDocument/2006/relationships/hyperlink" Target="https://examinerprep.com/ial-physics-1-2-forces-and-newtons-law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1.2 Forces and Newton's laws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50362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Free-body diagrams for a particle and for an extended body, with the weight acting at the centre of gravity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Weight, mass and gravitational field strength: g = F/m and W = mg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Newton's first law and equilibrium, including resolving forces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Forces on slopes: components of the weight along and perpendicular to the slope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Newton's second law, ΣF = ma, for a body of constant mass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Connected bodies (towing) and the forces on a person in a lift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Terminal velocity, explained with forces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Newton's third law and the properties of the pair of forces in an interaction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One diagram — the free-body diagram — and one equation — ΣF = ma — link force to motion, from a sign hanging still to a skydiver opening a parachute.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A free-body diagram shows every force acting on one body, drawn as arrows starting on that body. The weight of an extended body acts at its centre of gravity.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Weight W = mg. Mass (kg) is the same everywhere; weight (N) depends on g, which is 9.81 N kg⁻¹ at the Earth's surface.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First law: zero resultant force ⇔ at rest or constant velocity. Resolve in two perpendicular directions and set each sum to zero.</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Second law: ΣF = ma. The acceleration is in the direction of the resultant force.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Terminal velocity: drag grows with speed until it equals the weight; the resultant force, and so the acceleration, become zero.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7. Third law: if A pushes or pulls B, B pushes or pulls A with a force of equal size, opposite direction and the same type — acting on the other body.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free-body diagram?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Almost every mistake in a forces question comes from a force that is missing, doubled or acting on the wrong body. A free-body diagram prevents this by isolating one body and asking a single question: what is pushing or pulling this object?</a:t>
            </a:r>
            <a:endParaRPr lang="en-US" sz="1500" dirty="0"/>
          </a:p>
        </p:txBody>
      </p:sp>
      <p:sp>
        <p:nvSpPr>
          <p:cNvPr id="5" name="Shape 3"/>
          <p:cNvSpPr/>
          <p:nvPr/>
        </p:nvSpPr>
        <p:spPr>
          <a:xfrm>
            <a:off x="457200" y="2181758"/>
            <a:ext cx="8229600" cy="397764"/>
          </a:xfrm>
          <a:prstGeom prst="roundRect">
            <a:avLst>
              <a:gd name="adj" fmla="val 13793"/>
            </a:avLst>
          </a:prstGeom>
          <a:solidFill>
            <a:srgbClr val="EEF2FF"/>
          </a:solidFill>
          <a:ln w="9525">
            <a:solidFill>
              <a:srgbClr val="DDE2EA"/>
            </a:solidFill>
            <a:prstDash val="solid"/>
          </a:ln>
        </p:spPr>
      </p:sp>
      <p:sp>
        <p:nvSpPr>
          <p:cNvPr id="6" name="Text 4"/>
          <p:cNvSpPr txBox="1"/>
          <p:nvPr/>
        </p:nvSpPr>
        <p:spPr>
          <a:xfrm>
            <a:off x="603504" y="2273198"/>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Free-body diagram:</a:t>
            </a:r>
            <a:r>
              <a:rPr lang="en-US" sz="1400" dirty="0">
                <a:solidFill>
                  <a:srgbClr val="1A1F2B"/>
                </a:solidFill>
                <a:latin typeface="Calibri" pitchFamily="34" charset="0"/>
                <a:ea typeface="Calibri" pitchFamily="34" charset="-122"/>
                <a:cs typeface="Calibri" pitchFamily="34" charset="-120"/>
              </a:rPr>
              <a:t> a diagram of one body showing every force that acts on it, and no others.</a:t>
            </a:r>
            <a:endParaRPr lang="en-US" sz="14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2699309"/>
          <a:ext cx="8229600" cy="914400"/>
        </p:xfrm>
        <a:graphic>
          <a:graphicData uri="http://schemas.openxmlformats.org/drawingml/2006/table">
            <a:tbl>
              <a:tblPr/>
              <a:tblGrid>
                <a:gridCol w="1330452"/>
                <a:gridCol w="3806647"/>
                <a:gridCol w="309250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Caused by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Weight 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gravitational pull of the Earth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vertically down, from the centre of gravity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Normal contact force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surface pushing on the body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perpendicular to the surface, away from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Friction 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surface resisting sliding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along the surface, opposing the (tendency to) slide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Tension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stretched string, rope, cable or tow bar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along the string, pulling away from the body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free-body diagram?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330452"/>
                <a:gridCol w="3806647"/>
                <a:gridCol w="309250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Caused by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Drag / air resistance 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fluid the body moves through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opposite to the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Upthrust 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fluid the body is immersed 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vertically up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Driving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road pushing forward on driven wheels (or the water on a propeller)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forwards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999232"/>
            <a:ext cx="8229600" cy="163951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Drawing one well</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Draw only the body you are interested in — a dot for a particle, an outline for an extended body.</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Every arrow starts on the body and points the way the force acts; label it with its name or symbol and value.</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Make arrow lengths roughly proportional to the sizes of the forces — balanced forces get equal arrows.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free-body diagram?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A 4.0 kg lamp hanging at rest, treated as a particle (a dot). Two equal and opposite forces: the tension in the flex, 39.2 N up, and the weight, 4.0 × 9.81 = 39.2 N down.">    </p:cNvPr>
          <p:cNvPicPr>
            <a:picLocks noChangeAspect="1"/>
          </p:cNvPicPr>
          <p:nvPr/>
        </p:nvPicPr>
        <p:blipFill>
          <a:blip r:embed="rId1"/>
          <a:stretch>
            <a:fillRect/>
          </a:stretch>
        </p:blipFill>
        <p:spPr>
          <a:xfrm>
            <a:off x="6593738" y="1371600"/>
            <a:ext cx="2093062" cy="2300630"/>
          </a:xfrm>
          <a:prstGeom prst="rect">
            <a:avLst/>
          </a:prstGeom>
        </p:spPr>
      </p:pic>
      <p:sp>
        <p:nvSpPr>
          <p:cNvPr id="5" name="Text 2"/>
          <p:cNvSpPr txBox="1"/>
          <p:nvPr/>
        </p:nvSpPr>
        <p:spPr>
          <a:xfrm>
            <a:off x="6451549" y="3717950"/>
            <a:ext cx="2377440" cy="899770"/>
          </a:xfrm>
          <a:prstGeom prst="rect">
            <a:avLst/>
          </a:prstGeom>
          <a:noFill/>
          <a:ln/>
        </p:spPr>
        <p:txBody>
          <a:bodyPr wrap="square" lIns="0" tIns="0" rIns="0" bIns="0" rtlCol="0" anchor="t"/>
          <a:lstStyle/>
          <a:p>
            <a:pPr algn="ctr" indent="0" marL="0">
              <a:buNone/>
            </a:pPr>
            <a:r>
              <a:rPr lang="en-US" sz="1100" i="1" dirty="0">
                <a:solidFill>
                  <a:srgbClr val="5A6577"/>
                </a:solidFill>
              </a:rPr>
              <a:t>A 4.0 kg lamp hanging at rest, treated as a particle (a dot). Two equal and opposite forces: the tension in the flex, 39.2 N up, and the weight, 4.0 × 9.81 = 39.2 N down.</a:t>
            </a:r>
            <a:endParaRPr lang="en-US" sz="1100" dirty="0"/>
          </a:p>
        </p:txBody>
      </p:sp>
      <p:sp>
        <p:nvSpPr>
          <p:cNvPr id="6" name="Text 3"/>
          <p:cNvSpPr txBox="1"/>
          <p:nvPr/>
        </p:nvSpPr>
        <p:spPr>
          <a:xfrm>
            <a:off x="457200" y="1371600"/>
            <a:ext cx="5816498" cy="1046074"/>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For an extended body, draw the weight from the </a:t>
            </a:r>
            <a:r>
              <a:rPr lang="en-US" sz="1500" b="1" dirty="0">
                <a:solidFill>
                  <a:srgbClr val="1A1F2B"/>
                </a:solidFill>
                <a:latin typeface="Calibri" pitchFamily="34" charset="0"/>
                <a:ea typeface="Calibri" pitchFamily="34" charset="-122"/>
                <a:cs typeface="Calibri" pitchFamily="34" charset="-120"/>
              </a:rPr>
              <a:t>centre of gravity</a:t>
            </a:r>
            <a:r>
              <a:rPr lang="en-US" sz="1500" dirty="0">
                <a:solidFill>
                  <a:srgbClr val="1A1F2B"/>
                </a:solidFill>
                <a:latin typeface="Calibri" pitchFamily="34" charset="0"/>
                <a:ea typeface="Calibri" pitchFamily="34" charset="-122"/>
                <a:cs typeface="Calibri" pitchFamily="34" charset="-120"/>
              </a:rPr>
              <a:t>: the single point at which the whole weight can be taken to act. For a uniform body it is at the geometric centre.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Never include forces that the body exerts on other things.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free-body diagram?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A uniform 9.0 kg plank is an extended body: its 88.3 N weight acts at the centre of gravity, halfway between the two trestles, which each push up with 44.1 N. The dashed trestles are not part of the body.">    </p:cNvPr>
          <p:cNvPicPr>
            <a:picLocks noChangeAspect="1"/>
          </p:cNvPicPr>
          <p:nvPr/>
        </p:nvPicPr>
        <p:blipFill>
          <a:blip r:embed="rId1"/>
          <a:stretch>
            <a:fillRect/>
          </a:stretch>
        </p:blipFill>
        <p:spPr>
          <a:xfrm>
            <a:off x="5106010" y="1371600"/>
            <a:ext cx="3580790" cy="2469794"/>
          </a:xfrm>
          <a:prstGeom prst="rect">
            <a:avLst/>
          </a:prstGeom>
        </p:spPr>
      </p:pic>
      <p:sp>
        <p:nvSpPr>
          <p:cNvPr id="5" name="Text 2"/>
          <p:cNvSpPr txBox="1"/>
          <p:nvPr/>
        </p:nvSpPr>
        <p:spPr>
          <a:xfrm>
            <a:off x="5106010" y="3887114"/>
            <a:ext cx="3580790" cy="730606"/>
          </a:xfrm>
          <a:prstGeom prst="rect">
            <a:avLst/>
          </a:prstGeom>
          <a:noFill/>
          <a:ln/>
        </p:spPr>
        <p:txBody>
          <a:bodyPr wrap="square" lIns="0" tIns="0" rIns="0" bIns="0" rtlCol="0" anchor="t"/>
          <a:lstStyle/>
          <a:p>
            <a:pPr algn="ctr" indent="0" marL="0">
              <a:buNone/>
            </a:pPr>
            <a:r>
              <a:rPr lang="en-US" sz="1100" i="1" dirty="0">
                <a:solidFill>
                  <a:srgbClr val="5A6577"/>
                </a:solidFill>
              </a:rPr>
              <a:t>A uniform 9.0 kg plank is an extended body: its 88.3 N weight acts at the centre of gravity, halfway between the two trestles, which each push up with 44.1 N. The dashed trestles are not part of the body.</a:t>
            </a:r>
            <a:endParaRPr lang="en-US" sz="1100" dirty="0"/>
          </a:p>
        </p:txBody>
      </p:sp>
      <p:sp>
        <p:nvSpPr>
          <p:cNvPr id="6" name="Shape 3"/>
          <p:cNvSpPr/>
          <p:nvPr/>
        </p:nvSpPr>
        <p:spPr>
          <a:xfrm>
            <a:off x="457200" y="1371600"/>
            <a:ext cx="4328770"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4036162"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Adding a "force of motion" or a "force of the throw" to a moving body. Once a ball leaves the hand, the hand exerts no force on it: the only forces are its weight and air resistance.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difference between mass and weight?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everyday speech "weight" is often measured in kilograms, but in physics the two are different quantities. Mass tells you how much matter there is and how hard the body is to accelerate. Weight is a force: the pull of a gravitational field on that mass.</a:t>
            </a:r>
            <a:endParaRPr lang="en-US" sz="1500" dirty="0"/>
          </a:p>
        </p:txBody>
      </p:sp>
      <p:sp>
        <p:nvSpPr>
          <p:cNvPr id="5" name="Shape 3"/>
          <p:cNvSpPr/>
          <p:nvPr/>
        </p:nvSpPr>
        <p:spPr>
          <a:xfrm>
            <a:off x="457200" y="2181758"/>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273198"/>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Gravitational field strength g:</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the gravitational force per unit mass on a body placed in the field.</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g = F/m   W = mg</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g = gravitational field strength (N kg⁻¹) · F = gravitational force (N) · m = mass (kg) · W = weight (N). Both are supplied in the formulae list.</a:t>
            </a:r>
            <a:endParaRPr lang="en-US" sz="1400" dirty="0"/>
          </a:p>
        </p:txBody>
      </p:sp>
      <p:sp>
        <p:nvSpPr>
          <p:cNvPr id="7" name="Text 5"/>
          <p:cNvSpPr txBox="1"/>
          <p:nvPr/>
        </p:nvSpPr>
        <p:spPr>
          <a:xfrm>
            <a:off x="457200" y="379476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At the Earth's surface g = 9.81 N kg⁻¹. Since 1 N = 1 kg m s⁻², this is the same as a free-fall acceleration of 9.81 m s⁻².</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difference between mass and weight?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759306"/>
                <a:gridCol w="3547872"/>
                <a:gridCol w="292242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Weight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What it 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amount of matter; how hard the body is to accelerate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gravitational force on the body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Type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scalar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vector (down, towards the centre of the planet)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Changes from place to place?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with 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Measured with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balance (compares masses)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newton-meter or force sensor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difference between mass and weight?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Easy · Calculate</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planetary rover has a mass of 1025 kg. The gravitational field strength at the surface of Mars is 3.71 N kg⁻¹. Calculate the weight of the rover on Earth and on Mars, and state its mass on Mars.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Weight on Earth: W = mg = 1025 ×9.81 = 10 055 N = </a:t>
            </a:r>
            <a:r>
              <a:rPr lang="en-US" sz="1500" b="1" dirty="0">
                <a:solidFill>
                  <a:srgbClr val="1A1F2B"/>
                </a:solidFill>
                <a:latin typeface="Calibri" pitchFamily="34" charset="0"/>
                <a:ea typeface="Calibri" pitchFamily="34" charset="-122"/>
                <a:cs typeface="Calibri" pitchFamily="34" charset="-120"/>
              </a:rPr>
              <a:t>1.01 × 10⁴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Weight on Mars: W = 1025 ×3.71 = 3803 N = </a:t>
            </a:r>
            <a:r>
              <a:rPr lang="en-US" sz="1500" b="1" dirty="0">
                <a:solidFill>
                  <a:srgbClr val="1A1F2B"/>
                </a:solidFill>
                <a:latin typeface="Calibri" pitchFamily="34" charset="0"/>
                <a:ea typeface="Calibri" pitchFamily="34" charset="-122"/>
                <a:cs typeface="Calibri" pitchFamily="34" charset="-120"/>
              </a:rPr>
              <a:t>3.80 × 10³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Mass does not depend on the field: mass on Mars = </a:t>
            </a:r>
            <a:r>
              <a:rPr lang="en-US" sz="1500" b="1" dirty="0">
                <a:solidFill>
                  <a:srgbClr val="1A1F2B"/>
                </a:solidFill>
                <a:latin typeface="Calibri" pitchFamily="34" charset="0"/>
                <a:ea typeface="Calibri" pitchFamily="34" charset="-122"/>
                <a:cs typeface="Calibri" pitchFamily="34" charset="-120"/>
              </a:rPr>
              <a:t>1025 kg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difference between mass and weight?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The same 1025 kg rover weighs 1.01 × 10⁴ N on Earth (g = 9.81 N kg⁻¹), 3.80 × 10³ N on Mars (3.71 N kg⁻¹) and 1.66 × 10³ N on the Moon (1.62 N kg⁻¹). Its mass is 1025 kg in all three places.">    </p:cNvPr>
          <p:cNvPicPr>
            <a:picLocks noChangeAspect="1"/>
          </p:cNvPicPr>
          <p:nvPr/>
        </p:nvPicPr>
        <p:blipFill>
          <a:blip r:embed="rId1"/>
          <a:stretch>
            <a:fillRect/>
          </a:stretch>
        </p:blipFill>
        <p:spPr>
          <a:xfrm>
            <a:off x="2122322" y="1371600"/>
            <a:ext cx="4899355" cy="2638044"/>
          </a:xfrm>
          <a:prstGeom prst="rect">
            <a:avLst/>
          </a:prstGeom>
        </p:spPr>
      </p:pic>
      <p:sp>
        <p:nvSpPr>
          <p:cNvPr id="5" name="Text 2"/>
          <p:cNvSpPr txBox="1"/>
          <p:nvPr/>
        </p:nvSpPr>
        <p:spPr>
          <a:xfrm>
            <a:off x="2122322" y="4055364"/>
            <a:ext cx="4899355" cy="562356"/>
          </a:xfrm>
          <a:prstGeom prst="rect">
            <a:avLst/>
          </a:prstGeom>
          <a:noFill/>
          <a:ln/>
        </p:spPr>
        <p:txBody>
          <a:bodyPr wrap="square" lIns="0" tIns="0" rIns="0" bIns="0" rtlCol="0" anchor="t"/>
          <a:lstStyle/>
          <a:p>
            <a:pPr algn="ctr" indent="0" marL="0">
              <a:buNone/>
            </a:pPr>
            <a:r>
              <a:rPr lang="en-US" sz="1100" i="1" dirty="0">
                <a:solidFill>
                  <a:srgbClr val="5A6577"/>
                </a:solidFill>
              </a:rPr>
              <a:t>The same 1025 kg rover weighs 1.01 × 10⁴ N on Earth (g = 9.81 N kg⁻¹), 3.80 × 10³ N on Mars (3.71 N kg⁻¹) and 1.66 × 10³ N on the Moon (1.62 N kg⁻¹). Its mass is 1025 kg in all three places.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Newton's first law tell you?</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397764"/>
          </a:xfrm>
          <a:prstGeom prst="roundRect">
            <a:avLst>
              <a:gd name="adj" fmla="val 13793"/>
            </a:avLst>
          </a:prstGeom>
          <a:solidFill>
            <a:srgbClr val="EEF2FF"/>
          </a:solidFill>
          <a:ln w="9525">
            <a:solidFill>
              <a:srgbClr val="DDE2EA"/>
            </a:solidFill>
            <a:prstDash val="solid"/>
          </a:ln>
        </p:spPr>
      </p:sp>
      <p:sp>
        <p:nvSpPr>
          <p:cNvPr id="5" name="Text 3"/>
          <p:cNvSpPr txBox="1"/>
          <p:nvPr/>
        </p:nvSpPr>
        <p:spPr>
          <a:xfrm>
            <a:off x="603504" y="1463040"/>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Newton's first law:</a:t>
            </a:r>
            <a:r>
              <a:rPr lang="en-US" sz="1400" dirty="0">
                <a:solidFill>
                  <a:srgbClr val="1A1F2B"/>
                </a:solidFill>
                <a:latin typeface="Calibri" pitchFamily="34" charset="0"/>
                <a:ea typeface="Calibri" pitchFamily="34" charset="-122"/>
                <a:cs typeface="Calibri" pitchFamily="34" charset="-120"/>
              </a:rPr>
              <a:t> a body stays at rest or moves with constant velocity unless a resultant force acts on it.</a:t>
            </a:r>
            <a:endParaRPr lang="en-US" sz="1400" dirty="0"/>
          </a:p>
        </p:txBody>
      </p:sp>
      <p:sp>
        <p:nvSpPr>
          <p:cNvPr id="6" name="Text 4"/>
          <p:cNvSpPr txBox="1"/>
          <p:nvPr/>
        </p:nvSpPr>
        <p:spPr>
          <a:xfrm>
            <a:off x="457200" y="1888236"/>
            <a:ext cx="8229600" cy="264993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law says that motion does not need a cause; changes in motion do. Zero resultant force means zero acceleration: the body is at rest or moving in a straight line at constant speed. It is the special case a = 0 of the second law. A body with zero resultant force is in </a:t>
            </a:r>
            <a:r>
              <a:rPr lang="en-US" sz="1500" b="1" dirty="0">
                <a:solidFill>
                  <a:srgbClr val="1A1F2B"/>
                </a:solidFill>
                <a:latin typeface="Calibri" pitchFamily="34" charset="0"/>
                <a:ea typeface="Calibri" pitchFamily="34" charset="-122"/>
                <a:cs typeface="Calibri" pitchFamily="34" charset="-120"/>
              </a:rPr>
              <a:t>equilibrium</a:t>
            </a:r>
            <a:r>
              <a:rPr lang="en-US" sz="1500" dirty="0">
                <a:solidFill>
                  <a:srgbClr val="1A1F2B"/>
                </a:solidFill>
                <a:latin typeface="Calibri" pitchFamily="34" charset="0"/>
                <a:ea typeface="Calibri" pitchFamily="34" charset="-122"/>
                <a:cs typeface="Calibri" pitchFamily="34" charset="-120"/>
              </a:rPr>
              <a:t> (translational equilibrium; turning effects are on the moments page). Constant speed round a bend is not equilibrium: the direction of the velocity changes, so there is a resultant force.</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Solving an equilibrium problem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Draw the free-body diagram.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Choose two perpendicular directions (horizontal and vertical, or along and perpendicular to a slope).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Resolve every force and write: sum of components = 0 in each direction.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Or draw the forces tip to tail — for three forces in equilibrium they form a closed triangle.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Newton's first law tell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Free-body diagram of a 15.0 kg sign hanging from two cables, each at 40° to the horizontal, roughly to scale. The two tensions are equal because the arrangement is symmetrical.">    </p:cNvPr>
          <p:cNvPicPr>
            <a:picLocks noChangeAspect="1"/>
          </p:cNvPicPr>
          <p:nvPr/>
        </p:nvPicPr>
        <p:blipFill>
          <a:blip r:embed="rId1"/>
          <a:stretch>
            <a:fillRect/>
          </a:stretch>
        </p:blipFill>
        <p:spPr>
          <a:xfrm>
            <a:off x="3333902" y="1371600"/>
            <a:ext cx="2476195" cy="2300630"/>
          </a:xfrm>
          <a:prstGeom prst="rect">
            <a:avLst/>
          </a:prstGeom>
        </p:spPr>
      </p:pic>
      <p:sp>
        <p:nvSpPr>
          <p:cNvPr id="5" name="Text 2"/>
          <p:cNvSpPr txBox="1"/>
          <p:nvPr/>
        </p:nvSpPr>
        <p:spPr>
          <a:xfrm>
            <a:off x="3333902" y="3717950"/>
            <a:ext cx="2476195" cy="899770"/>
          </a:xfrm>
          <a:prstGeom prst="rect">
            <a:avLst/>
          </a:prstGeom>
          <a:noFill/>
          <a:ln/>
        </p:spPr>
        <p:txBody>
          <a:bodyPr wrap="square" lIns="0" tIns="0" rIns="0" bIns="0" rtlCol="0" anchor="t"/>
          <a:lstStyle/>
          <a:p>
            <a:pPr algn="ctr" indent="0" marL="0">
              <a:buNone/>
            </a:pPr>
            <a:r>
              <a:rPr lang="en-US" sz="1100" i="1" dirty="0">
                <a:solidFill>
                  <a:srgbClr val="5A6577"/>
                </a:solidFill>
              </a:rPr>
              <a:t>Free-body diagram of a 15.0 kg sign hanging from two cables, each at 40° to the horizontal, roughly to scale. The two tensions are equal because the arrangement is symmetrical.</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Newton's first law tell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The same three forces drawn tip to tail close into a triangle: the end of the last arrow meets the start of the first, so the resultant force is zero and the sign is in equilibrium.">    </p:cNvPr>
          <p:cNvPicPr>
            <a:picLocks noChangeAspect="1"/>
          </p:cNvPicPr>
          <p:nvPr/>
        </p:nvPicPr>
        <p:blipFill>
          <a:blip r:embed="rId1"/>
          <a:stretch>
            <a:fillRect/>
          </a:stretch>
        </p:blipFill>
        <p:spPr>
          <a:xfrm>
            <a:off x="3452774" y="1371600"/>
            <a:ext cx="2239366" cy="2300630"/>
          </a:xfrm>
          <a:prstGeom prst="rect">
            <a:avLst/>
          </a:prstGeom>
        </p:spPr>
      </p:pic>
      <p:sp>
        <p:nvSpPr>
          <p:cNvPr id="5" name="Text 2"/>
          <p:cNvSpPr txBox="1"/>
          <p:nvPr/>
        </p:nvSpPr>
        <p:spPr>
          <a:xfrm>
            <a:off x="3383737" y="3717950"/>
            <a:ext cx="2377440" cy="899770"/>
          </a:xfrm>
          <a:prstGeom prst="rect">
            <a:avLst/>
          </a:prstGeom>
          <a:noFill/>
          <a:ln/>
        </p:spPr>
        <p:txBody>
          <a:bodyPr wrap="square" lIns="0" tIns="0" rIns="0" bIns="0" rtlCol="0" anchor="t"/>
          <a:lstStyle/>
          <a:p>
            <a:pPr algn="ctr" indent="0" marL="0">
              <a:buNone/>
            </a:pPr>
            <a:r>
              <a:rPr lang="en-US" sz="1100" i="1" dirty="0">
                <a:solidFill>
                  <a:srgbClr val="5A6577"/>
                </a:solidFill>
              </a:rPr>
              <a:t>The same three forces drawn tip to tail close into a triangle: the end of the last arrow meets the start of the first, so the resultant force is zero and the sign is in equilibrium.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Newton's first law tell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2 · Medium · Calculate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café sign of mass 15.0 kg hangs at rest from two cables. Each cable makes an angle of 40° with the horizontal, and the arrangement is symmetrical. Calculate the tension in each cable.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The sign is in equilibrium. Horizontally, the two horizontal components (Tcos 40°) cancel, so the tensions are equal.</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Vertically, the upward components balance the weight: 2Tsin 40° = 15.0 ×9.81 = 147.2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Rearrange: T = 147.2/2sin 40° = 114.5 N ≈ </a:t>
            </a:r>
            <a:r>
              <a:rPr lang="en-US" sz="1500" b="1" dirty="0">
                <a:solidFill>
                  <a:srgbClr val="1A1F2B"/>
                </a:solidFill>
                <a:latin typeface="Calibri" pitchFamily="34" charset="0"/>
                <a:ea typeface="Calibri" pitchFamily="34" charset="-122"/>
                <a:cs typeface="Calibri" pitchFamily="34" charset="-120"/>
              </a:rPr>
              <a:t>114 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Each tension is bigger than half the weight (73.6 N), because only its vertical component, 73.6 N, holds the sign up.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Newton's first law tell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flatter the cables, the smaller sin θ and the larger the tension. A cable pulled perfectly horizontal could never support a weight — a useful check that your answer gets bigger as the angle gets smaller.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resolve forces on a slope?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On a slope, horizontal and vertical are the wrong axes. Resolve </a:t>
            </a:r>
            <a:r>
              <a:rPr lang="en-US" sz="1500" b="1" dirty="0">
                <a:solidFill>
                  <a:srgbClr val="1A1F2B"/>
                </a:solidFill>
                <a:latin typeface="Calibri" pitchFamily="34" charset="0"/>
                <a:ea typeface="Calibri" pitchFamily="34" charset="-122"/>
                <a:cs typeface="Calibri" pitchFamily="34" charset="-120"/>
              </a:rPr>
              <a:t>along the slope and perpendicular to it</a:t>
            </a:r>
            <a:r>
              <a:rPr lang="en-US" sz="1500" dirty="0">
                <a:solidFill>
                  <a:srgbClr val="1A1F2B"/>
                </a:solidFill>
                <a:latin typeface="Calibri" pitchFamily="34" charset="0"/>
                <a:ea typeface="Calibri" pitchFamily="34" charset="-122"/>
                <a:cs typeface="Calibri" pitchFamily="34" charset="-120"/>
              </a:rPr>
              <a:t>: the normal contact force and friction then each lie along one direction, and only the weight needs resolving. For a slope at angle θ to the horizontal, the weight mg has components</a:t>
            </a:r>
            <a:endParaRPr lang="en-US" sz="1500" dirty="0"/>
          </a:p>
        </p:txBody>
      </p:sp>
      <p:sp>
        <p:nvSpPr>
          <p:cNvPr id="5" name="Shape 3"/>
          <p:cNvSpPr/>
          <p:nvPr/>
        </p:nvSpPr>
        <p:spPr>
          <a:xfrm>
            <a:off x="457200" y="2181758"/>
            <a:ext cx="8229600" cy="966521"/>
          </a:xfrm>
          <a:prstGeom prst="roundRect">
            <a:avLst>
              <a:gd name="adj" fmla="val 5676"/>
            </a:avLst>
          </a:prstGeom>
          <a:solidFill>
            <a:srgbClr val="EEF2FF"/>
          </a:solidFill>
          <a:ln w="9525">
            <a:solidFill>
              <a:srgbClr val="DDE2EA"/>
            </a:solidFill>
            <a:prstDash val="solid"/>
          </a:ln>
        </p:spPr>
      </p:sp>
      <p:sp>
        <p:nvSpPr>
          <p:cNvPr id="6" name="Text 4"/>
          <p:cNvSpPr txBox="1"/>
          <p:nvPr/>
        </p:nvSpPr>
        <p:spPr>
          <a:xfrm>
            <a:off x="603504" y="2273198"/>
            <a:ext cx="7936992" cy="820217"/>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mgsin θ down the slope   mgcos θ into the slope</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The angle between the weight and the perpendicular to the slope is equal to θ, the slope angle.</a:t>
            </a:r>
            <a:endParaRPr lang="en-US" sz="1700" dirty="0"/>
          </a:p>
        </p:txBody>
      </p:sp>
      <p:sp>
        <p:nvSpPr>
          <p:cNvPr id="7" name="Text 5"/>
          <p:cNvSpPr txBox="1"/>
          <p:nvPr/>
        </p:nvSpPr>
        <p:spPr>
          <a:xfrm>
            <a:off x="457200" y="3267151"/>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Perpendicular to the slope there is no acceleration, so R = mgcos θ (when no other force has a component in that direction). A quick check on which component gets sin: if the slope were flat (θ= 0) there would be no pull down the slope, and sin 0 = 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resolve forces on a slope?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Forces on an 8.00 kg crate at rest on a 20° ramp, roughly to scale. The dashed arrows are the components of the weight — they replace W, they are not extra forces.">    </p:cNvPr>
          <p:cNvPicPr>
            <a:picLocks noChangeAspect="1"/>
          </p:cNvPicPr>
          <p:nvPr/>
        </p:nvPicPr>
        <p:blipFill>
          <a:blip r:embed="rId1"/>
          <a:stretch>
            <a:fillRect/>
          </a:stretch>
        </p:blipFill>
        <p:spPr>
          <a:xfrm>
            <a:off x="2543861" y="1371600"/>
            <a:ext cx="4056278" cy="2638044"/>
          </a:xfrm>
          <a:prstGeom prst="rect">
            <a:avLst/>
          </a:prstGeom>
        </p:spPr>
      </p:pic>
      <p:sp>
        <p:nvSpPr>
          <p:cNvPr id="5" name="Text 2"/>
          <p:cNvSpPr txBox="1"/>
          <p:nvPr/>
        </p:nvSpPr>
        <p:spPr>
          <a:xfrm>
            <a:off x="2543861" y="4055364"/>
            <a:ext cx="4056278" cy="562356"/>
          </a:xfrm>
          <a:prstGeom prst="rect">
            <a:avLst/>
          </a:prstGeom>
          <a:noFill/>
          <a:ln/>
        </p:spPr>
        <p:txBody>
          <a:bodyPr wrap="square" lIns="0" tIns="0" rIns="0" bIns="0" rtlCol="0" anchor="t"/>
          <a:lstStyle/>
          <a:p>
            <a:pPr algn="ctr" indent="0" marL="0">
              <a:buNone/>
            </a:pPr>
            <a:r>
              <a:rPr lang="en-US" sz="1100" i="1" dirty="0">
                <a:solidFill>
                  <a:srgbClr val="5A6577"/>
                </a:solidFill>
              </a:rPr>
              <a:t>Forces on an 8.00 kg crate at rest on a 20° ramp, roughly to scale. The dashed arrows are the components of the weight — they replace W, they are not extra forces.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resolve forces on a slope?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3 · Medium · Calculate</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crate of mass 8.00 kg rests without sliding on a loading ramp inclined at 20° to the horizontal. Calculate (a) the frictional force on the crate and (b) the normal contact force on the crate.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Weight: W = 8.00 ×9.81 = 78.5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Along the slope, friction balances the component of the weight down the slope: F = 78.5sin 20° = </a:t>
            </a:r>
            <a:r>
              <a:rPr lang="en-US" sz="1500" b="1" dirty="0">
                <a:solidFill>
                  <a:srgbClr val="1A1F2B"/>
                </a:solidFill>
                <a:latin typeface="Calibri" pitchFamily="34" charset="0"/>
                <a:ea typeface="Calibri" pitchFamily="34" charset="-122"/>
                <a:cs typeface="Calibri" pitchFamily="34" charset="-120"/>
              </a:rPr>
              <a:t>26.8 N up the slope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Perpendicular to the slope, R balances the other component: R = 78.5cos 20° = </a:t>
            </a:r>
            <a:r>
              <a:rPr lang="en-US" sz="1500" b="1" dirty="0">
                <a:solidFill>
                  <a:srgbClr val="1A1F2B"/>
                </a:solidFill>
                <a:latin typeface="Calibri" pitchFamily="34" charset="0"/>
                <a:ea typeface="Calibri" pitchFamily="34" charset="-122"/>
                <a:cs typeface="Calibri" pitchFamily="34" charset="-120"/>
              </a:rPr>
              <a:t>73.7 N perpendicular to the slope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Check:</a:t>
            </a:r>
            <a:r>
              <a:rPr lang="en-US" sz="1500" dirty="0">
                <a:solidFill>
                  <a:srgbClr val="1A1F2B"/>
                </a:solidFill>
                <a:latin typeface="Calibri" pitchFamily="34" charset="0"/>
                <a:ea typeface="Calibri" pitchFamily="34" charset="-122"/>
                <a:cs typeface="Calibri" pitchFamily="34" charset="-120"/>
              </a:rPr>
              <a:t> √(26.8² + 73.7²) = 78.5 N — friction and the normal contact force together exactly cancel the weight.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resolve forces on a slope?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R = mg for a body on a slope. The normal contact force balances only the component of the weight perpendicular to the slope, mgcos θ, which is always less than mg.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use Newton's second law?</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the forces do not balance, the body accelerates — and the second law tells you by how much.</a:t>
            </a:r>
            <a:endParaRPr lang="en-US" sz="1500" dirty="0"/>
          </a:p>
        </p:txBody>
      </p:sp>
      <p:sp>
        <p:nvSpPr>
          <p:cNvPr id="5" name="Shape 3"/>
          <p:cNvSpPr/>
          <p:nvPr/>
        </p:nvSpPr>
        <p:spPr>
          <a:xfrm>
            <a:off x="457200" y="1720901"/>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1812341"/>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Newton's second law (constant mass)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ΣF = ma</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ΣF = resultant (net) force (N) · m = mass (kg) · a = acceleration (m s⁻²). Supplied in the formulae list. The acceleration is in the direction of the resultant force. 1 N is the resultant force that gives a mass of 1 kg an acceleration of 1 m s⁻².</a:t>
            </a:r>
            <a:endParaRPr lang="en-US" sz="1400" dirty="0"/>
          </a:p>
        </p:txBody>
      </p:sp>
      <p:sp>
        <p:nvSpPr>
          <p:cNvPr id="7" name="Text 5"/>
          <p:cNvSpPr txBox="1"/>
          <p:nvPr/>
        </p:nvSpPr>
        <p:spPr>
          <a:xfrm>
            <a:off x="457200" y="3333902"/>
            <a:ext cx="8229600" cy="84582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 reliable method</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Draw the free-body diagram and choose the positive direction — the direction of the acceleration is usually best.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use Newton's second law?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Horizontal forces on the electric car of worked example 4, to scale. The resultant is the difference, 3200 − 850 = 2350 N, not the driving force alone.">    </p:cNvPr>
          <p:cNvPicPr>
            <a:picLocks noChangeAspect="1"/>
          </p:cNvPicPr>
          <p:nvPr/>
        </p:nvPicPr>
        <p:blipFill>
          <a:blip r:embed="rId1"/>
          <a:stretch>
            <a:fillRect/>
          </a:stretch>
        </p:blipFill>
        <p:spPr>
          <a:xfrm>
            <a:off x="4389120" y="2050085"/>
            <a:ext cx="4297680" cy="1281074"/>
          </a:xfrm>
          <a:prstGeom prst="rect">
            <a:avLst/>
          </a:prstGeom>
        </p:spPr>
      </p:pic>
      <p:sp>
        <p:nvSpPr>
          <p:cNvPr id="5" name="Text 2"/>
          <p:cNvSpPr txBox="1"/>
          <p:nvPr/>
        </p:nvSpPr>
        <p:spPr>
          <a:xfrm>
            <a:off x="4389120" y="3376879"/>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Horizontal forces on the electric car of worked example 4, to scale. The resultant is the difference, 3200 − 850 = 2350 N, not the driving force alone.</a:t>
            </a:r>
            <a:endParaRPr lang="en-US" sz="1100" dirty="0"/>
          </a:p>
        </p:txBody>
      </p:sp>
      <p:sp>
        <p:nvSpPr>
          <p:cNvPr id="6" name="Text 3"/>
          <p:cNvSpPr txBox="1"/>
          <p:nvPr/>
        </p:nvSpPr>
        <p:spPr>
          <a:xfrm>
            <a:off x="457200" y="1371600"/>
            <a:ext cx="3611880" cy="150693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2. Find the resultant force along that direction: forces that way count positive, forces the other way negative.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Write ΣF = ma and solve; then use the equations of motion if you need a speed, time or distance.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use Newton's second law?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4 · Easy · Calculate</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electric car of mass 1450 kg has a forward driving force of 3200 N. At one instant, the total resistive force on it is 850 N. (a) Calculate the acceleration of the car. (b) State and explain the resistive force when the car reaches a steady top speed with the same driving force.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Resultant force, forwards positive: ΣF = 3200 - 850 = 2350 N. Then a = 2350 ÷1450 = 1.62 m s⁻² ≈ </a:t>
            </a:r>
            <a:r>
              <a:rPr lang="en-US" sz="1500" b="1" dirty="0">
                <a:solidFill>
                  <a:srgbClr val="1A1F2B"/>
                </a:solidFill>
                <a:latin typeface="Calibri" pitchFamily="34" charset="0"/>
                <a:ea typeface="Calibri" pitchFamily="34" charset="-122"/>
                <a:cs typeface="Calibri" pitchFamily="34" charset="-120"/>
              </a:rPr>
              <a:t>1.6 m s⁻² forwards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Steady speed means constant velocity, so the resultant force is zero (first law): resistive force = </a:t>
            </a:r>
            <a:r>
              <a:rPr lang="en-US" sz="1500" b="1" dirty="0">
                <a:solidFill>
                  <a:srgbClr val="1A1F2B"/>
                </a:solidFill>
                <a:latin typeface="Calibri" pitchFamily="34" charset="0"/>
                <a:ea typeface="Calibri" pitchFamily="34" charset="-122"/>
                <a:cs typeface="Calibri" pitchFamily="34" charset="-120"/>
              </a:rPr>
              <a:t>3200 N</a:t>
            </a:r>
            <a:r>
              <a:rPr lang="en-US" sz="1500" dirty="0">
                <a:solidFill>
                  <a:srgbClr val="1A1F2B"/>
                </a:solidFill>
                <a:latin typeface="Calibri" pitchFamily="34" charset="0"/>
                <a:ea typeface="Calibri" pitchFamily="34" charset="-122"/>
                <a:cs typeface="Calibri" pitchFamily="34" charset="-120"/>
              </a:rPr>
              <a:t>, equal and opposite to the driving force.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use Newton's second law?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Calculate</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child on a toboggan, total mass 42 kg, slides from rest down a straight snow slope at 18° to the horizontal. A constant frictional force of 60 N acts up the slope; air resistance is negligible. Calculate (a) the acceleration and (b) the speed after 4.0 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Component of the weight down the slope: 42 ×9.81 ×sin 18° = 127.3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Resultant force down the slope, then ΣF = ma: a = (127.3 - 60)/42 = 1.60 m s⁻² ≈ </a:t>
            </a:r>
            <a:r>
              <a:rPr lang="en-US" sz="1500" b="1" dirty="0">
                <a:solidFill>
                  <a:srgbClr val="1A1F2B"/>
                </a:solidFill>
                <a:latin typeface="Calibri" pitchFamily="34" charset="0"/>
                <a:ea typeface="Calibri" pitchFamily="34" charset="-122"/>
                <a:cs typeface="Calibri" pitchFamily="34" charset="-120"/>
              </a:rPr>
              <a:t>1.6 m s⁻² down the slope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Constant force, so constant acceleration: v = u + at = 0 + 1.603 ×4.0 = </a:t>
            </a:r>
            <a:r>
              <a:rPr lang="en-US" sz="1500" b="1" dirty="0">
                <a:solidFill>
                  <a:srgbClr val="1A1F2B"/>
                </a:solidFill>
                <a:latin typeface="Calibri" pitchFamily="34" charset="0"/>
                <a:ea typeface="Calibri" pitchFamily="34" charset="-122"/>
                <a:cs typeface="Calibri" pitchFamily="34" charset="-120"/>
              </a:rPr>
              <a:t>6.4 m s⁻¹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normal contact force does not appear: it is perpendicular to the slope, so it has no component along the motion.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use Newton's second law?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ΣF means the resultant force. Substituting just the driving force, or just the weight component, into F = ma gives the wrong acceleration — write the subtraction out in full so that every force can be seen.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analyse connected bodies and lifts?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Separate free-body diagrams (horizontal forces only) for a 1250 kg car towing a 350 kg trailer, to scale. The tow bar pulls the trailer forwards and the car backwards with the same 718 N.">    </p:cNvPr>
          <p:cNvPicPr>
            <a:picLocks noChangeAspect="1"/>
          </p:cNvPicPr>
          <p:nvPr/>
        </p:nvPicPr>
        <p:blipFill>
          <a:blip r:embed="rId1"/>
          <a:stretch>
            <a:fillRect/>
          </a:stretch>
        </p:blipFill>
        <p:spPr>
          <a:xfrm>
            <a:off x="4389120" y="1848002"/>
            <a:ext cx="4297680" cy="1686154"/>
          </a:xfrm>
          <a:prstGeom prst="rect">
            <a:avLst/>
          </a:prstGeom>
        </p:spPr>
      </p:pic>
      <p:sp>
        <p:nvSpPr>
          <p:cNvPr id="5" name="Text 2"/>
          <p:cNvSpPr txBox="1"/>
          <p:nvPr/>
        </p:nvSpPr>
        <p:spPr>
          <a:xfrm>
            <a:off x="4389120" y="3579876"/>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Separate free-body diagrams (horizontal forces only) for a 1250 kg car towing a 350 kg trailer, to scale. The tow bar pulls the trailer forwards and the car backwards with the same 718 N.</a:t>
            </a:r>
            <a:endParaRPr lang="en-US" sz="1100" dirty="0"/>
          </a:p>
        </p:txBody>
      </p:sp>
      <p:sp>
        <p:nvSpPr>
          <p:cNvPr id="6" name="Text 3"/>
          <p:cNvSpPr txBox="1"/>
          <p:nvPr/>
        </p:nvSpPr>
        <p:spPr>
          <a:xfrm>
            <a:off x="457200" y="1371600"/>
            <a:ext cx="3611880" cy="272857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Connected bodies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Bodies joined by a taut rope or rigid tow bar have the same acceleration. Treat the </a:t>
            </a:r>
            <a:r>
              <a:rPr lang="en-US" sz="1500" b="1" dirty="0">
                <a:solidFill>
                  <a:srgbClr val="1A1F2B"/>
                </a:solidFill>
                <a:latin typeface="Calibri" pitchFamily="34" charset="0"/>
                <a:ea typeface="Calibri" pitchFamily="34" charset="-122"/>
                <a:cs typeface="Calibri" pitchFamily="34" charset="-120"/>
              </a:rPr>
              <a:t>whole system first</a:t>
            </a:r>
            <a:r>
              <a:rPr lang="en-US" sz="1500" dirty="0">
                <a:solidFill>
                  <a:srgbClr val="1A1F2B"/>
                </a:solidFill>
                <a:latin typeface="Calibri" pitchFamily="34" charset="0"/>
                <a:ea typeface="Calibri" pitchFamily="34" charset="-122"/>
                <a:cs typeface="Calibri" pitchFamily="34" charset="-120"/>
              </a:rPr>
              <a:t>: the tension is internal (it pulls the two bodies equally in opposite directions), so it cancels and ΣFₑₓₜₑᵣₙₐₗ = (total mass) ×a. Then take </a:t>
            </a:r>
            <a:r>
              <a:rPr lang="en-US" sz="1500" b="1" dirty="0">
                <a:solidFill>
                  <a:srgbClr val="1A1F2B"/>
                </a:solidFill>
                <a:latin typeface="Calibri" pitchFamily="34" charset="0"/>
                <a:ea typeface="Calibri" pitchFamily="34" charset="-122"/>
                <a:cs typeface="Calibri" pitchFamily="34" charset="-120"/>
              </a:rPr>
              <a:t>one body on its own</a:t>
            </a:r>
            <a:r>
              <a:rPr lang="en-US" sz="1500" dirty="0">
                <a:solidFill>
                  <a:srgbClr val="1A1F2B"/>
                </a:solidFill>
                <a:latin typeface="Calibri" pitchFamily="34" charset="0"/>
                <a:ea typeface="Calibri" pitchFamily="34" charset="-122"/>
                <a:cs typeface="Calibri" pitchFamily="34" charset="-120"/>
              </a:rPr>
              <a:t> to find the tension: its free-body diagram now includes the tension. Pick the body with fewer forces for the second step, and use the other one as a check.</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analyse connected bodies and lifts?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Hard · Calculate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car of mass 1250 kg tows a trailer of mass 350 kg along a straight, level road. The driving force on the car is 2800 N. The resistive forces are 520 N on the car and 280 N on the trailer. Calculate (a) the acceleration and (b) the tension in the tow bar.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Whole system — the tension cancels: a = (2800 - 520 - 280)/(1250 + 350) = (2000/1600) = </a:t>
            </a:r>
            <a:r>
              <a:rPr lang="en-US" sz="1500" b="1" dirty="0">
                <a:solidFill>
                  <a:srgbClr val="1A1F2B"/>
                </a:solidFill>
                <a:latin typeface="Calibri" pitchFamily="34" charset="0"/>
                <a:ea typeface="Calibri" pitchFamily="34" charset="-122"/>
                <a:cs typeface="Calibri" pitchFamily="34" charset="-120"/>
              </a:rPr>
              <a:t>1.25 m s⁻²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Trailer alone — forward tension, backward resistance: T - 280 = 350 ×1.25, so T = 717.5 N ≈ </a:t>
            </a:r>
            <a:r>
              <a:rPr lang="en-US" sz="1500" b="1" dirty="0">
                <a:solidFill>
                  <a:srgbClr val="1A1F2B"/>
                </a:solidFill>
                <a:latin typeface="Calibri" pitchFamily="34" charset="0"/>
                <a:ea typeface="Calibri" pitchFamily="34" charset="-122"/>
                <a:cs typeface="Calibri" pitchFamily="34" charset="-120"/>
              </a:rPr>
              <a:t>718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Check</a:t>
            </a:r>
            <a:r>
              <a:rPr lang="en-US" sz="1500" dirty="0">
                <a:solidFill>
                  <a:srgbClr val="1A1F2B"/>
                </a:solidFill>
                <a:latin typeface="Calibri" pitchFamily="34" charset="0"/>
                <a:ea typeface="Calibri" pitchFamily="34" charset="-122"/>
                <a:cs typeface="Calibri" pitchFamily="34" charset="-120"/>
              </a:rPr>
              <a:t> with the car alone: 2800 - 520 - 717.5 = 1562.5 N = 1250 ×1.25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analyse connected bodies and lifts?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A 60.0 kg person on scales in a lift, to scale. The weight never changes; the normal contact force changes so that the resultant gives the acceleration (1.50 m s⁻², amber arrows).">    </p:cNvPr>
          <p:cNvPicPr>
            <a:picLocks noChangeAspect="1"/>
          </p:cNvPicPr>
          <p:nvPr/>
        </p:nvPicPr>
        <p:blipFill>
          <a:blip r:embed="rId1"/>
          <a:stretch>
            <a:fillRect/>
          </a:stretch>
        </p:blipFill>
        <p:spPr>
          <a:xfrm>
            <a:off x="6600139" y="1371600"/>
            <a:ext cx="2086661" cy="2300630"/>
          </a:xfrm>
          <a:prstGeom prst="rect">
            <a:avLst/>
          </a:prstGeom>
        </p:spPr>
      </p:pic>
      <p:sp>
        <p:nvSpPr>
          <p:cNvPr id="5" name="Text 2"/>
          <p:cNvSpPr txBox="1"/>
          <p:nvPr/>
        </p:nvSpPr>
        <p:spPr>
          <a:xfrm>
            <a:off x="6454750" y="3717950"/>
            <a:ext cx="2377440" cy="899770"/>
          </a:xfrm>
          <a:prstGeom prst="rect">
            <a:avLst/>
          </a:prstGeom>
          <a:noFill/>
          <a:ln/>
        </p:spPr>
        <p:txBody>
          <a:bodyPr wrap="square" lIns="0" tIns="0" rIns="0" bIns="0" rtlCol="0" anchor="t"/>
          <a:lstStyle/>
          <a:p>
            <a:pPr algn="ctr" indent="0" marL="0">
              <a:buNone/>
            </a:pPr>
            <a:r>
              <a:rPr lang="en-US" sz="1100" i="1" dirty="0">
                <a:solidFill>
                  <a:srgbClr val="5A6577"/>
                </a:solidFill>
              </a:rPr>
              <a:t>A 60.0 kg person on scales in a lift, to scale. The weight never changes; the normal contact force changes so that the resultant gives the acceleration (1.50 m s⁻², amber arrows).</a:t>
            </a:r>
            <a:endParaRPr lang="en-US" sz="1100" dirty="0"/>
          </a:p>
        </p:txBody>
      </p:sp>
      <p:sp>
        <p:nvSpPr>
          <p:cNvPr id="6" name="Text 3"/>
          <p:cNvSpPr txBox="1"/>
          <p:nvPr/>
        </p:nvSpPr>
        <p:spPr>
          <a:xfrm>
            <a:off x="457200" y="1371600"/>
            <a:ext cx="5822899" cy="296997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 person in a lift</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forces act on the person: weight mg down and the normal contact force R from the floor (or scales) up. Scales read R, the </a:t>
            </a:r>
            <a:r>
              <a:rPr lang="en-US" sz="1500" b="1" dirty="0">
                <a:solidFill>
                  <a:srgbClr val="1A1F2B"/>
                </a:solidFill>
                <a:latin typeface="Calibri" pitchFamily="34" charset="0"/>
                <a:ea typeface="Calibri" pitchFamily="34" charset="-122"/>
                <a:cs typeface="Calibri" pitchFamily="34" charset="-120"/>
              </a:rPr>
              <a:t>apparent weight</a:t>
            </a:r>
            <a:r>
              <a:rPr lang="en-US" sz="1500" dirty="0">
                <a:solidFill>
                  <a:srgbClr val="1A1F2B"/>
                </a:solidFill>
                <a:latin typeface="Calibri" pitchFamily="34" charset="0"/>
                <a:ea typeface="Calibri" pitchFamily="34" charset="-122"/>
                <a:cs typeface="Calibri" pitchFamily="34" charset="-120"/>
              </a:rPr>
              <a:t> — what you feel through your feet. Taking upwards as positive, R - mg = ma, so R = m(g + a).</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Accelerating upwards (speeding up going up, or slowing down going down): R &gt; mg.</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Constant velocity, in either direction: R = mg.</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Accelerating downwards (speeding up going down, or slowing down going up): R &lt; mg.</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It is the direction of the acceleration, not of the velocity, that decides.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analyse connected bodies and lifts?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7 · Medium · Calculate</a:t>
            </a:r>
            <a:endParaRPr lang="en-US" sz="1200" dirty="0"/>
          </a:p>
        </p:txBody>
      </p:sp>
      <p:sp>
        <p:nvSpPr>
          <p:cNvPr id="4" name="Text 2"/>
          <p:cNvSpPr txBox="1"/>
          <p:nvPr/>
        </p:nvSpPr>
        <p:spPr>
          <a:xfrm>
            <a:off x="457200" y="1371600"/>
            <a:ext cx="8229600" cy="255849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of mass 60.0 kg stands on bathroom scales in a lift. The lift accelerates upwards at 1.50 m s⁻², then moves at constant velocity, then accelerates downwards at 1.50 m s⁻² as it slows to a stop on a higher floor. (a) Calculate the force the scales exert on the student in each stage. (b) The scales are marked in kilograms (they divide R by 9.81). Calculate their reading in the first stage.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 = m(g + a), upwards positive: 60.0 ×(9.81 + 1.50) = 679 N; 60.0 ×9.81 = 589 N; 60.0 ×(9.81 - 1.50) = 499 N. </a:t>
            </a:r>
            <a:r>
              <a:rPr lang="en-US" sz="1500" b="1" dirty="0">
                <a:solidFill>
                  <a:srgbClr val="1A1F2B"/>
                </a:solidFill>
                <a:latin typeface="Calibri" pitchFamily="34" charset="0"/>
                <a:ea typeface="Calibri" pitchFamily="34" charset="-122"/>
                <a:cs typeface="Calibri" pitchFamily="34" charset="-120"/>
              </a:rPr>
              <a:t>679 N, 589 N, 499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Reading = R ÷9.81 = 678.6 ÷9.81 = </a:t>
            </a:r>
            <a:r>
              <a:rPr lang="en-US" sz="1500" b="1" dirty="0">
                <a:solidFill>
                  <a:srgbClr val="1A1F2B"/>
                </a:solidFill>
                <a:latin typeface="Calibri" pitchFamily="34" charset="0"/>
                <a:ea typeface="Calibri" pitchFamily="34" charset="-122"/>
                <a:cs typeface="Calibri" pitchFamily="34" charset="-120"/>
              </a:rPr>
              <a:t>69.2 kg</a:t>
            </a:r>
            <a:r>
              <a:rPr lang="en-US" sz="1500" dirty="0">
                <a:solidFill>
                  <a:srgbClr val="1A1F2B"/>
                </a:solidFill>
                <a:latin typeface="Calibri" pitchFamily="34" charset="0"/>
                <a:ea typeface="Calibri" pitchFamily="34" charset="-122"/>
                <a:cs typeface="Calibri" pitchFamily="34" charset="-120"/>
              </a:rPr>
              <a:t>. The student's mass is still 60.0 kg — the scales only measure the contact force.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analyse connected bodies and lifts?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g + a whenever the lift is "going up". A lift slowing down on its way up is accelerating downwards, so R = m(g - a).</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terminal velocity?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Terminal velocity:</a:t>
            </a:r>
            <a:r>
              <a:rPr lang="en-US" sz="1400" dirty="0">
                <a:solidFill>
                  <a:srgbClr val="1A1F2B"/>
                </a:solidFill>
                <a:latin typeface="Calibri" pitchFamily="34" charset="0"/>
                <a:ea typeface="Calibri" pitchFamily="34" charset="-122"/>
                <a:cs typeface="Calibri" pitchFamily="34" charset="-120"/>
              </a:rPr>
              <a:t> the constant, maximum velocity of a body when the resistive forces on it balance the driving force (for a falling body, its weight).</a:t>
            </a:r>
            <a:endParaRPr lang="en-US" sz="1400" dirty="0"/>
          </a:p>
        </p:txBody>
      </p:sp>
      <p:sp>
        <p:nvSpPr>
          <p:cNvPr id="6" name="Text 4"/>
          <p:cNvSpPr txBox="1"/>
          <p:nvPr/>
        </p:nvSpPr>
        <p:spPr>
          <a:xfrm>
            <a:off x="457200" y="2104034"/>
            <a:ext cx="8229600" cy="23509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key fact is that drag (air resistance) increases with speed, while the weight stays the same. Follow a skydiver from the moment of jumping: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At release the speed is zero, so there is no drag: the resultant force is mg and the acceleration is 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As the speed rises the drag rises, the resultant force mg - D falls, so the acceleration falls — the v–t graph gets less steep.</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When D = mg the resultant force is zero, so the acceleration is zero (first law): the body falls at terminal velocity.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Opening a parachute greatly increases the drag at that speed: D &gt; mg, the resultant force is upwards and the skydiver decelerates.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terminal velocity?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A model skydive (mass 80 kg, weight 785 N, downwards positive). The gradient falls from 9.81 m s⁻² at A to zero at the terminal velocity of 52 m s⁻¹ (C). After the parachute opens (D) the gradient is steeply negative, then the speed levels off at a new terminal velocity of 5 m s⁻¹ (E).">    </p:cNvPr>
          <p:cNvPicPr>
            <a:picLocks noChangeAspect="1"/>
          </p:cNvPicPr>
          <p:nvPr/>
        </p:nvPicPr>
        <p:blipFill>
          <a:blip r:embed="rId1"/>
          <a:stretch>
            <a:fillRect/>
          </a:stretch>
        </p:blipFill>
        <p:spPr>
          <a:xfrm>
            <a:off x="4948733" y="1371600"/>
            <a:ext cx="3738067" cy="2300630"/>
          </a:xfrm>
          <a:prstGeom prst="rect">
            <a:avLst/>
          </a:prstGeom>
        </p:spPr>
      </p:pic>
      <p:sp>
        <p:nvSpPr>
          <p:cNvPr id="5" name="Text 2"/>
          <p:cNvSpPr txBox="1"/>
          <p:nvPr/>
        </p:nvSpPr>
        <p:spPr>
          <a:xfrm>
            <a:off x="4948733" y="3717950"/>
            <a:ext cx="3738067" cy="899770"/>
          </a:xfrm>
          <a:prstGeom prst="rect">
            <a:avLst/>
          </a:prstGeom>
          <a:noFill/>
          <a:ln/>
        </p:spPr>
        <p:txBody>
          <a:bodyPr wrap="square" lIns="0" tIns="0" rIns="0" bIns="0" rtlCol="0" anchor="t"/>
          <a:lstStyle/>
          <a:p>
            <a:pPr algn="ctr" indent="0" marL="0">
              <a:buNone/>
            </a:pPr>
            <a:r>
              <a:rPr lang="en-US" sz="1100" i="1" dirty="0">
                <a:solidFill>
                  <a:srgbClr val="5A6577"/>
                </a:solidFill>
              </a:rPr>
              <a:t>A model skydive (mass 80 kg, weight 785 N, downwards positive). The gradient falls from 9.81 m s⁻² at A to zero at the terminal velocity of 52 m s⁻¹ (C). After the parachute opens (D) the gradient is steeply negative, then the speed levels off at a new terminal velocity of 5 m s⁻¹ (E).</a:t>
            </a:r>
            <a:endParaRPr lang="en-US" sz="1100" dirty="0"/>
          </a:p>
        </p:txBody>
      </p:sp>
      <p:sp>
        <p:nvSpPr>
          <p:cNvPr id="6" name="Text 3"/>
          <p:cNvSpPr txBox="1"/>
          <p:nvPr/>
        </p:nvSpPr>
        <p:spPr>
          <a:xfrm>
            <a:off x="457200" y="1371600"/>
            <a:ext cx="4171493"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As the speed falls the drag falls, until D = mg again at a new, lower terminal velocity.</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same idea applies horizontally: a vehicle reaches top speed when the resistive forces equal the driving force.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terminal velocity?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Forces at the five labelled instants, to scale. At B the drag is 426 N, so a = (785 − 426) ÷ 80 = 4.5 m s⁻². At C and E drag equals weight. At D, just after the parachute opens, the drag is about 2.5 times the weight, giving a deceleration of about 1.5g.">    </p:cNvPr>
          <p:cNvPicPr>
            <a:picLocks noChangeAspect="1"/>
          </p:cNvPicPr>
          <p:nvPr/>
        </p:nvPicPr>
        <p:blipFill>
          <a:blip r:embed="rId1"/>
          <a:stretch>
            <a:fillRect/>
          </a:stretch>
        </p:blipFill>
        <p:spPr>
          <a:xfrm>
            <a:off x="6078931" y="1371600"/>
            <a:ext cx="2607869" cy="2131466"/>
          </a:xfrm>
          <a:prstGeom prst="rect">
            <a:avLst/>
          </a:prstGeom>
        </p:spPr>
      </p:pic>
      <p:sp>
        <p:nvSpPr>
          <p:cNvPr id="5" name="Text 2"/>
          <p:cNvSpPr txBox="1"/>
          <p:nvPr/>
        </p:nvSpPr>
        <p:spPr>
          <a:xfrm>
            <a:off x="6078931" y="3548786"/>
            <a:ext cx="2607869" cy="1068934"/>
          </a:xfrm>
          <a:prstGeom prst="rect">
            <a:avLst/>
          </a:prstGeom>
          <a:noFill/>
          <a:ln/>
        </p:spPr>
        <p:txBody>
          <a:bodyPr wrap="square" lIns="0" tIns="0" rIns="0" bIns="0" rtlCol="0" anchor="t"/>
          <a:lstStyle/>
          <a:p>
            <a:pPr algn="ctr" indent="0" marL="0">
              <a:buNone/>
            </a:pPr>
            <a:r>
              <a:rPr lang="en-US" sz="1100" i="1" dirty="0">
                <a:solidFill>
                  <a:srgbClr val="5A6577"/>
                </a:solidFill>
              </a:rPr>
              <a:t>Forces at the five labelled instants, to scale. At B the drag is 426 N, so a = (785 − 426) ÷ 80 = 4.5 m s⁻². At C and E drag equals weight. At D, just after the parachute opens, the drag is about 2.5 times the weight, giving a deceleration of about 1.5g.</a:t>
            </a:r>
            <a:endParaRPr lang="en-US" sz="1100" dirty="0"/>
          </a:p>
        </p:txBody>
      </p:sp>
      <p:sp>
        <p:nvSpPr>
          <p:cNvPr id="6" name="Shape 3"/>
          <p:cNvSpPr/>
          <p:nvPr/>
        </p:nvSpPr>
        <p:spPr>
          <a:xfrm>
            <a:off x="457200" y="1371600"/>
            <a:ext cx="5301691" cy="1496873"/>
          </a:xfrm>
          <a:prstGeom prst="roundRect">
            <a:avLst>
              <a:gd name="adj" fmla="val 3665"/>
            </a:avLst>
          </a:prstGeom>
          <a:solidFill>
            <a:srgbClr val="FFFBEB"/>
          </a:solidFill>
          <a:ln w="9525">
            <a:solidFill>
              <a:srgbClr val="DDE2EA"/>
            </a:solidFill>
            <a:prstDash val="solid"/>
          </a:ln>
        </p:spPr>
      </p:sp>
      <p:sp>
        <p:nvSpPr>
          <p:cNvPr id="7" name="Text 4"/>
          <p:cNvSpPr txBox="1"/>
          <p:nvPr/>
        </p:nvSpPr>
        <p:spPr>
          <a:xfrm>
            <a:off x="603504" y="1463040"/>
            <a:ext cx="5009083" cy="1350569"/>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An "explain" answer about terminal velocity needs the full chain: speed increases → drag increases → resultant force decreases → acceleration decreases → when drag = weight, resultant force = 0, so acceleration = 0 and velocity is constant. Each arrow is a separate idea; leaving one out leaves a gap.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Newton's third law say?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Newton's third law:</a:t>
            </a:r>
            <a:r>
              <a:rPr lang="en-US" sz="1400" dirty="0">
                <a:solidFill>
                  <a:srgbClr val="1A1F2B"/>
                </a:solidFill>
                <a:latin typeface="Calibri" pitchFamily="34" charset="0"/>
                <a:ea typeface="Calibri" pitchFamily="34" charset="-122"/>
                <a:cs typeface="Calibri" pitchFamily="34" charset="-120"/>
              </a:rPr>
              <a:t> when body A exerts a force on body B, body B exerts a force on body A that is equal in size and opposite in direction.</a:t>
            </a:r>
            <a:endParaRPr lang="en-US" sz="1400" dirty="0"/>
          </a:p>
        </p:txBody>
      </p:sp>
      <p:sp>
        <p:nvSpPr>
          <p:cNvPr id="6" name="Text 4"/>
          <p:cNvSpPr txBox="1"/>
          <p:nvPr/>
        </p:nvSpPr>
        <p:spPr>
          <a:xfrm>
            <a:off x="457200" y="2104034"/>
            <a:ext cx="8229600" cy="16596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Forces always come in pairs, because a force is an interaction between two bodies. The two forces of a pair have four properties: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They act on </a:t>
            </a:r>
            <a:r>
              <a:rPr lang="en-US" sz="1500" b="1" dirty="0">
                <a:solidFill>
                  <a:srgbClr val="1A1F2B"/>
                </a:solidFill>
                <a:latin typeface="Calibri" pitchFamily="34" charset="0"/>
                <a:ea typeface="Calibri" pitchFamily="34" charset="-122"/>
                <a:cs typeface="Calibri" pitchFamily="34" charset="-120"/>
              </a:rPr>
              <a:t>different bodies</a:t>
            </a:r>
            <a:r>
              <a:rPr lang="en-US" sz="1500" dirty="0">
                <a:solidFill>
                  <a:srgbClr val="1A1F2B"/>
                </a:solidFill>
                <a:latin typeface="Calibri" pitchFamily="34" charset="0"/>
                <a:ea typeface="Calibri" pitchFamily="34" charset="-122"/>
                <a:cs typeface="Calibri" pitchFamily="34" charset="-120"/>
              </a:rPr>
              <a:t> — so they never cancel each other.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They are equal in magnitude and opposite in direction, along the same line.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They are the </a:t>
            </a:r>
            <a:r>
              <a:rPr lang="en-US" sz="1500" b="1" dirty="0">
                <a:solidFill>
                  <a:srgbClr val="1A1F2B"/>
                </a:solidFill>
                <a:latin typeface="Calibri" pitchFamily="34" charset="0"/>
                <a:ea typeface="Calibri" pitchFamily="34" charset="-122"/>
                <a:cs typeface="Calibri" pitchFamily="34" charset="-120"/>
              </a:rPr>
              <a:t>same type</a:t>
            </a:r>
            <a:r>
              <a:rPr lang="en-US" sz="1500" dirty="0">
                <a:solidFill>
                  <a:srgbClr val="1A1F2B"/>
                </a:solidFill>
                <a:latin typeface="Calibri" pitchFamily="34" charset="0"/>
                <a:ea typeface="Calibri" pitchFamily="34" charset="-122"/>
                <a:cs typeface="Calibri" pitchFamily="34" charset="-120"/>
              </a:rPr>
              <a:t> of force (both gravitational, both contact, both electrostatic…).</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They act at the same time, for the same duration.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Newton's third law say?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A 1.5 kg book resting on a table: two third-law pairs, each of 14.7 N. Red: the gravitational pair (Earth ↔ book). Blue: the contact pair (table ↔ book). The book's weight and the table's push on the book are equal and opposite too — but they act on the same body, so they are not a third-law pair (they are equal because of the first law).">    </p:cNvPr>
          <p:cNvPicPr>
            <a:picLocks noChangeAspect="1"/>
          </p:cNvPicPr>
          <p:nvPr/>
        </p:nvPicPr>
        <p:blipFill>
          <a:blip r:embed="rId1"/>
          <a:stretch>
            <a:fillRect/>
          </a:stretch>
        </p:blipFill>
        <p:spPr>
          <a:xfrm>
            <a:off x="5123383" y="1371600"/>
            <a:ext cx="3563417" cy="2131466"/>
          </a:xfrm>
          <a:prstGeom prst="rect">
            <a:avLst/>
          </a:prstGeom>
        </p:spPr>
      </p:pic>
      <p:sp>
        <p:nvSpPr>
          <p:cNvPr id="5" name="Text 2"/>
          <p:cNvSpPr txBox="1"/>
          <p:nvPr/>
        </p:nvSpPr>
        <p:spPr>
          <a:xfrm>
            <a:off x="5123383" y="3548786"/>
            <a:ext cx="3563417" cy="1068934"/>
          </a:xfrm>
          <a:prstGeom prst="rect">
            <a:avLst/>
          </a:prstGeom>
          <a:noFill/>
          <a:ln/>
        </p:spPr>
        <p:txBody>
          <a:bodyPr wrap="square" lIns="0" tIns="0" rIns="0" bIns="0" rtlCol="0" anchor="t"/>
          <a:lstStyle/>
          <a:p>
            <a:pPr algn="ctr" indent="0" marL="0">
              <a:buNone/>
            </a:pPr>
            <a:r>
              <a:rPr lang="en-US" sz="1100" i="1" dirty="0">
                <a:solidFill>
                  <a:srgbClr val="5A6577"/>
                </a:solidFill>
              </a:rPr>
              <a:t>A 1.5 kg book resting on a table: two third-law pairs, each of 14.7 N. Red: the gravitational pair (Earth ↔ book). Blue: the contact pair (table ↔ book). The book's weight and the table's push on the book are equal and opposite too — but they act on the same body, so they are not a third-law pair (they are equal because of the first law).</a:t>
            </a:r>
            <a:endParaRPr lang="en-US" sz="1100" dirty="0"/>
          </a:p>
        </p:txBody>
      </p:sp>
      <p:sp>
        <p:nvSpPr>
          <p:cNvPr id="6" name="Text 3"/>
          <p:cNvSpPr txBox="1"/>
          <p:nvPr/>
        </p:nvSpPr>
        <p:spPr>
          <a:xfrm>
            <a:off x="457200" y="1371600"/>
            <a:ext cx="4346143" cy="19174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third law explains how anything starts moving. Walking: your foot pushes backwards on the ground; the ground pushes forwards on you with an equal friction force — that is the force that accelerates you. A rocket engine pushes exhaust gas backwards; the gas pushes the rocket forwards. A swimmer's hands push water backwards; the water pushes the swimmer forwards.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Newton's third law say?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Naming the weight and the normal contact force on a resting body as a third-law pair. Test any pair with three questions: are they on different bodies? the same type? described by swapping the words "A on B" to "B on A"? All three must be yes.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a diagram before an equation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Sketch a free-body diagram for every forces question, even when it is not asked for. A missing resistive force, a tension in the wrong direction or a force on the wrong body is easy to spot on a diagram and hard to spot in an equation.</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name forces precisely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asked to label or identify forces, write who exerts the force on whom, or use the standard name: "normal contact force of the floor on the box", not "reaction"; "weight", not "gravity".</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choose sensible axes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On a slope, resolve along and perpendicular to the slope. For a hanging object, resolve horizontally and vertically. The right choice leaves only one force to resolve.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1.2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mass in kilograms, weight in newtons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ΣF = ma needs the mass. If a question gives a weight, divide by 9.81 first; if it gives grams, convert to kilograms.</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read the command word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State needs a short answer; calculate needs working and a unit; explain needs the physics reason linked step by step; draw a free-body diagram needs labelled arrows starting on the body.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53005"/>
                <a:gridCol w="2881274"/>
                <a:gridCol w="279532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moving body needs a resultant force to keep moving.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first law: with no resultant force, velocity stays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resultant force is needed to change the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Weight and the normal contact force are a third-law pair.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They act on the same body and are different types of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pair of the weight is the pull of the body on the Earth.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Third-law forces cancel, so nothing can accelerate.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two forces act on different bodies.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forces on the same body are added to find its resultant.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 and weight are the same thing.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 is a scalar in kg; weight is a force in N that depends on 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 = mg; mass is the same on the Moon, weight is not.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terminal velocity there are no forces on the skydiver.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weight still acts.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forces are balanced: drag = weight, resultant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53005"/>
                <a:gridCol w="2881274"/>
                <a:gridCol w="279532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Opening a parachute makes the skydiver move upwards.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upward resultant force gives an upward acceleration, which only slows the downward motion.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skydiver still moves down, but slows down.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1 Motion, vectors and projectiles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constant resultant force gives the constant acceleration the equations of motion need, and resolving vectors is the tool for every slope and equilibrium problem here.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3 Momentum</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Newton's second law can also be written as force = rate of change of momentum; together with the third law it leads to conservation of momentum in collisions.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4 Moments, Materials and Unit 4</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Extended bodies in equilibrium also need balanced turning effects, using the centre of gravity met here. Drag and upthrust on a sphere in a fluid are calculated with Stokes' law in the Materials topic. In Unit 4, a body moving in a circle at constant speed needs a resultant force towards the centre — the second law again.</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478585"/>
                <a:gridCol w="4466844"/>
                <a:gridCol w="228417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ΣF = ma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resultant force and acceleration, constant mass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 = F/m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gravitational field strength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 = mg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weight from mass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mgsin θ, mgcos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components of weight along and perpendicular to a slope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m(g +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normal contact force in a lift, upwards positive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ΣF = ma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ΣFₓ = 0, ΣF_y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equilibrium (first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1442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An astronaut has a mass of 72 kg. State her mass on the Moon and calculate her weight there (g = 1.62 N kg⁻¹).</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swimmer's hands push backwards on the water. State the Newton's third law partner of this force.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900 kg lift car accelerates downwards at 0.60 m s⁻². Calculate the tension in its cable.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Explain why a falling raindrop reaches a terminal velocity.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2.0 kg block slides down a smooth (frictionless) slope at 30° to the horizontal. Calculate its acceleration and the normal contact force on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1707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Mass is unchanged: </a:t>
            </a:r>
            <a:r>
              <a:rPr lang="en-US" sz="1500" b="1" dirty="0">
                <a:solidFill>
                  <a:srgbClr val="1A1F2B"/>
                </a:solidFill>
                <a:latin typeface="Calibri" pitchFamily="34" charset="0"/>
                <a:ea typeface="Calibri" pitchFamily="34" charset="-122"/>
                <a:cs typeface="Calibri" pitchFamily="34" charset="-120"/>
              </a:rPr>
              <a:t>72 kg</a:t>
            </a:r>
            <a:r>
              <a:rPr lang="en-US" sz="1500" dirty="0">
                <a:solidFill>
                  <a:srgbClr val="1A1F2B"/>
                </a:solidFill>
                <a:latin typeface="Calibri" pitchFamily="34" charset="0"/>
                <a:ea typeface="Calibri" pitchFamily="34" charset="-122"/>
                <a:cs typeface="Calibri" pitchFamily="34" charset="-120"/>
              </a:rPr>
              <a:t>. Weight = 72 ×1.62 = 116.6 N ≈ </a:t>
            </a:r>
            <a:r>
              <a:rPr lang="en-US" sz="1500" b="1" dirty="0">
                <a:solidFill>
                  <a:srgbClr val="1A1F2B"/>
                </a:solidFill>
                <a:latin typeface="Calibri" pitchFamily="34" charset="0"/>
                <a:ea typeface="Calibri" pitchFamily="34" charset="-122"/>
                <a:cs typeface="Calibri" pitchFamily="34" charset="-120"/>
              </a:rPr>
              <a:t>117 N</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a:t>
            </a:r>
            <a:r>
              <a:rPr lang="en-US" sz="1500" b="1" dirty="0">
                <a:solidFill>
                  <a:srgbClr val="1A1F2B"/>
                </a:solidFill>
                <a:latin typeface="Calibri" pitchFamily="34" charset="0"/>
                <a:ea typeface="Calibri" pitchFamily="34" charset="-122"/>
                <a:cs typeface="Calibri" pitchFamily="34" charset="-120"/>
              </a:rPr>
              <a:t>The water pushes forwards on the swimmer's hands</a:t>
            </a:r>
            <a:r>
              <a:rPr lang="en-US" sz="1500" dirty="0">
                <a:solidFill>
                  <a:srgbClr val="1A1F2B"/>
                </a:solidFill>
                <a:latin typeface="Calibri" pitchFamily="34" charset="0"/>
                <a:ea typeface="Calibri" pitchFamily="34" charset="-122"/>
                <a:cs typeface="Calibri" pitchFamily="34" charset="-120"/>
              </a:rPr>
              <a:t>, with a force of equal size — a contact force, acting on the swimmer.</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Upwards positive: T - 900 ×9.81 = 900 ×(-0.60), so T = 900 ×9.21 = </a:t>
            </a:r>
            <a:r>
              <a:rPr lang="en-US" sz="1500" b="1" dirty="0">
                <a:solidFill>
                  <a:srgbClr val="1A1F2B"/>
                </a:solidFill>
                <a:latin typeface="Calibri" pitchFamily="34" charset="0"/>
                <a:ea typeface="Calibri" pitchFamily="34" charset="-122"/>
                <a:cs typeface="Calibri" pitchFamily="34" charset="-120"/>
              </a:rPr>
              <a:t>8.29 × 10³ N</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As its speed increases, the air resistance on it increases while its weight stays constant, so the resultant force and the acceleration decrease. When the air resistance equals the weight </a:t>
            </a:r>
            <a:r>
              <a:rPr lang="en-US" sz="1500" b="1" dirty="0">
                <a:solidFill>
                  <a:srgbClr val="1A1F2B"/>
                </a:solidFill>
                <a:latin typeface="Calibri" pitchFamily="34" charset="0"/>
                <a:ea typeface="Calibri" pitchFamily="34" charset="-122"/>
                <a:cs typeface="Calibri" pitchFamily="34" charset="-120"/>
              </a:rPr>
              <a:t>the resultant force is zero, so the acceleration is zero and the velocity stays constant</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a = gsin 30° = </a:t>
            </a:r>
            <a:r>
              <a:rPr lang="en-US" sz="1500" b="1" dirty="0">
                <a:solidFill>
                  <a:srgbClr val="1A1F2B"/>
                </a:solidFill>
                <a:latin typeface="Calibri" pitchFamily="34" charset="0"/>
                <a:ea typeface="Calibri" pitchFamily="34" charset="-122"/>
                <a:cs typeface="Calibri" pitchFamily="34" charset="-120"/>
              </a:rPr>
              <a:t>4.9 m s⁻² down the slope</a:t>
            </a:r>
            <a:r>
              <a:rPr lang="en-US" sz="1500" dirty="0">
                <a:solidFill>
                  <a:srgbClr val="1A1F2B"/>
                </a:solidFill>
                <a:latin typeface="Calibri" pitchFamily="34" charset="0"/>
                <a:ea typeface="Calibri" pitchFamily="34" charset="-122"/>
                <a:cs typeface="Calibri" pitchFamily="34" charset="-120"/>
              </a:rPr>
              <a:t> (the mass cancels). R = 2.0 ×9.81 ×cos 30° = </a:t>
            </a:r>
            <a:r>
              <a:rPr lang="en-US" sz="1500" b="1" dirty="0">
                <a:solidFill>
                  <a:srgbClr val="1A1F2B"/>
                </a:solidFill>
                <a:latin typeface="Calibri" pitchFamily="34" charset="0"/>
                <a:ea typeface="Calibri" pitchFamily="34" charset="-122"/>
                <a:cs typeface="Calibri" pitchFamily="34" charset="-120"/>
              </a:rPr>
              <a:t>17 N</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figure shows a child pushing a heavy crate across a floor at constant velocity. Arrows 1 to 4 show four of the horizontal forces. The solid navy arrows act on the crate and the dashed gold arrows act on the child.</a:t>
            </a:r>
            <a:endParaRPr lang="en-US" sz="1400" dirty="0"/>
          </a:p>
          <a:p>
            <a:pPr indent="0" marL="0">
              <a:spcAft>
                <a:spcPts val="600"/>
              </a:spcAft>
              <a:buNone/>
            </a:pPr>
            <a:r>
              <a:rPr lang="en-US" sz="1400" dirty="0">
                <a:solidFill>
                  <a:srgbClr val="1A1F2B"/>
                </a:solidFill>
              </a:rPr>
              <a:t>Which two forces form a Newton's third law pair?</a:t>
            </a:r>
            <a:endParaRPr lang="en-US" sz="1400" dirty="0"/>
          </a:p>
          <a:p>
            <a:pPr indent="0" marL="0">
              <a:spcAft>
                <a:spcPts val="600"/>
              </a:spcAft>
              <a:buNone/>
            </a:pPr>
            <a:r>
              <a:rPr lang="en-US" sz="1400" dirty="0">
                <a:solidFill>
                  <a:srgbClr val="1A1F2B"/>
                </a:solidFill>
              </a:rPr>
              <a:t>A   1 and 3</a:t>
            </a:r>
            <a:endParaRPr lang="en-US" sz="1400" dirty="0"/>
          </a:p>
          <a:p>
            <a:pPr indent="0" marL="0">
              <a:spcAft>
                <a:spcPts val="600"/>
              </a:spcAft>
              <a:buNone/>
            </a:pPr>
            <a:r>
              <a:rPr lang="en-US" sz="1400" dirty="0">
                <a:solidFill>
                  <a:srgbClr val="1A1F2B"/>
                </a:solidFill>
              </a:rPr>
              <a:t>B   1 and 4</a:t>
            </a:r>
            <a:endParaRPr lang="en-US" sz="1400" dirty="0"/>
          </a:p>
          <a:p>
            <a:pPr indent="0" marL="0">
              <a:spcAft>
                <a:spcPts val="600"/>
              </a:spcAft>
              <a:buNone/>
            </a:pPr>
            <a:r>
              <a:rPr lang="en-US" sz="1400" dirty="0">
                <a:solidFill>
                  <a:srgbClr val="1A1F2B"/>
                </a:solidFill>
              </a:rPr>
              <a:t>C   1 and 2</a:t>
            </a:r>
            <a:endParaRPr lang="en-US" sz="1400" dirty="0"/>
          </a:p>
          <a:p>
            <a:pPr indent="0" marL="0">
              <a:spcAft>
                <a:spcPts val="600"/>
              </a:spcAft>
              <a:buNone/>
            </a:pPr>
            <a:r>
              <a:rPr lang="en-US" sz="1400" dirty="0">
                <a:solidFill>
                  <a:srgbClr val="1A1F2B"/>
                </a:solidFill>
              </a:rPr>
              <a:t>D   2 and 4</a:t>
            </a:r>
            <a:endParaRPr lang="en-US" sz="1400" dirty="0"/>
          </a:p>
        </p:txBody>
      </p:sp>
      <p:pic>
        <p:nvPicPr>
          <p:cNvPr id="5" name="Image 0" descr="Figure for question 1">    </p:cNvPr>
          <p:cNvPicPr>
            <a:picLocks noChangeAspect="1"/>
          </p:cNvPicPr>
          <p:nvPr/>
        </p:nvPicPr>
        <p:blipFill>
          <a:blip r:embed="rId1"/>
          <a:stretch>
            <a:fillRect/>
          </a:stretch>
        </p:blipFill>
        <p:spPr>
          <a:xfrm>
            <a:off x="5212080" y="1970532"/>
            <a:ext cx="3474720" cy="1911096"/>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climbing helmet rests on a shelf. Its weight is the gravitational pull of the Earth on the helmet.</a:t>
            </a:r>
            <a:endParaRPr lang="en-US" sz="1400" dirty="0"/>
          </a:p>
          <a:p>
            <a:pPr indent="0" marL="0">
              <a:spcAft>
                <a:spcPts val="600"/>
              </a:spcAft>
              <a:buNone/>
            </a:pPr>
            <a:r>
              <a:rPr lang="en-US" sz="1400" dirty="0">
                <a:solidFill>
                  <a:srgbClr val="1A1F2B"/>
                </a:solidFill>
              </a:rPr>
              <a:t>Which force forms a Newton's third law pair with the weight of the helmet?</a:t>
            </a:r>
            <a:endParaRPr lang="en-US" sz="1400" dirty="0"/>
          </a:p>
          <a:p>
            <a:pPr indent="0" marL="0">
              <a:spcAft>
                <a:spcPts val="600"/>
              </a:spcAft>
              <a:buNone/>
            </a:pPr>
            <a:r>
              <a:rPr lang="en-US" sz="1400" dirty="0">
                <a:solidFill>
                  <a:srgbClr val="1A1F2B"/>
                </a:solidFill>
              </a:rPr>
              <a:t>A   the normal contact force of the shelf on the helmet</a:t>
            </a:r>
            <a:endParaRPr lang="en-US" sz="1400" dirty="0"/>
          </a:p>
          <a:p>
            <a:pPr indent="0" marL="0">
              <a:spcAft>
                <a:spcPts val="600"/>
              </a:spcAft>
              <a:buNone/>
            </a:pPr>
            <a:r>
              <a:rPr lang="en-US" sz="1400" dirty="0">
                <a:solidFill>
                  <a:srgbClr val="1A1F2B"/>
                </a:solidFill>
              </a:rPr>
              <a:t>B   the contact force of the helmet on the shelf</a:t>
            </a:r>
            <a:endParaRPr lang="en-US" sz="1400" dirty="0"/>
          </a:p>
          <a:p>
            <a:pPr indent="0" marL="0">
              <a:spcAft>
                <a:spcPts val="600"/>
              </a:spcAft>
              <a:buNone/>
            </a:pPr>
            <a:r>
              <a:rPr lang="en-US" sz="1400" dirty="0">
                <a:solidFill>
                  <a:srgbClr val="1A1F2B"/>
                </a:solidFill>
              </a:rPr>
              <a:t>C   the gravitational pull of the Earth on the shelf</a:t>
            </a:r>
            <a:endParaRPr lang="en-US" sz="1400" dirty="0"/>
          </a:p>
          <a:p>
            <a:pPr indent="0" marL="0">
              <a:spcAft>
                <a:spcPts val="600"/>
              </a:spcAft>
              <a:buNone/>
            </a:pPr>
            <a:r>
              <a:rPr lang="en-US" sz="1400" dirty="0">
                <a:solidFill>
                  <a:srgbClr val="1A1F2B"/>
                </a:solidFill>
              </a:rPr>
              <a:t>D   the gravitational pull of the helmet on the Earth</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sycamore seed spins as it falls and quickly reaches terminal velocity.</a:t>
            </a:r>
            <a:endParaRPr lang="en-US" sz="1400" dirty="0"/>
          </a:p>
          <a:p>
            <a:pPr indent="0" marL="0">
              <a:spcAft>
                <a:spcPts val="600"/>
              </a:spcAft>
              <a:buNone/>
            </a:pPr>
            <a:r>
              <a:rPr lang="en-US" sz="1400" dirty="0">
                <a:solidFill>
                  <a:srgbClr val="1A1F2B"/>
                </a:solidFill>
              </a:rPr>
              <a:t>Which statement about the seed at terminal velocity is correct?</a:t>
            </a:r>
            <a:endParaRPr lang="en-US" sz="1400" dirty="0"/>
          </a:p>
          <a:p>
            <a:pPr indent="0" marL="0">
              <a:spcAft>
                <a:spcPts val="600"/>
              </a:spcAft>
              <a:buNone/>
            </a:pPr>
            <a:r>
              <a:rPr lang="en-US" sz="1400" dirty="0">
                <a:solidFill>
                  <a:srgbClr val="1A1F2B"/>
                </a:solidFill>
              </a:rPr>
              <a:t>A   The air resistance is greater than the weight.</a:t>
            </a:r>
            <a:endParaRPr lang="en-US" sz="1400" dirty="0"/>
          </a:p>
          <a:p>
            <a:pPr indent="0" marL="0">
              <a:spcAft>
                <a:spcPts val="600"/>
              </a:spcAft>
              <a:buNone/>
            </a:pPr>
            <a:r>
              <a:rPr lang="en-US" sz="1400" dirty="0">
                <a:solidFill>
                  <a:srgbClr val="1A1F2B"/>
                </a:solidFill>
              </a:rPr>
              <a:t>B   The acceleration is equal to g.</a:t>
            </a:r>
            <a:endParaRPr lang="en-US" sz="1400" dirty="0"/>
          </a:p>
          <a:p>
            <a:pPr indent="0" marL="0">
              <a:spcAft>
                <a:spcPts val="600"/>
              </a:spcAft>
              <a:buNone/>
            </a:pPr>
            <a:r>
              <a:rPr lang="en-US" sz="1400" dirty="0">
                <a:solidFill>
                  <a:srgbClr val="1A1F2B"/>
                </a:solidFill>
              </a:rPr>
              <a:t>C   No forces act on the seed.</a:t>
            </a:r>
            <a:endParaRPr lang="en-US" sz="1400" dirty="0"/>
          </a:p>
          <a:p>
            <a:pPr indent="0" marL="0">
              <a:spcAft>
                <a:spcPts val="600"/>
              </a:spcAft>
              <a:buNone/>
            </a:pPr>
            <a:r>
              <a:rPr lang="en-US" sz="1400" dirty="0">
                <a:solidFill>
                  <a:srgbClr val="1A1F2B"/>
                </a:solidFill>
              </a:rPr>
              <a:t>D   The air resistance is equal to the weight.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8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Two blocks, A and B, are pushed along a rough horizontal floor by a horizontal force applied to A (Figure 1). The blocks stay in contact. The frictional forces on the blocks are constant.</a:t>
            </a:r>
            <a:endParaRPr lang="en-US" sz="1200" dirty="0"/>
          </a:p>
          <a:p>
            <a:pPr indent="0" marL="0">
              <a:spcAft>
                <a:spcPts val="600"/>
              </a:spcAft>
              <a:buNone/>
            </a:pPr>
            <a:r>
              <a:rPr lang="en-US" sz="1200" dirty="0">
                <a:solidFill>
                  <a:srgbClr val="1A1F2B"/>
                </a:solidFill>
              </a:rPr>
              <a:t>(a) Calculate the acceleration of the blocks.  [2]</a:t>
            </a:r>
            <a:endParaRPr lang="en-US" sz="1200" dirty="0"/>
          </a:p>
          <a:p>
            <a:pPr indent="0" marL="0">
              <a:spcAft>
                <a:spcPts val="600"/>
              </a:spcAft>
              <a:buNone/>
            </a:pPr>
            <a:r>
              <a:rPr lang="en-US" sz="1200" dirty="0">
                <a:solidFill>
                  <a:srgbClr val="1A1F2B"/>
                </a:solidFill>
              </a:rPr>
              <a:t>(b) Calculate the contact force between A and B.  [2]</a:t>
            </a:r>
            <a:endParaRPr lang="en-US" sz="1200" dirty="0"/>
          </a:p>
          <a:p>
            <a:pPr indent="0" marL="0">
              <a:spcAft>
                <a:spcPts val="600"/>
              </a:spcAft>
              <a:buNone/>
            </a:pPr>
            <a:r>
              <a:rPr lang="en-US" sz="1200" dirty="0">
                <a:solidFill>
                  <a:srgbClr val="1A1F2B"/>
                </a:solidFill>
              </a:rPr>
              <a:t>(c) Describe the force that forms a Newton's third law pair with the contact force of A on B.  [2]</a:t>
            </a:r>
            <a:endParaRPr lang="en-US" sz="1200" dirty="0"/>
          </a:p>
          <a:p>
            <a:pPr indent="0" marL="0">
              <a:spcAft>
                <a:spcPts val="600"/>
              </a:spcAft>
              <a:buNone/>
            </a:pPr>
            <a:r>
              <a:rPr lang="en-US" sz="1200" dirty="0">
                <a:solidFill>
                  <a:srgbClr val="1A1F2B"/>
                </a:solidFill>
              </a:rPr>
              <a:t>(d) The 30.0 N push is now applied to B instead, so that the blocks move to the left. The frictional forces keep the same sizes. Calculate the new contact force between the blocks.  [2]</a:t>
            </a:r>
            <a:endParaRPr lang="en-US" sz="1200" dirty="0"/>
          </a:p>
        </p:txBody>
      </p:sp>
      <p:pic>
        <p:nvPicPr>
          <p:cNvPr id="5" name="Image 0" descr="Figure for question 4">    </p:cNvPr>
          <p:cNvPicPr>
            <a:picLocks noChangeAspect="1"/>
          </p:cNvPicPr>
          <p:nvPr/>
        </p:nvPicPr>
        <p:blipFill>
          <a:blip r:embed="rId1"/>
          <a:stretch>
            <a:fillRect/>
          </a:stretch>
        </p:blipFill>
        <p:spPr>
          <a:xfrm>
            <a:off x="5212080" y="2085422"/>
            <a:ext cx="3474720" cy="1681316"/>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4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geologist on the Moon collects a rock sample of mass 3.6 kg. g at the Earth's surface = 9.81 N kg⁻¹.</a:t>
            </a:r>
            <a:endParaRPr lang="en-US" sz="1400" dirty="0"/>
          </a:p>
          <a:p>
            <a:pPr indent="0" marL="0">
              <a:spcAft>
                <a:spcPts val="600"/>
              </a:spcAft>
              <a:buNone/>
            </a:pPr>
            <a:r>
              <a:rPr lang="en-US" sz="1400" dirty="0">
                <a:solidFill>
                  <a:srgbClr val="1A1F2B"/>
                </a:solidFill>
              </a:rPr>
              <a:t>(a) State one difference between mass and weight.  [1]</a:t>
            </a:r>
            <a:endParaRPr lang="en-US" sz="1400" dirty="0"/>
          </a:p>
          <a:p>
            <a:pPr indent="0" marL="0">
              <a:spcAft>
                <a:spcPts val="600"/>
              </a:spcAft>
              <a:buNone/>
            </a:pPr>
            <a:r>
              <a:rPr lang="en-US" sz="1400" dirty="0">
                <a:solidFill>
                  <a:srgbClr val="1A1F2B"/>
                </a:solidFill>
              </a:rPr>
              <a:t>(b) Calculate the weight of the sample on the Earth.  [1]</a:t>
            </a:r>
            <a:endParaRPr lang="en-US" sz="1400" dirty="0"/>
          </a:p>
          <a:p>
            <a:pPr indent="0" marL="0">
              <a:spcAft>
                <a:spcPts val="600"/>
              </a:spcAft>
              <a:buNone/>
            </a:pPr>
            <a:r>
              <a:rPr lang="en-US" sz="1400" dirty="0">
                <a:solidFill>
                  <a:srgbClr val="1A1F2B"/>
                </a:solidFill>
              </a:rPr>
              <a:t>(c) On the Moon, a newton-meter shows that the weight of the sample is 5.8 N. Calculate the gravitational field strength at the surface of the Moon.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790817"/>
          </a:xfrm>
          <a:prstGeom prst="roundRect">
            <a:avLst>
              <a:gd name="adj" fmla="val 3064"/>
            </a:avLst>
          </a:prstGeom>
          <a:solidFill>
            <a:srgbClr val="F3F5F9"/>
          </a:solidFill>
          <a:ln w="12700">
            <a:solidFill>
              <a:srgbClr val="DDE2EA"/>
            </a:solidFill>
            <a:prstDash val="solid"/>
          </a:ln>
        </p:spPr>
      </p:sp>
      <p:sp>
        <p:nvSpPr>
          <p:cNvPr id="5" name="Text 3"/>
          <p:cNvSpPr txBox="1"/>
          <p:nvPr/>
        </p:nvSpPr>
        <p:spPr>
          <a:xfrm>
            <a:off x="685800" y="1463040"/>
            <a:ext cx="7772400" cy="1562217"/>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A third-law pair acts on two different bodies, is the same type of force, and has equal size and opposite direction. Force 1 (child pushes crate) and force 2 (crate pushes child) are both contact forces at the hands, act on different bodies and point in opposite directions: 1 and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604420"/>
          </a:xfrm>
          <a:prstGeom prst="roundRect">
            <a:avLst>
              <a:gd name="adj" fmla="val 3420"/>
            </a:avLst>
          </a:prstGeom>
          <a:solidFill>
            <a:srgbClr val="F3F5F9"/>
          </a:solidFill>
          <a:ln w="12700">
            <a:solidFill>
              <a:srgbClr val="DDE2EA"/>
            </a:solidFill>
            <a:prstDash val="solid"/>
          </a:ln>
        </p:spPr>
      </p:sp>
      <p:sp>
        <p:nvSpPr>
          <p:cNvPr id="5" name="Text 3"/>
          <p:cNvSpPr txBox="1"/>
          <p:nvPr/>
        </p:nvSpPr>
        <p:spPr>
          <a:xfrm>
            <a:off x="685800" y="1463040"/>
            <a:ext cx="7772400" cy="13758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 third-law pair involves the same two bodies and the same type of force, with the bodies swapped. The weight is a gravitational pull of the Earth on the helmet, so its partner is the gravitational pull of the helmet on the Earth.</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203491"/>
          </a:xfrm>
          <a:prstGeom prst="roundRect">
            <a:avLst>
              <a:gd name="adj" fmla="val 4559"/>
            </a:avLst>
          </a:prstGeom>
          <a:solidFill>
            <a:srgbClr val="F3F5F9"/>
          </a:solidFill>
          <a:ln w="12700">
            <a:solidFill>
              <a:srgbClr val="DDE2EA"/>
            </a:solidFill>
            <a:prstDash val="solid"/>
          </a:ln>
        </p:spPr>
      </p:sp>
      <p:sp>
        <p:nvSpPr>
          <p:cNvPr id="5" name="Text 3"/>
          <p:cNvSpPr txBox="1"/>
          <p:nvPr/>
        </p:nvSpPr>
        <p:spPr>
          <a:xfrm>
            <a:off x="685800" y="1463040"/>
            <a:ext cx="7772400" cy="974891"/>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At terminal velocity the velocity is constant, so the resultant force is zero: the air resistance equals the weight.</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resultant force = 30.0 − 6.00 − 3.00 = 21.0 N</a:t>
            </a:r>
            <a:endParaRPr lang="en-US" sz="1400" dirty="0"/>
          </a:p>
          <a:p>
            <a:pPr marL="342900" indent="-342900">
              <a:spcAft>
                <a:spcPts val="400"/>
              </a:spcAft>
              <a:buSzPct val="100000"/>
              <a:buChar char="•"/>
            </a:pPr>
            <a:r>
              <a:rPr lang="en-US" sz="1400" dirty="0">
                <a:solidFill>
                  <a:srgbClr val="1A1F2B"/>
                </a:solidFill>
              </a:rPr>
              <a:t>a = 21.0 ÷ 6.00 = 3.50 m s⁻²</a:t>
            </a:r>
            <a:endParaRPr lang="en-US" sz="1400" dirty="0"/>
          </a:p>
          <a:p>
            <a:pPr marL="342900" indent="-342900">
              <a:spcAft>
                <a:spcPts val="400"/>
              </a:spcAft>
              <a:buSzPct val="100000"/>
              <a:buChar char="•"/>
            </a:pPr>
            <a:r>
              <a:rPr lang="en-US" sz="1400" dirty="0">
                <a:solidFill>
                  <a:srgbClr val="1A1F2B"/>
                </a:solidFill>
              </a:rPr>
              <a:t>for B: C − 3.00 = 2.00 × 3.50</a:t>
            </a:r>
            <a:endParaRPr lang="en-US" sz="1400" dirty="0"/>
          </a:p>
          <a:p>
            <a:pPr marL="342900" indent="-342900">
              <a:spcAft>
                <a:spcPts val="400"/>
              </a:spcAft>
              <a:buSzPct val="100000"/>
              <a:buChar char="•"/>
            </a:pPr>
            <a:r>
              <a:rPr lang="en-US" sz="1400" dirty="0">
                <a:solidFill>
                  <a:srgbClr val="1A1F2B"/>
                </a:solidFill>
              </a:rPr>
              <a:t>C = 10.0 N</a:t>
            </a:r>
            <a:endParaRPr lang="en-US" sz="1400" dirty="0"/>
          </a:p>
          <a:p>
            <a:pPr marL="342900" indent="-342900">
              <a:spcAft>
                <a:spcPts val="400"/>
              </a:spcAft>
              <a:buSzPct val="100000"/>
              <a:buChar char="•"/>
            </a:pPr>
            <a:r>
              <a:rPr lang="en-US" sz="1400" dirty="0">
                <a:solidFill>
                  <a:srgbClr val="1A1F2B"/>
                </a:solidFill>
              </a:rPr>
              <a:t>the contact force of B on A, 10.0 N</a:t>
            </a:r>
            <a:endParaRPr lang="en-US" sz="1400" dirty="0"/>
          </a:p>
          <a:p>
            <a:pPr marL="342900" indent="-342900">
              <a:spcAft>
                <a:spcPts val="400"/>
              </a:spcAft>
              <a:buSzPct val="100000"/>
              <a:buChar char="•"/>
            </a:pPr>
            <a:r>
              <a:rPr lang="en-US" sz="1400" dirty="0">
                <a:solidFill>
                  <a:srgbClr val="1A1F2B"/>
                </a:solidFill>
              </a:rPr>
              <a:t>acting on A, to the left (opposite direction), and the same type of force (contact)</a:t>
            </a:r>
            <a:endParaRPr lang="en-US" sz="1400" dirty="0"/>
          </a:p>
          <a:p>
            <a:pPr marL="342900" indent="-342900">
              <a:spcAft>
                <a:spcPts val="400"/>
              </a:spcAft>
              <a:buSzPct val="100000"/>
              <a:buChar char="•"/>
            </a:pPr>
            <a:r>
              <a:rPr lang="en-US" sz="1400" dirty="0">
                <a:solidFill>
                  <a:srgbClr val="1A1F2B"/>
                </a:solidFill>
              </a:rPr>
              <a:t>the resultant force and so the acceleration are unchanged, 3.50 m s⁻²</a:t>
            </a:r>
            <a:endParaRPr lang="en-US" sz="1400" dirty="0"/>
          </a:p>
          <a:p>
            <a:pPr marL="342900" indent="-342900">
              <a:spcAft>
                <a:spcPts val="400"/>
              </a:spcAft>
              <a:buSzPct val="100000"/>
              <a:buChar char="•"/>
            </a:pPr>
            <a:r>
              <a:rPr lang="en-US" sz="1400" dirty="0">
                <a:solidFill>
                  <a:srgbClr val="1A1F2B"/>
                </a:solidFill>
              </a:rPr>
              <a:t>B now pushes A: C′ − 6.00 = 4.00 × 3.50, so C′ = 20.0 N</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749530"/>
          </a:xfrm>
          <a:prstGeom prst="roundRect">
            <a:avLst>
              <a:gd name="adj" fmla="val 1995"/>
            </a:avLst>
          </a:prstGeom>
          <a:solidFill>
            <a:srgbClr val="F3F5F9"/>
          </a:solidFill>
          <a:ln w="12700">
            <a:solidFill>
              <a:srgbClr val="DDE2EA"/>
            </a:solidFill>
            <a:prstDash val="solid"/>
          </a:ln>
        </p:spPr>
      </p:sp>
      <p:sp>
        <p:nvSpPr>
          <p:cNvPr id="5" name="Text 3"/>
          <p:cNvSpPr txBox="1"/>
          <p:nvPr/>
        </p:nvSpPr>
        <p:spPr>
          <a:xfrm>
            <a:off x="685800" y="1463040"/>
            <a:ext cx="7772400" cy="252093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mass is the amount of matter / a scalar in kg and is the same everywhere, whereas weight is the gravitational force on the body, a vector in N, which depends on g</a:t>
            </a:r>
            <a:endParaRPr lang="en-US" sz="1600" dirty="0"/>
          </a:p>
          <a:p>
            <a:pPr marL="342900" indent="-342900">
              <a:spcAft>
                <a:spcPts val="400"/>
              </a:spcAft>
              <a:buSzPct val="100000"/>
              <a:buChar char="•"/>
            </a:pPr>
            <a:r>
              <a:rPr lang="en-US" sz="1600" dirty="0">
                <a:solidFill>
                  <a:srgbClr val="1A1F2B"/>
                </a:solidFill>
              </a:rPr>
              <a:t>3.6 × 9.81 = 35 N (35.3 N)</a:t>
            </a:r>
            <a:endParaRPr lang="en-US" sz="1600" dirty="0"/>
          </a:p>
          <a:p>
            <a:pPr marL="342900" indent="-342900">
              <a:spcAft>
                <a:spcPts val="400"/>
              </a:spcAft>
              <a:buSzPct val="100000"/>
              <a:buChar char="•"/>
            </a:pPr>
            <a:r>
              <a:rPr lang="en-US" sz="1600" dirty="0">
                <a:solidFill>
                  <a:srgbClr val="1A1F2B"/>
                </a:solidFill>
              </a:rPr>
              <a:t>g = F ÷ m = 5.8 ÷ 3.6</a:t>
            </a:r>
            <a:endParaRPr lang="en-US" sz="1600" dirty="0"/>
          </a:p>
          <a:p>
            <a:pPr marL="342900" indent="-342900">
              <a:spcAft>
                <a:spcPts val="400"/>
              </a:spcAft>
              <a:buSzPct val="100000"/>
              <a:buChar char="•"/>
            </a:pPr>
            <a:r>
              <a:rPr lang="en-US" sz="1600" dirty="0">
                <a:solidFill>
                  <a:srgbClr val="1A1F2B"/>
                </a:solidFill>
              </a:rPr>
              <a:t>= 1.6 N kg⁻¹ (1.61)</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58</Slides>
  <Notes>58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 Forces and Newton's laws · Edexcel IAL Physics</dc:title>
  <dc:subject>PptxGenJS Presentation</dc:subject>
  <dc:creator>Evan Kotronis · ExaminerPrep</dc:creator>
  <cp:lastModifiedBy>Evan Kotronis · ExaminerPrep</cp:lastModifiedBy>
  <cp:revision>1</cp:revision>
  <dcterms:created xsi:type="dcterms:W3CDTF">2026-10-26T15:12:28Z</dcterms:created>
  <dcterms:modified xsi:type="dcterms:W3CDTF">2026-10-26T15:12:28Z</dcterms:modified>
</cp:coreProperties>
</file>