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notesMasterIdLst>
    <p:notesMasterId r:id="rId5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004d9e5f-1c27-d750-e9f2-0dfa15918c98}">
          <p14:sldIdLst>
            <p14:sldId id="256"/>
            <p14:sldId id="257"/>
            <p14:sldId id="258"/>
          </p14:sldIdLst>
        </p14:section>
        <p14:section name="Theory" id="{a119c150-ec8b-ae56-8b54-3151c89070a6}">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cacc8703-9cc4-21f5-cd75-3d7ae6b782c4}">
          <p14:sldIdLst>
            <p14:sldId id="296"/>
            <p14:sldId id="297"/>
            <p14:sldId id="298"/>
            <p14:sldId id="299"/>
            <p14:sldId id="300"/>
            <p14:sldId id="301"/>
          </p14:sldIdLst>
        </p14:section>
        <p14:section name="Answers" id="{e21ea164-7232-e3c6-f376-50d57fbe5a30}">
          <p14:sldIdLst>
            <p14:sldId id="302"/>
            <p14:sldId id="303"/>
            <p14:sldId id="304"/>
            <p14:sldId id="305"/>
            <p14:sldId id="306"/>
            <p14:sldId id="307"/>
            <p14:sldId id="30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5.7 Gravitational fields and orbits. Notes for this topic: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gravitational field?.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gravitational field?.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gravitational field?: Worked example 1.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Newton's law of gravitation?.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Newton's law of gravitation?.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Newton's law of gravitation?: Worked example 2.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g change with distance from a planet?.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g change with distance from a planet?.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g change with distance from a planet?: Worked example 3.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g change with distance from a planet?.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gravitational potential?.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gravitational potential?.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gravitational potential?.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gravitational potential?.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gravitational potential?: Worked example 4.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gravitational potential?: Worked example 4.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gravitational potential?.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gravitational and electric fields compare?.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gravitational and electric fields compare?.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gravitational and electric fields compare?.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gravitational and electric fields compare?: Worked example 5.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explain orbits?.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explain orbits?.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explain orbits?.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explain orbits?: Worked example 6.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explain orbits?.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explain orbits?.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explain orbits?: Worked example 7.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explain orbits?.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5.7.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5.7.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https://examinerprep.com/notes/edexcel-ial-physics/gravitational-fields-and-orbits/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https://examinerprep.com/ial-physics-5-7-gravitational-fields-and-orbits-questions#IALP-U5-7-A-01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https://examinerprep.com/ial-physics-5-7-gravitational-fields-and-orbits-questions#IALP-U5-7-A-02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https://examinerprep.com/ial-physics-5-7-gravitational-fields-and-orbits-questions#IALP-U5-7-A-03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https://examinerprep.com/ial-physics-5-7-gravitational-fields-and-orbits-questions#IALP-U5-7-B-01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https://examinerprep.com/ial-physics-5-7-gravitational-fields-and-orbits-questions#IALP-U5-7-B-02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https://examinerprep.com/ial-physics-5-7-gravitational-fields-and-orbits-questions#IALP-U5-7-A-01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https://examinerprep.com/ial-physics-5-7-gravitational-fields-and-orbits-questions#IALP-U5-7-A-02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https://examinerprep.com/ial-physics-5-7-gravitational-fields-and-orbits-questions#IALP-U5-7-A-03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https://examinerprep.com/ial-physics-5-7-gravitational-fields-and-orbits-questions#IALP-U5-7-B-01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https://examinerprep.com/ial-physics-5-7-gravitational-fields-and-orbits-questions#IALP-U5-7-B-02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3.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hyperlink" Target="https://examinerprep.com/notes/edexcel-ial-physics/gravitational-fields-and-orbits/" TargetMode="External"/><Relationship Id="rId2" Type="http://schemas.openxmlformats.org/officeDocument/2006/relationships/hyperlink" Target="https://examinerprep.com/ial-physics-5-7-gravitational-fields-and-orbit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5.7 Gravitational fields and orbits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4035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What a gravitational field is, and gravitational field strength g=F/m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Newton's law of gravitation, F=Gm₁m₂/r², and the inverse square law</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Deriving and using g=Gm/r² for a radial field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Gravitational potential V_grav=-Gm/r, equipotentials, and the work done moving a mass between two points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Similarities and differences between gravitational and electric fields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Circular orbits: orbital speed, period, geostationary satellites and the derivation of T²∝r³</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 gravitational field is a region where a mass experiences a force, and its strength g=F/m is the force per unit mass, in N kg⁻¹.</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Two point masses attract with F=Gm₁m₂/r², where r is the distance between their centres: double r and the force falls to one quarter.</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Around a planet of mass M, g=GM/r² (a radial field); close to the surface the field is almost uniform.</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Potential V_grav=-GM/r is zero at infinity and negative everywhere else. The work to move a mass m is mΔV; no work is done along an equipotential.</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Gravity and the electric force are both inverse square laws; gravity only attracts and is far weaker between particles.</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In a circular orbit gravity provides the centripetal force: GMm/r²=mv²/r, so v=√(GM/r) and T²=(4π²/GM) r³.</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gravitational field?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whole topic grows from one force law. Before meeting it, we need a way to describe what a mass does to the space around it.</a:t>
            </a:r>
            <a:endParaRPr lang="en-US" sz="1500" dirty="0"/>
          </a:p>
        </p:txBody>
      </p:sp>
      <p:sp>
        <p:nvSpPr>
          <p:cNvPr id="5" name="Shape 3"/>
          <p:cNvSpPr/>
          <p:nvPr/>
        </p:nvSpPr>
        <p:spPr>
          <a:xfrm>
            <a:off x="457200" y="1951330"/>
            <a:ext cx="8229600" cy="828446"/>
          </a:xfrm>
          <a:prstGeom prst="roundRect">
            <a:avLst>
              <a:gd name="adj" fmla="val 6623"/>
            </a:avLst>
          </a:prstGeom>
          <a:solidFill>
            <a:srgbClr val="EEF2FF"/>
          </a:solidFill>
          <a:ln w="9525">
            <a:solidFill>
              <a:srgbClr val="DDE2EA"/>
            </a:solidFill>
            <a:prstDash val="solid"/>
          </a:ln>
        </p:spPr>
      </p:sp>
      <p:sp>
        <p:nvSpPr>
          <p:cNvPr id="6" name="Text 4"/>
          <p:cNvSpPr txBox="1"/>
          <p:nvPr/>
        </p:nvSpPr>
        <p:spPr>
          <a:xfrm>
            <a:off x="603504" y="2042770"/>
            <a:ext cx="7936992" cy="682142"/>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 </a:t>
            </a:r>
            <a:r>
              <a:rPr lang="en-US" sz="1400" b="1" dirty="0">
                <a:solidFill>
                  <a:srgbClr val="1A1F2B"/>
                </a:solidFill>
                <a:latin typeface="Calibri" pitchFamily="34" charset="0"/>
                <a:ea typeface="Calibri" pitchFamily="34" charset="-122"/>
                <a:cs typeface="Calibri" pitchFamily="34" charset="-120"/>
              </a:rPr>
              <a:t>gravitational field</a:t>
            </a:r>
            <a:r>
              <a:rPr lang="en-US" sz="1400" dirty="0">
                <a:solidFill>
                  <a:srgbClr val="1A1F2B"/>
                </a:solidFill>
                <a:latin typeface="Calibri" pitchFamily="34" charset="0"/>
                <a:ea typeface="Calibri" pitchFamily="34" charset="-122"/>
                <a:cs typeface="Calibri" pitchFamily="34" charset="-120"/>
              </a:rPr>
              <a:t> is a region of space in which a mass experiences a force. The </a:t>
            </a:r>
            <a:r>
              <a:rPr lang="en-US" sz="1400" b="1" dirty="0">
                <a:solidFill>
                  <a:srgbClr val="1A1F2B"/>
                </a:solidFill>
                <a:latin typeface="Calibri" pitchFamily="34" charset="0"/>
                <a:ea typeface="Calibri" pitchFamily="34" charset="-122"/>
                <a:cs typeface="Calibri" pitchFamily="34" charset="-120"/>
              </a:rPr>
              <a:t>gravitational field strength</a:t>
            </a:r>
            <a:r>
              <a:rPr lang="en-US" sz="1400" dirty="0">
                <a:solidFill>
                  <a:srgbClr val="1A1F2B"/>
                </a:solidFill>
                <a:latin typeface="Calibri" pitchFamily="34" charset="0"/>
                <a:ea typeface="Calibri" pitchFamily="34" charset="-122"/>
                <a:cs typeface="Calibri" pitchFamily="34" charset="-120"/>
              </a:rPr>
              <a:t> at a point is the force per unit mass, g=F/m, where F is the gravitational force (N) on a mass m (kg). The unit is N kg⁻¹. This equation is in the formulae list.</a:t>
            </a:r>
            <a:endParaRPr lang="en-US" sz="1400" dirty="0"/>
          </a:p>
        </p:txBody>
      </p:sp>
      <p:sp>
        <p:nvSpPr>
          <p:cNvPr id="7" name="Text 5"/>
          <p:cNvSpPr txBox="1"/>
          <p:nvPr/>
        </p:nvSpPr>
        <p:spPr>
          <a:xfrm>
            <a:off x="457200" y="2898648"/>
            <a:ext cx="8229600" cy="15581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Field strength is a </a:t>
            </a:r>
            <a:r>
              <a:rPr lang="en-US" sz="1500" b="1" dirty="0">
                <a:solidFill>
                  <a:srgbClr val="1A1F2B"/>
                </a:solidFill>
                <a:latin typeface="Calibri" pitchFamily="34" charset="0"/>
                <a:ea typeface="Calibri" pitchFamily="34" charset="-122"/>
                <a:cs typeface="Calibri" pitchFamily="34" charset="-120"/>
              </a:rPr>
              <a:t>vector</a:t>
            </a:r>
            <a:r>
              <a:rPr lang="en-US" sz="1500" dirty="0">
                <a:solidFill>
                  <a:srgbClr val="1A1F2B"/>
                </a:solidFill>
                <a:latin typeface="Calibri" pitchFamily="34" charset="0"/>
                <a:ea typeface="Calibri" pitchFamily="34" charset="-122"/>
                <a:cs typeface="Calibri" pitchFamily="34" charset="-120"/>
              </a:rPr>
              <a:t>: its direction is the direction of the force on a mass. 1 N kg⁻¹ is the same as 1 m s⁻², so g is also the acceleration of a freely falling object.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field is drawn with </a:t>
            </a:r>
            <a:r>
              <a:rPr lang="en-US" sz="1500" b="1" dirty="0">
                <a:solidFill>
                  <a:srgbClr val="1A1F2B"/>
                </a:solidFill>
                <a:latin typeface="Calibri" pitchFamily="34" charset="0"/>
                <a:ea typeface="Calibri" pitchFamily="34" charset="-122"/>
                <a:cs typeface="Calibri" pitchFamily="34" charset="-120"/>
              </a:rPr>
              <a:t>field lines</a:t>
            </a:r>
            <a:r>
              <a:rPr lang="en-US" sz="1500" dirty="0">
                <a:solidFill>
                  <a:srgbClr val="1A1F2B"/>
                </a:solidFill>
                <a:latin typeface="Calibri" pitchFamily="34" charset="0"/>
                <a:ea typeface="Calibri" pitchFamily="34" charset="-122"/>
                <a:cs typeface="Calibri" pitchFamily="34" charset="-120"/>
              </a:rPr>
              <a:t>. The arrow shows the direction of the force on a mass; the closer the lines, the stronger the field.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Around a spherical planet the field is </a:t>
            </a:r>
            <a:r>
              <a:rPr lang="en-US" sz="1500" b="1" dirty="0">
                <a:solidFill>
                  <a:srgbClr val="1A1F2B"/>
                </a:solidFill>
                <a:latin typeface="Calibri" pitchFamily="34" charset="0"/>
                <a:ea typeface="Calibri" pitchFamily="34" charset="-122"/>
                <a:cs typeface="Calibri" pitchFamily="34" charset="-120"/>
              </a:rPr>
              <a:t>radial</a:t>
            </a:r>
            <a:r>
              <a:rPr lang="en-US" sz="1500" dirty="0">
                <a:solidFill>
                  <a:srgbClr val="1A1F2B"/>
                </a:solidFill>
                <a:latin typeface="Calibri" pitchFamily="34" charset="0"/>
                <a:ea typeface="Calibri" pitchFamily="34" charset="-122"/>
                <a:cs typeface="Calibri" pitchFamily="34" charset="-120"/>
              </a:rPr>
              <a:t>: the lines point in towards the centre and spread out with distance, so the field weakens.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gravitational field?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Left: 12 field lines at equal angles around a spherical planet. Their spacing grows in proportion to the distance from the centre, so the density of lines, and the field strength, falls with distance. Right: a small region at the surface, where the lines are parallel and equally spaced and the field is uniform.">    </p:cNvPr>
          <p:cNvPicPr>
            <a:picLocks noChangeAspect="1"/>
          </p:cNvPicPr>
          <p:nvPr/>
        </p:nvPicPr>
        <p:blipFill>
          <a:blip r:embed="rId1"/>
          <a:stretch>
            <a:fillRect/>
          </a:stretch>
        </p:blipFill>
        <p:spPr>
          <a:xfrm>
            <a:off x="4852721" y="1371600"/>
            <a:ext cx="3834079" cy="2300630"/>
          </a:xfrm>
          <a:prstGeom prst="rect">
            <a:avLst/>
          </a:prstGeom>
        </p:spPr>
      </p:pic>
      <p:sp>
        <p:nvSpPr>
          <p:cNvPr id="5" name="Text 2"/>
          <p:cNvSpPr txBox="1"/>
          <p:nvPr/>
        </p:nvSpPr>
        <p:spPr>
          <a:xfrm>
            <a:off x="4852721" y="3717950"/>
            <a:ext cx="3834079" cy="899770"/>
          </a:xfrm>
          <a:prstGeom prst="rect">
            <a:avLst/>
          </a:prstGeom>
          <a:noFill/>
          <a:ln/>
        </p:spPr>
        <p:txBody>
          <a:bodyPr wrap="square" lIns="0" tIns="0" rIns="0" bIns="0" rtlCol="0" anchor="t"/>
          <a:lstStyle/>
          <a:p>
            <a:pPr algn="ctr" indent="0" marL="0">
              <a:buNone/>
            </a:pPr>
            <a:r>
              <a:rPr lang="en-US" sz="1100" i="1" dirty="0">
                <a:solidFill>
                  <a:srgbClr val="5A6577"/>
                </a:solidFill>
              </a:rPr>
              <a:t>Left: 12 field lines at equal angles around a spherical planet. Their spacing grows in proportion to the distance from the centre, so the density of lines, and the field strength, falls with distance. Right: a small region at the surface, where the lines are parallel and equally spaced and the field is uniform.</a:t>
            </a:r>
            <a:endParaRPr lang="en-US" sz="1100" dirty="0"/>
          </a:p>
        </p:txBody>
      </p:sp>
      <p:sp>
        <p:nvSpPr>
          <p:cNvPr id="6" name="Text 3"/>
          <p:cNvSpPr txBox="1"/>
          <p:nvPr/>
        </p:nvSpPr>
        <p:spPr>
          <a:xfrm>
            <a:off x="457200" y="1371600"/>
            <a:ext cx="4075481" cy="173736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Over a region that is small compared with the planet, the lines are almost parallel and equally spaced: the field is </a:t>
            </a:r>
            <a:r>
              <a:rPr lang="en-US" sz="1500" b="1" dirty="0">
                <a:solidFill>
                  <a:srgbClr val="1A1F2B"/>
                </a:solidFill>
                <a:latin typeface="Calibri" pitchFamily="34" charset="0"/>
                <a:ea typeface="Calibri" pitchFamily="34" charset="-122"/>
                <a:cs typeface="Calibri" pitchFamily="34" charset="-120"/>
              </a:rPr>
              <a:t>uniform</a:t>
            </a:r>
            <a:r>
              <a:rPr lang="en-US" sz="1500" dirty="0">
                <a:solidFill>
                  <a:srgbClr val="1A1F2B"/>
                </a:solidFill>
                <a:latin typeface="Calibri" pitchFamily="34" charset="0"/>
                <a:ea typeface="Calibri" pitchFamily="34" charset="-122"/>
                <a:cs typeface="Calibri" pitchFamily="34" charset="-120"/>
              </a:rPr>
              <a:t>. That is why g=9.81 N kg⁻¹ can be used everywhere in a laboratory.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g=F/m defines the field at a point whatever is producing it; the test mass must be small enough not to disturb that field.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gravitational field?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Easy · Calculate</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lander of mass 420 kg rests on the surface of Titan, Saturn's largest moon. The gravitational force on it is 567 N. (a) Calculate the gravitational field strength at Titan's surface. (b) An astronaut with a spacesuit has a total mass of 115 kg. Calculate the gravitational force on the astronaut on Titan, and compare it with the force on Earth (g=9.81 N kg⁻¹).</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g=F/m=567÷420= </a:t>
            </a:r>
            <a:r>
              <a:rPr lang="en-US" sz="1500" b="1" dirty="0">
                <a:solidFill>
                  <a:srgbClr val="1A1F2B"/>
                </a:solidFill>
                <a:latin typeface="Calibri" pitchFamily="34" charset="0"/>
                <a:ea typeface="Calibri" pitchFamily="34" charset="-122"/>
                <a:cs typeface="Calibri" pitchFamily="34" charset="-120"/>
              </a:rPr>
              <a:t>1.35 N kg⁻¹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Same field, different mass: F=mg=115×1.35= </a:t>
            </a:r>
            <a:r>
              <a:rPr lang="en-US" sz="1500" b="1" dirty="0">
                <a:solidFill>
                  <a:srgbClr val="1A1F2B"/>
                </a:solidFill>
                <a:latin typeface="Calibri" pitchFamily="34" charset="0"/>
                <a:ea typeface="Calibri" pitchFamily="34" charset="-122"/>
                <a:cs typeface="Calibri" pitchFamily="34" charset="-120"/>
              </a:rPr>
              <a:t>155 N</a:t>
            </a:r>
            <a:r>
              <a:rPr lang="en-US" sz="1500" dirty="0">
                <a:solidFill>
                  <a:srgbClr val="1A1F2B"/>
                </a:solidFill>
                <a:latin typeface="Calibri" pitchFamily="34" charset="0"/>
                <a:ea typeface="Calibri" pitchFamily="34" charset="-122"/>
                <a:cs typeface="Calibri" pitchFamily="34" charset="-120"/>
              </a:rPr>
              <a:t>. On Earth, 115×9.81=1130 N, so the force on Titan is about 0.14 of the Earth value.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Newton's law of gravitation?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Newton's insight was that the force that makes an apple fall also holds the Moon in orbit, and that it weakens with distance in a precise way.</a:t>
            </a:r>
            <a:endParaRPr lang="en-US" sz="1500" dirty="0"/>
          </a:p>
        </p:txBody>
      </p:sp>
      <p:sp>
        <p:nvSpPr>
          <p:cNvPr id="5" name="Shape 3"/>
          <p:cNvSpPr/>
          <p:nvPr/>
        </p:nvSpPr>
        <p:spPr>
          <a:xfrm>
            <a:off x="457200" y="195133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04277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F=Gm₁m₂/r²</a:t>
            </a:r>
            <a:endParaRPr lang="en-US" sz="1700" dirty="0"/>
          </a:p>
        </p:txBody>
      </p:sp>
      <p:sp>
        <p:nvSpPr>
          <p:cNvPr id="7" name="Text 5"/>
          <p:cNvSpPr txBox="1"/>
          <p:nvPr/>
        </p:nvSpPr>
        <p:spPr>
          <a:xfrm>
            <a:off x="457200" y="2514600"/>
            <a:ext cx="8229600" cy="201899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 is the force each mass exerts on the other (N), m₁ and m₂ are the two masses (kg), r is the distance between their centres (m) and G is the gravitational constant, 6.67×10⁻¹¹ N m² kg⁻². The law is in the formulae list. It is valid for point masses, and for uniform spheres if r is measured between their centres. The force is always attractive.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force is proportional to each mass and to 1/r²: an </a:t>
            </a:r>
            <a:r>
              <a:rPr lang="en-US" sz="1500" b="1" dirty="0">
                <a:solidFill>
                  <a:srgbClr val="1A1F2B"/>
                </a:solidFill>
                <a:latin typeface="Calibri" pitchFamily="34" charset="0"/>
                <a:ea typeface="Calibri" pitchFamily="34" charset="-122"/>
                <a:cs typeface="Calibri" pitchFamily="34" charset="-120"/>
              </a:rPr>
              <a:t>inverse square law</a:t>
            </a:r>
            <a:r>
              <a:rPr lang="en-US" sz="1500" dirty="0">
                <a:solidFill>
                  <a:srgbClr val="1A1F2B"/>
                </a:solidFill>
                <a:latin typeface="Calibri" pitchFamily="34" charset="0"/>
                <a:ea typeface="Calibri" pitchFamily="34" charset="-122"/>
                <a:cs typeface="Calibri" pitchFamily="34" charset="-120"/>
              </a:rPr>
              <a:t>. Doubling r divides the force by 4; tripling it divides it by 9.</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forces on the two masses form a </a:t>
            </a:r>
            <a:r>
              <a:rPr lang="en-US" sz="1500" b="1" dirty="0">
                <a:solidFill>
                  <a:srgbClr val="1A1F2B"/>
                </a:solidFill>
                <a:latin typeface="Calibri" pitchFamily="34" charset="0"/>
                <a:ea typeface="Calibri" pitchFamily="34" charset="-122"/>
                <a:cs typeface="Calibri" pitchFamily="34" charset="-120"/>
              </a:rPr>
              <a:t>Newton's third law pair</a:t>
            </a:r>
            <a:r>
              <a:rPr lang="en-US" sz="1500" dirty="0">
                <a:solidFill>
                  <a:srgbClr val="1A1F2B"/>
                </a:solidFill>
                <a:latin typeface="Calibri" pitchFamily="34" charset="0"/>
                <a:ea typeface="Calibri" pitchFamily="34" charset="-122"/>
                <a:cs typeface="Calibri" pitchFamily="34" charset="-120"/>
              </a:rPr>
              <a:t>: equal in size and opposite in direction, even if one is a planet and the other a pebble.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Newton's law of gravitation?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Two uniform spheres (Worked example 2). Each pulls the other with a force of the same size F, towards its centre: a Newton's third law pair. The distance r is always measured between centres.">    </p:cNvPr>
          <p:cNvPicPr>
            <a:picLocks noChangeAspect="1"/>
          </p:cNvPicPr>
          <p:nvPr/>
        </p:nvPicPr>
        <p:blipFill>
          <a:blip r:embed="rId1"/>
          <a:stretch>
            <a:fillRect/>
          </a:stretch>
        </p:blipFill>
        <p:spPr>
          <a:xfrm>
            <a:off x="4389120" y="1595628"/>
            <a:ext cx="4297680" cy="2189988"/>
          </a:xfrm>
          <a:prstGeom prst="rect">
            <a:avLst/>
          </a:prstGeom>
        </p:spPr>
      </p:pic>
      <p:sp>
        <p:nvSpPr>
          <p:cNvPr id="5" name="Text 2"/>
          <p:cNvSpPr txBox="1"/>
          <p:nvPr/>
        </p:nvSpPr>
        <p:spPr>
          <a:xfrm>
            <a:off x="4389120" y="3831336"/>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Two uniform spheres (Worked example 2). Each pulls the other with a force of the same size F, towards its centre: a Newton's third law pair. The distance r is always measured between centres.</a:t>
            </a:r>
            <a:endParaRPr lang="en-US" sz="1100" dirty="0"/>
          </a:p>
        </p:txBody>
      </p:sp>
      <p:sp>
        <p:nvSpPr>
          <p:cNvPr id="6" name="Text 3"/>
          <p:cNvSpPr txBox="1"/>
          <p:nvPr/>
        </p:nvSpPr>
        <p:spPr>
          <a:xfrm>
            <a:off x="457200" y="1371600"/>
            <a:ext cx="3611880" cy="247985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pebble accelerates far more because its mass is so much smaller.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uniform sphere attracts as if all its mass were at its centre. So for a satellite, r = radius of the planet + height above the surface.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 is tiny, so gravitational forces between everyday objects are minute; gravity only becomes important when at least one mass is astronomical.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Newton's law of gravitation?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Calculate, compare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a laboratory, a lead sphere of mass 12.0 kg and a small lead sphere of mass 0.800 kg are placed with their centres 0.150 m apart. (a) Calculate the gravitational force between them. (b) Compare it with the weight of the small sphere. (c) Calculate the gravitational field strength due to the large sphere at the centre of the small one.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F=(6.67×10⁻¹¹×12.0×0.800)/0.150²= </a:t>
            </a:r>
            <a:r>
              <a:rPr lang="en-US" sz="1500" b="1" dirty="0">
                <a:solidFill>
                  <a:srgbClr val="1A1F2B"/>
                </a:solidFill>
                <a:latin typeface="Calibri" pitchFamily="34" charset="0"/>
                <a:ea typeface="Calibri" pitchFamily="34" charset="-122"/>
                <a:cs typeface="Calibri" pitchFamily="34" charset="-120"/>
              </a:rPr>
              <a:t>2.85 × 10⁻⁸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W=0.800×9.81=7.85 N, so F/W= </a:t>
            </a:r>
            <a:r>
              <a:rPr lang="en-US" sz="1500" b="1" dirty="0">
                <a:solidFill>
                  <a:srgbClr val="1A1F2B"/>
                </a:solidFill>
                <a:latin typeface="Calibri" pitchFamily="34" charset="0"/>
                <a:ea typeface="Calibri" pitchFamily="34" charset="-122"/>
                <a:cs typeface="Calibri" pitchFamily="34" charset="-120"/>
              </a:rPr>
              <a:t>3.6 × 10⁻⁹</a:t>
            </a:r>
            <a:r>
              <a:rPr lang="en-US" sz="1500" dirty="0">
                <a:solidFill>
                  <a:srgbClr val="1A1F2B"/>
                </a:solidFill>
                <a:latin typeface="Calibri" pitchFamily="34" charset="0"/>
                <a:ea typeface="Calibri" pitchFamily="34" charset="-122"/>
                <a:cs typeface="Calibri" pitchFamily="34" charset="-120"/>
              </a:rPr>
              <a:t>, far too small to notice without very sensitive apparatus.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g=F/m=2.85×10⁻⁸÷0.800= </a:t>
            </a:r>
            <a:r>
              <a:rPr lang="en-US" sz="1500" b="1" dirty="0">
                <a:solidFill>
                  <a:srgbClr val="1A1F2B"/>
                </a:solidFill>
                <a:latin typeface="Calibri" pitchFamily="34" charset="0"/>
                <a:ea typeface="Calibri" pitchFamily="34" charset="-122"/>
                <a:cs typeface="Calibri" pitchFamily="34" charset="-120"/>
              </a:rPr>
              <a:t>3.56 × 10⁻⁸ N kg⁻¹</a:t>
            </a:r>
            <a:r>
              <a:rPr lang="en-US" sz="1500" dirty="0">
                <a:solidFill>
                  <a:srgbClr val="1A1F2B"/>
                </a:solidFill>
                <a:latin typeface="Calibri" pitchFamily="34" charset="0"/>
                <a:ea typeface="Calibri" pitchFamily="34" charset="-122"/>
                <a:cs typeface="Calibri" pitchFamily="34" charset="-120"/>
              </a:rPr>
              <a:t> (the same as GM/r²).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g change with distance from a planet?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Place a small test mass m at distance r from the centre of a planet of mass M. By Newton's law the force on it is F=GMm/r². By definition g=F/m, so the test mass cancels:</a:t>
            </a:r>
            <a:endParaRPr lang="en-US" sz="1500" dirty="0"/>
          </a:p>
        </p:txBody>
      </p:sp>
      <p:sp>
        <p:nvSpPr>
          <p:cNvPr id="5" name="Shape 3"/>
          <p:cNvSpPr/>
          <p:nvPr/>
        </p:nvSpPr>
        <p:spPr>
          <a:xfrm>
            <a:off x="457200" y="195133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04277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g=F/m=(GMm/r²)/m ⇒ g=Gm/r²</a:t>
            </a:r>
            <a:endParaRPr lang="en-US" sz="1700" dirty="0"/>
          </a:p>
        </p:txBody>
      </p:sp>
      <p:sp>
        <p:nvSpPr>
          <p:cNvPr id="7" name="Text 5"/>
          <p:cNvSpPr txBox="1"/>
          <p:nvPr/>
        </p:nvSpPr>
        <p:spPr>
          <a:xfrm>
            <a:off x="457200" y="2514600"/>
            <a:ext cx="8229600" cy="206928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the formulae list the producing mass is written m; here it is M to keep it apart from the test mass.) The equation is in the formulae list, and you must also be able to derive it in two lines, as above. It applies outside a spherical mass (r ≥ its radius), and the field points towards the centre.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 does not depend on the mass placed in the field: a feather and a hammer fall with the same acceleration in a vacuum.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Outside the planet, g∝1/r². The graph is a steep curve that never reaches zero.</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Rearranged, M=gr²/G: measuring g at the surface and knowing the radius gives the planet's mass. For the Earth, 9.81×(6.37×10⁶)²÷6.67×10⁻¹¹=5.97×10²⁴ kg.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g change with distance from a planet?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Field strength of the Earth (M = 5.97 × 10²⁴ kg, R = 6.37 × 10⁶ m) from g = GM/r². It is 9.81 N kg⁻¹ at the surface, 2.45 N kg⁻¹ at 2R (one quarter) and 1.09 N kg⁻¹ at 3R (one ninth). The formula does not apply inside the planet (shaded).">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Field strength of the Earth (M = 5.97 × 10²⁴ kg, R = 6.37 × 10⁶ m) from g = GM/r². It is 9.81 N kg⁻¹ at the surface, 2.45 N kg⁻¹ at 2R (one quarter) and 1.09 N kg⁻¹ at 3R (one ninth). The formula does not apply inside the planet (shaded).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g change with distance from a planet?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Calculate, explain</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space station orbits 420 km above the Earth's surface. The Earth has mass 5.97 × 10²⁴ kg and radius 6.37 × 10⁶ m. (a) Calculate the gravitational field strength at the station. (b) Express it as a percentage of the surface value, and explain why astronauts inside still seem weightless.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Distance from the centre, not from the surface: r=6.37×10⁶+0.42×10⁶=6.79×10⁶ m. Then g=(6.67×10⁻¹¹×5.97×10²⁴)/((6.79×10⁶)²)= </a:t>
            </a:r>
            <a:r>
              <a:rPr lang="en-US" sz="1500" b="1" dirty="0">
                <a:solidFill>
                  <a:srgbClr val="1A1F2B"/>
                </a:solidFill>
                <a:latin typeface="Calibri" pitchFamily="34" charset="0"/>
                <a:ea typeface="Calibri" pitchFamily="34" charset="-122"/>
                <a:cs typeface="Calibri" pitchFamily="34" charset="-120"/>
              </a:rPr>
              <a:t>8.64 N kg⁻¹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8.64÷9.81= </a:t>
            </a:r>
            <a:r>
              <a:rPr lang="en-US" sz="1500" b="1" dirty="0">
                <a:solidFill>
                  <a:srgbClr val="1A1F2B"/>
                </a:solidFill>
                <a:latin typeface="Calibri" pitchFamily="34" charset="0"/>
                <a:ea typeface="Calibri" pitchFamily="34" charset="-122"/>
                <a:cs typeface="Calibri" pitchFamily="34" charset="-120"/>
              </a:rPr>
              <a:t>88% of the surface value</a:t>
            </a:r>
            <a:r>
              <a:rPr lang="en-US" sz="1500" dirty="0">
                <a:solidFill>
                  <a:srgbClr val="1A1F2B"/>
                </a:solidFill>
                <a:latin typeface="Calibri" pitchFamily="34" charset="0"/>
                <a:ea typeface="Calibri" pitchFamily="34" charset="-122"/>
                <a:cs typeface="Calibri" pitchFamily="34" charset="-120"/>
              </a:rPr>
              <a:t>. Gravity is still strong; the astronauts and the station are both in free fall with acceleration g, so nothing presses them against the floor.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g change with distance from a planet?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height instead of radius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height above the surface as r. With r=4.2×10⁵ m the answer would be over 2000 N kg⁻¹, a sign that something is wrong. Always add the planet's radius.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gravitational potential?</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Field strength tells you the force. Potential tells you about energy: how much work it takes to move a mass around in the field.</a:t>
            </a:r>
            <a:endParaRPr lang="en-US" sz="1500" dirty="0"/>
          </a:p>
        </p:txBody>
      </p:sp>
      <p:sp>
        <p:nvSpPr>
          <p:cNvPr id="5" name="Shape 3"/>
          <p:cNvSpPr/>
          <p:nvPr/>
        </p:nvSpPr>
        <p:spPr>
          <a:xfrm>
            <a:off x="457200" y="1951330"/>
            <a:ext cx="8229600" cy="1043330"/>
          </a:xfrm>
          <a:prstGeom prst="roundRect">
            <a:avLst>
              <a:gd name="adj" fmla="val 5259"/>
            </a:avLst>
          </a:prstGeom>
          <a:solidFill>
            <a:srgbClr val="EEF2FF"/>
          </a:solidFill>
          <a:ln w="9525">
            <a:solidFill>
              <a:srgbClr val="DDE2EA"/>
            </a:solidFill>
            <a:prstDash val="solid"/>
          </a:ln>
        </p:spPr>
      </p:sp>
      <p:sp>
        <p:nvSpPr>
          <p:cNvPr id="6" name="Text 4"/>
          <p:cNvSpPr txBox="1"/>
          <p:nvPr/>
        </p:nvSpPr>
        <p:spPr>
          <a:xfrm>
            <a:off x="603504" y="2042770"/>
            <a:ext cx="7936992" cy="897026"/>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gravitational potential</a:t>
            </a:r>
            <a:r>
              <a:rPr lang="en-US" sz="1400" dirty="0">
                <a:solidFill>
                  <a:srgbClr val="1A1F2B"/>
                </a:solidFill>
                <a:latin typeface="Calibri" pitchFamily="34" charset="0"/>
                <a:ea typeface="Calibri" pitchFamily="34" charset="-122"/>
                <a:cs typeface="Calibri" pitchFamily="34" charset="-120"/>
              </a:rPr>
              <a:t> at a point is the work done per unit mass in bringing a small mass from infinity to that point. In a radial field V_grav=-Gm/r, in J kg⁻¹, where m is the mass producing the field and r the distance from its centre. This is in the formulae list. Potential is a </a:t>
            </a:r>
            <a:r>
              <a:rPr lang="en-US" sz="1400" b="1" dirty="0">
                <a:solidFill>
                  <a:srgbClr val="1A1F2B"/>
                </a:solidFill>
                <a:latin typeface="Calibri" pitchFamily="34" charset="0"/>
                <a:ea typeface="Calibri" pitchFamily="34" charset="-122"/>
                <a:cs typeface="Calibri" pitchFamily="34" charset="-120"/>
              </a:rPr>
              <a:t>scalar</a:t>
            </a:r>
            <a:r>
              <a:rPr lang="en-US" sz="1400" dirty="0">
                <a:solidFill>
                  <a:srgbClr val="1A1F2B"/>
                </a:solidFill>
                <a:latin typeface="Calibri" pitchFamily="34" charset="0"/>
                <a:ea typeface="Calibri" pitchFamily="34" charset="-122"/>
                <a:cs typeface="Calibri" pitchFamily="34" charset="-120"/>
              </a:rPr>
              <a:t>; it is zero at infinity and negative at every finite distance.</a:t>
            </a:r>
            <a:endParaRPr lang="en-US" sz="1400" dirty="0"/>
          </a:p>
        </p:txBody>
      </p:sp>
      <p:sp>
        <p:nvSpPr>
          <p:cNvPr id="7" name="Text 5"/>
          <p:cNvSpPr txBox="1"/>
          <p:nvPr/>
        </p:nvSpPr>
        <p:spPr>
          <a:xfrm>
            <a:off x="457200" y="3113532"/>
            <a:ext cx="8229600" cy="1276502"/>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Why negative?</a:t>
            </a:r>
            <a:r>
              <a:rPr lang="en-US" sz="1500" dirty="0">
                <a:solidFill>
                  <a:srgbClr val="1A1F2B"/>
                </a:solidFill>
                <a:latin typeface="Calibri" pitchFamily="34" charset="0"/>
                <a:ea typeface="Calibri" pitchFamily="34" charset="-122"/>
                <a:cs typeface="Calibri" pitchFamily="34" charset="-120"/>
              </a:rPr>
              <a:t> Zero is defined at infinity. Gravity attracts, so a mass moving in from infinity has work done on it by the field, and the work done by an external agent is negative. Every point near a planet is therefore at a potential below zero.</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As r increases, V increases (becomes less negative) towards zero. Moving away from a planet means moving to a higher potential.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gravitational potential?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15581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Work done moving a mass m between two points: W=mΔV=m(V_final-Vᵢₙᵢₜᵢₐₗ). This is the change in gravitational potential energy, and it depends only on the start and end points, not on the path.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Near the surface, where g is almost constant, mΔV reduces to the familiar mgΔh. Over large distances you must use mΔV, because g falls with height.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field strength is the potential gradient: g=-ΔV/Δr. The tangent to a V–r graph gives the size of g; the minus sign means the field points towards decreasing potential.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gravitational potential?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Potential around the Earth from V = −GM/r: −62.5 MJ kg⁻¹ at the surface and −31.3 MJ kg⁻¹ at 2R. The tangent at 2R has gradient 2.45 J kg⁻¹ m⁻¹, the same as GM/(2R)², the field strength found in the previous section.">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Potential around the Earth from V = −GM/r: −62.5 MJ kg⁻¹ at the surface and −31.3 MJ kg⁻¹ at 2R. The tangent at 2R has gradient 2.45 J kg⁻¹ m⁻¹, the same as GM/(2R)², the field strength found in the previous section.</a:t>
            </a:r>
            <a:endParaRPr lang="en-US" sz="1100" dirty="0"/>
          </a:p>
        </p:txBody>
      </p:sp>
      <p:sp>
        <p:nvSpPr>
          <p:cNvPr id="6" name="Text 3"/>
          <p:cNvSpPr txBox="1"/>
          <p:nvPr/>
        </p:nvSpPr>
        <p:spPr>
          <a:xfrm>
            <a:off x="457200" y="1371600"/>
            <a:ext cx="3621938" cy="2561234"/>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Equipotentials</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An </a:t>
            </a:r>
            <a:r>
              <a:rPr lang="en-US" sz="1500" b="1" dirty="0">
                <a:solidFill>
                  <a:srgbClr val="1A1F2B"/>
                </a:solidFill>
                <a:latin typeface="Calibri" pitchFamily="34" charset="0"/>
                <a:ea typeface="Calibri" pitchFamily="34" charset="-122"/>
                <a:cs typeface="Calibri" pitchFamily="34" charset="-120"/>
              </a:rPr>
              <a:t>equipotential</a:t>
            </a:r>
            <a:r>
              <a:rPr lang="en-US" sz="1500" dirty="0">
                <a:solidFill>
                  <a:srgbClr val="1A1F2B"/>
                </a:solidFill>
                <a:latin typeface="Calibri" pitchFamily="34" charset="0"/>
                <a:ea typeface="Calibri" pitchFamily="34" charset="-122"/>
                <a:cs typeface="Calibri" pitchFamily="34" charset="-120"/>
              </a:rPr>
              <a:t> is a surface on which every point has the same potential. Around a spherical planet they are concentric spheres (circles in a diagram).</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ΔV=0 along an equipotential, so no work is done moving a mass along it. A satellite in a circular orbit stays on one equipotential.</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Field lines always cross equipotentials at </a:t>
            </a:r>
            <a:r>
              <a:rPr lang="en-US" sz="1500" b="1" dirty="0">
                <a:solidFill>
                  <a:srgbClr val="1A1F2B"/>
                </a:solidFill>
                <a:latin typeface="Calibri" pitchFamily="34" charset="0"/>
                <a:ea typeface="Calibri" pitchFamily="34" charset="-122"/>
                <a:cs typeface="Calibri" pitchFamily="34" charset="-120"/>
              </a:rPr>
              <a:t>right angles</a:t>
            </a:r>
            <a:r>
              <a:rPr lang="en-US" sz="1500" dirty="0">
                <a:solidFill>
                  <a:srgbClr val="1A1F2B"/>
                </a:solidFill>
                <a:latin typeface="Calibri" pitchFamily="34" charset="0"/>
                <a:ea typeface="Calibri" pitchFamily="34" charset="-122"/>
                <a:cs typeface="Calibri" pitchFamily="34" charset="-120"/>
              </a:rPr>
              <a: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gravitational potential?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The Earth and equipotentials at equal steps of 10 MJ kg⁻¹ (−50 to −20 MJ kg⁻¹), drawn to scale with r = GM/|V|. Their spacing grows from 1.99 × 10⁶ m (−50 to −40) to 6.64 × 10⁶ m (−30 to −20). Field lines (red) cross every equipotential at right angles.">    </p:cNvPr>
          <p:cNvPicPr>
            <a:picLocks noChangeAspect="1"/>
          </p:cNvPicPr>
          <p:nvPr/>
        </p:nvPicPr>
        <p:blipFill>
          <a:blip r:embed="rId1"/>
          <a:stretch>
            <a:fillRect/>
          </a:stretch>
        </p:blipFill>
        <p:spPr>
          <a:xfrm>
            <a:off x="6678778" y="1371600"/>
            <a:ext cx="2008022" cy="1962302"/>
          </a:xfrm>
          <a:prstGeom prst="rect">
            <a:avLst/>
          </a:prstGeom>
        </p:spPr>
      </p:pic>
      <p:sp>
        <p:nvSpPr>
          <p:cNvPr id="5" name="Text 2"/>
          <p:cNvSpPr txBox="1"/>
          <p:nvPr/>
        </p:nvSpPr>
        <p:spPr>
          <a:xfrm>
            <a:off x="6494069" y="3379622"/>
            <a:ext cx="2377440" cy="1238098"/>
          </a:xfrm>
          <a:prstGeom prst="rect">
            <a:avLst/>
          </a:prstGeom>
          <a:noFill/>
          <a:ln/>
        </p:spPr>
        <p:txBody>
          <a:bodyPr wrap="square" lIns="0" tIns="0" rIns="0" bIns="0" rtlCol="0" anchor="t"/>
          <a:lstStyle/>
          <a:p>
            <a:pPr algn="ctr" indent="0" marL="0">
              <a:buNone/>
            </a:pPr>
            <a:r>
              <a:rPr lang="en-US" sz="1100" i="1" dirty="0">
                <a:solidFill>
                  <a:srgbClr val="5A6577"/>
                </a:solidFill>
              </a:rPr>
              <a:t>The Earth and equipotentials at equal steps of 10 MJ kg⁻¹ (−50 to −20 MJ kg⁻¹), drawn to scale with r = GM/|V|. Their spacing grows from 1.99 × 10⁶ m (−50 to −40) to 6.64 × 10⁶ m (−30 to −20). Field lines (red) cross every equipotential at right angles.</a:t>
            </a:r>
            <a:endParaRPr lang="en-US" sz="1100" dirty="0"/>
          </a:p>
        </p:txBody>
      </p:sp>
      <p:sp>
        <p:nvSpPr>
          <p:cNvPr id="6" name="Text 3"/>
          <p:cNvSpPr txBox="1"/>
          <p:nvPr/>
        </p:nvSpPr>
        <p:spPr>
          <a:xfrm>
            <a:off x="457200" y="1371600"/>
            <a:ext cx="5901538" cy="7644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Drawn at equal steps of potential, equipotentials get further apart with distance, because the field (the potential gradient) gets weaker. In a uniform field they are equally spaced, parallel planes.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gravitational potential?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Hard · Calculate, explain</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Mars has mass 6.42 × 10²³ kg and radius 3.39 × 10⁶ m. A probe of mass 250 kg is lifted from the surface to a point 3.39 × 10⁶ m above the surface. (a) Calculate the gravitational potential at the surface and at the final position. (b) Calculate the minimum work done on the probe. (c) Explain why using W=mgΔh with the surface value of g gives too large an answer.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final point is at r=2R. V_surface=-(6.67×10⁻¹¹×6.42×10²³)/(3.39×10⁶)= </a:t>
            </a:r>
            <a:r>
              <a:rPr lang="en-US" sz="1500" b="1" dirty="0">
                <a:solidFill>
                  <a:srgbClr val="1A1F2B"/>
                </a:solidFill>
                <a:latin typeface="Calibri" pitchFamily="34" charset="0"/>
                <a:ea typeface="Calibri" pitchFamily="34" charset="-122"/>
                <a:cs typeface="Calibri" pitchFamily="34" charset="-120"/>
              </a:rPr>
              <a:t>−1.263 × 10⁷ J kg⁻¹</a:t>
            </a:r>
            <a:r>
              <a:rPr lang="en-US" sz="1500" dirty="0">
                <a:solidFill>
                  <a:srgbClr val="1A1F2B"/>
                </a:solidFill>
                <a:latin typeface="Calibri" pitchFamily="34" charset="0"/>
                <a:ea typeface="Calibri" pitchFamily="34" charset="-122"/>
                <a:cs typeface="Calibri" pitchFamily="34" charset="-120"/>
              </a:rPr>
              <a:t>; V_2R=-1.263×10⁷÷2= </a:t>
            </a:r>
            <a:r>
              <a:rPr lang="en-US" sz="1500" b="1" dirty="0">
                <a:solidFill>
                  <a:srgbClr val="1A1F2B"/>
                </a:solidFill>
                <a:latin typeface="Calibri" pitchFamily="34" charset="0"/>
                <a:ea typeface="Calibri" pitchFamily="34" charset="-122"/>
                <a:cs typeface="Calibri" pitchFamily="34" charset="-120"/>
              </a:rPr>
              <a:t>−6.32 × 10⁶ J kg⁻¹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W=mΔV=250×(-6.32×10⁶-(-1.263×10⁷))=250×6.32×10⁶= </a:t>
            </a:r>
            <a:r>
              <a:rPr lang="en-US" sz="1500" b="1" dirty="0">
                <a:solidFill>
                  <a:srgbClr val="1A1F2B"/>
                </a:solidFill>
                <a:latin typeface="Calibri" pitchFamily="34" charset="0"/>
                <a:ea typeface="Calibri" pitchFamily="34" charset="-122"/>
                <a:cs typeface="Calibri" pitchFamily="34" charset="-120"/>
              </a:rPr>
              <a:t>1.58 × 10⁹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g_surface=GM/R²=3.73 N kg⁻¹, so mgΔh=250×3.73×3.39×10⁶=3.16×10⁹ J, </a:t>
            </a:r>
            <a:r>
              <a:rPr lang="en-US" sz="1500" b="1" dirty="0">
                <a:solidFill>
                  <a:srgbClr val="1A1F2B"/>
                </a:solidFill>
                <a:latin typeface="Calibri" pitchFamily="34" charset="0"/>
                <a:ea typeface="Calibri" pitchFamily="34" charset="-122"/>
                <a:cs typeface="Calibri" pitchFamily="34" charset="-120"/>
              </a:rPr>
              <a:t>twice the true value</a:t>
            </a:r>
            <a:r>
              <a:rPr lang="en-US" sz="1500" dirty="0">
                <a:solidFill>
                  <a:srgbClr val="1A1F2B"/>
                </a:solidFill>
                <a:latin typeface="Calibri" pitchFamily="34" charset="0"/>
                <a:ea typeface="Calibri" pitchFamily="34" charset="-122"/>
                <a:cs typeface="Calibri" pitchFamily="34" charset="-120"/>
              </a:rPr>
              <a:t>, because g falls to one quarter of its surface value at 2R. Over large heights, use potential.</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Taking the probe all the way to infinity (V=0) needs 250×1.263×10⁷=3.16×10⁹ J.</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gravitational potential?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Hard · Calculate, explain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probe launched from the surface with at least this much kinetic energy would never fall back: the idea of escape from a planet.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gravitational potential?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signs on potential differences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both potentials with their signs, then subtract: ΔV=V_final-Vᵢₙᵢₜᵢₐₗ. Moving away from a planet always gives a positive ΔV and positive work done on the mass; if your answer is negative, check the order of subtraction.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gravitational and electric fields compare?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field of a point mass and the field of a point charge have the same mathematical shape. Learn the pairs side by side:</a:t>
            </a:r>
            <a:endParaRPr lang="en-US" sz="15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2264969"/>
                <a:gridCol w="2982773"/>
                <a:gridCol w="298277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Feature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Gravitational field (point mass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Electric field (point charge 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Acts 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Field strength defined 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g=F/m (N kg⁻¹)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E=F/Q (N C⁻¹)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Force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F=Gm₁m₂/r²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F=Q₁Q₂/4πε₀r²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Radial field strength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g=Gm/r²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E=Q/4πε₀r²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Potential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V=-Gm/r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V=Q/4πε₀r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Dependence on distance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inverse square (force, field); 1/r (potential)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inverse square (force, field); 1/r (potential)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Attract or repel?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always attracts (mass is never negative)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like charges repel, unlike charges attract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Sign of potential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always negative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positive near +Q, negative near -Q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gravitational and electric fields compare?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264969"/>
                <a:gridCol w="2982773"/>
                <a:gridCol w="298277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Feature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Gravitational field (point mass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Electric field (point charge 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very weak (G=6.67×10⁻¹¹ N m² kg⁻²)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very strong (k=8.99×10⁹ N m² C⁻²)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Can it be shielded or cancelled?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there is no negative mass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positive and negative charges cancel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gravitational and electric fields compare?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The three radial fields have the same pattern because all follow an inverse square law. Only the arrow directions differ: a gravitational field always points towards the mass.">    </p:cNvPr>
          <p:cNvPicPr>
            <a:picLocks noChangeAspect="1"/>
          </p:cNvPicPr>
          <p:nvPr/>
        </p:nvPicPr>
        <p:blipFill>
          <a:blip r:embed="rId1"/>
          <a:stretch>
            <a:fillRect/>
          </a:stretch>
        </p:blipFill>
        <p:spPr>
          <a:xfrm>
            <a:off x="4389120" y="1802282"/>
            <a:ext cx="4297680" cy="1776679"/>
          </a:xfrm>
          <a:prstGeom prst="rect">
            <a:avLst/>
          </a:prstGeom>
        </p:spPr>
      </p:pic>
      <p:sp>
        <p:nvSpPr>
          <p:cNvPr id="5" name="Text 2"/>
          <p:cNvSpPr txBox="1"/>
          <p:nvPr/>
        </p:nvSpPr>
        <p:spPr>
          <a:xfrm>
            <a:off x="4389120" y="3624682"/>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three radial fields have the same pattern because all follow an inverse square law. Only the arrow directions differ: a gravitational field always points towards the mass.</a:t>
            </a:r>
            <a:endParaRPr lang="en-US" sz="1100" dirty="0"/>
          </a:p>
        </p:txBody>
      </p:sp>
      <p:sp>
        <p:nvSpPr>
          <p:cNvPr id="6" name="Text 3"/>
          <p:cNvSpPr txBox="1"/>
          <p:nvPr/>
        </p:nvSpPr>
        <p:spPr>
          <a:xfrm>
            <a:off x="457200" y="1371600"/>
            <a:ext cx="3611880"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Between individual particles the electric force is overwhelmingly stronger. Yet gravity dominates on the scale of planets and galaxies, because large bodies are almost exactly electrically neutral (their positive and negative charges cancel) while every bit of mass adds to the gravitational pull.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gravitational and electric fields compare?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5 · Medium · Calculate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an atom, an electron and a proton are 1.0 × 10⁻¹⁰ m apart. Calculate the electric force and the gravitational force between them, and the ratio of the two.</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Electric:</a:t>
            </a:r>
            <a:r>
              <a:rPr lang="en-US" sz="1500" dirty="0">
                <a:solidFill>
                  <a:srgbClr val="1A1F2B"/>
                </a:solidFill>
                <a:latin typeface="Calibri" pitchFamily="34" charset="0"/>
                <a:ea typeface="Calibri" pitchFamily="34" charset="-122"/>
                <a:cs typeface="Calibri" pitchFamily="34" charset="-120"/>
              </a:rPr>
              <a:t> F_E=(8.99×10⁹×(1.60×10⁻¹⁹)²)/((1.0×10⁻¹⁰)²)= </a:t>
            </a:r>
            <a:r>
              <a:rPr lang="en-US" sz="1500" b="1" dirty="0">
                <a:solidFill>
                  <a:srgbClr val="1A1F2B"/>
                </a:solidFill>
                <a:latin typeface="Calibri" pitchFamily="34" charset="0"/>
                <a:ea typeface="Calibri" pitchFamily="34" charset="-122"/>
                <a:cs typeface="Calibri" pitchFamily="34" charset="-120"/>
              </a:rPr>
              <a:t>2.30 × 10⁻⁸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Gravitational:</a:t>
            </a:r>
            <a:r>
              <a:rPr lang="en-US" sz="1500" dirty="0">
                <a:solidFill>
                  <a:srgbClr val="1A1F2B"/>
                </a:solidFill>
                <a:latin typeface="Calibri" pitchFamily="34" charset="0"/>
                <a:ea typeface="Calibri" pitchFamily="34" charset="-122"/>
                <a:cs typeface="Calibri" pitchFamily="34" charset="-120"/>
              </a:rPr>
              <a:t> F_G=(6.67×10⁻¹¹×9.11×10⁻³¹×1.67×10⁻²⁷)/((1.0×10⁻¹⁰)²)= </a:t>
            </a:r>
            <a:r>
              <a:rPr lang="en-US" sz="1500" b="1" dirty="0">
                <a:solidFill>
                  <a:srgbClr val="1A1F2B"/>
                </a:solidFill>
                <a:latin typeface="Calibri" pitchFamily="34" charset="0"/>
                <a:ea typeface="Calibri" pitchFamily="34" charset="-122"/>
                <a:cs typeface="Calibri" pitchFamily="34" charset="-120"/>
              </a:rPr>
              <a:t>1.01 × 10⁻⁴⁷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Ratio:</a:t>
            </a:r>
            <a:r>
              <a:rPr lang="en-US" sz="1500" dirty="0">
                <a:solidFill>
                  <a:srgbClr val="1A1F2B"/>
                </a:solidFill>
                <a:latin typeface="Calibri" pitchFamily="34" charset="0"/>
                <a:ea typeface="Calibri" pitchFamily="34" charset="-122"/>
                <a:cs typeface="Calibri" pitchFamily="34" charset="-120"/>
              </a:rPr>
              <a:t> F_E/F_G= </a:t>
            </a:r>
            <a:r>
              <a:rPr lang="en-US" sz="1500" b="1" dirty="0">
                <a:solidFill>
                  <a:srgbClr val="1A1F2B"/>
                </a:solidFill>
                <a:latin typeface="Calibri" pitchFamily="34" charset="0"/>
                <a:ea typeface="Calibri" pitchFamily="34" charset="-122"/>
                <a:cs typeface="Calibri" pitchFamily="34" charset="-120"/>
              </a:rPr>
              <a:t>2.27 × 10³⁹</a:t>
            </a:r>
            <a:r>
              <a:rPr lang="en-US" sz="1500" dirty="0">
                <a:solidFill>
                  <a:srgbClr val="1A1F2B"/>
                </a:solidFill>
                <a:latin typeface="Calibri" pitchFamily="34" charset="0"/>
                <a:ea typeface="Calibri" pitchFamily="34" charset="-122"/>
                <a:cs typeface="Calibri" pitchFamily="34" charset="-120"/>
              </a:rPr>
              <a:t>. Both forces follow 1/r², so this ratio is the same at any separation: gravity is negligible inside atoms.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Newton's laws explain orbits?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satellite in a circular orbit moves at constant speed, but its velocity changes direction continuously, so it is accelerating towards the centre. By Newton's second law there must be a resultant force towards the centre: the </a:t>
            </a:r>
            <a:r>
              <a:rPr lang="en-US" sz="1500" b="1" dirty="0">
                <a:solidFill>
                  <a:srgbClr val="1A1F2B"/>
                </a:solidFill>
                <a:latin typeface="Calibri" pitchFamily="34" charset="0"/>
                <a:ea typeface="Calibri" pitchFamily="34" charset="-122"/>
                <a:cs typeface="Calibri" pitchFamily="34" charset="-120"/>
              </a:rPr>
              <a:t>centripetal force</a:t>
            </a:r>
            <a:r>
              <a:rPr lang="en-US" sz="1500" dirty="0">
                <a:solidFill>
                  <a:srgbClr val="1A1F2B"/>
                </a:solidFill>
                <a:latin typeface="Calibri" pitchFamily="34" charset="0"/>
                <a:ea typeface="Calibri" pitchFamily="34" charset="-122"/>
                <a:cs typeface="Calibri" pitchFamily="34" charset="-120"/>
              </a:rPr>
              <a:t>. The only force on it is </a:t>
            </a:r>
            <a:r>
              <a:rPr lang="en-US" sz="1500" b="1" dirty="0">
                <a:solidFill>
                  <a:srgbClr val="1A1F2B"/>
                </a:solidFill>
                <a:latin typeface="Calibri" pitchFamily="34" charset="0"/>
                <a:ea typeface="Calibri" pitchFamily="34" charset="-122"/>
                <a:cs typeface="Calibri" pitchFamily="34" charset="-120"/>
              </a:rPr>
              <a:t>gravity</a:t>
            </a:r>
            <a:r>
              <a:rPr lang="en-US" sz="1500" dirty="0">
                <a:solidFill>
                  <a:srgbClr val="1A1F2B"/>
                </a:solidFill>
                <a:latin typeface="Calibri" pitchFamily="34" charset="0"/>
                <a:ea typeface="Calibri" pitchFamily="34" charset="-122"/>
                <a:cs typeface="Calibri" pitchFamily="34" charset="-120"/>
              </a:rPr>
              <a:t>, which points towards the centre of the planet, at right angles to the velocity. Gravity therefore does no work, and the speed stays constant. Setting the gravitational force equal to the centripetal force gives everything else:</a:t>
            </a:r>
            <a:endParaRPr lang="en-US" sz="1500" dirty="0"/>
          </a:p>
        </p:txBody>
      </p:sp>
      <p:sp>
        <p:nvSpPr>
          <p:cNvPr id="5" name="Shape 3"/>
          <p:cNvSpPr/>
          <p:nvPr/>
        </p:nvSpPr>
        <p:spPr>
          <a:xfrm>
            <a:off x="457200" y="2642616"/>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734056"/>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GMm/r²=mv²/r ⇒ v=√(GM/r)  v=2πr/T ⇒ 4π²r²/T²=GM/r ⇒ T²=4π²/GM r³</a:t>
            </a:r>
            <a:endParaRPr lang="en-US" sz="1700" dirty="0"/>
          </a:p>
        </p:txBody>
      </p:sp>
      <p:sp>
        <p:nvSpPr>
          <p:cNvPr id="7" name="Text 5"/>
          <p:cNvSpPr txBox="1"/>
          <p:nvPr/>
        </p:nvSpPr>
        <p:spPr>
          <a:xfrm>
            <a:off x="457200" y="3205886"/>
            <a:ext cx="8229600" cy="127650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 is the mass of the central body, m the mass of the satellite, r the orbital radius from the centre, v the orbital speed and T the period. These results are not in the formulae list: derive them from F=Gm₁m₂/r² and F=mv²/r, both of which are in the formulae list.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satellite's mass m cancels: every object at the same orbital radius has the same speed and period. Since 4π²/GM is a constant for one central body, T²∝r³.</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Newton's laws explain orbits?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How the quantities on this page scale with distance from the centre. At four times the radius, orbital speed halves, |V| is a quarter and g is one sixteenth; the period (not shown) grows eightfold.">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How the quantities on this page scale with distance from the centre. At four times the radius, orbital speed halves, |V| is a quarter and g is one sixteenth; the period (not shown) grows eightfold.</a:t>
            </a:r>
            <a:endParaRPr lang="en-US" sz="1100" dirty="0"/>
          </a:p>
        </p:txBody>
      </p:sp>
      <p:sp>
        <p:nvSpPr>
          <p:cNvPr id="6" name="Text 3"/>
          <p:cNvSpPr txBox="1"/>
          <p:nvPr/>
        </p:nvSpPr>
        <p:spPr>
          <a:xfrm>
            <a:off x="457200" y="1371600"/>
            <a:ext cx="3621938" cy="281726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Further out means slower and longer: v∝1/√r and T∝r^(3/2). A satellite at 4 times the radius moves at half the speed and takes 8 times as long to go round.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Rearranged, M=4π²r³/GT²: timing any moon or satellite gives the mass of the body it orbits.</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Geostationary orbits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geostationary satellite stays above the same point on the Earth's surface, so a fixed dish can point at it. It must: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Newton's laws explain orbits?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Orbits drawn to scale. A low orbit (6.79 × 10⁶ m) is only just outside the Earth; the geostationary orbit, from Worked example 6, is 6.6 Earth radii from the centre. Gravity on the satellite points to the centre, at right angles to its velocity, so it changes the direction of motion but not the speed.">    </p:cNvPr>
          <p:cNvPicPr>
            <a:picLocks noChangeAspect="1"/>
          </p:cNvPicPr>
          <p:nvPr/>
        </p:nvPicPr>
        <p:blipFill>
          <a:blip r:embed="rId1"/>
          <a:stretch>
            <a:fillRect/>
          </a:stretch>
        </p:blipFill>
        <p:spPr>
          <a:xfrm>
            <a:off x="6577279" y="1371600"/>
            <a:ext cx="2109521" cy="1793138"/>
          </a:xfrm>
          <a:prstGeom prst="rect">
            <a:avLst/>
          </a:prstGeom>
        </p:spPr>
      </p:pic>
      <p:sp>
        <p:nvSpPr>
          <p:cNvPr id="5" name="Text 2"/>
          <p:cNvSpPr txBox="1"/>
          <p:nvPr/>
        </p:nvSpPr>
        <p:spPr>
          <a:xfrm>
            <a:off x="6443320" y="3210458"/>
            <a:ext cx="2377440" cy="1407262"/>
          </a:xfrm>
          <a:prstGeom prst="rect">
            <a:avLst/>
          </a:prstGeom>
          <a:noFill/>
          <a:ln/>
        </p:spPr>
        <p:txBody>
          <a:bodyPr wrap="square" lIns="0" tIns="0" rIns="0" bIns="0" rtlCol="0" anchor="t"/>
          <a:lstStyle/>
          <a:p>
            <a:pPr algn="ctr" indent="0" marL="0">
              <a:buNone/>
            </a:pPr>
            <a:r>
              <a:rPr lang="en-US" sz="1100" i="1" dirty="0">
                <a:solidFill>
                  <a:srgbClr val="5A6577"/>
                </a:solidFill>
              </a:rPr>
              <a:t>Orbits drawn to scale. A low orbit (6.79 × 10⁶ m) is only just outside the Earth; the geostationary orbit, from Worked example 6, is 6.6 Earth radii from the centre. Gravity on the satellite points to the centre, at right angles to its velocity, so it changes the direction of motion but not the speed.</a:t>
            </a:r>
            <a:endParaRPr lang="en-US" sz="1100" dirty="0"/>
          </a:p>
        </p:txBody>
      </p:sp>
      <p:sp>
        <p:nvSpPr>
          <p:cNvPr id="6" name="Text 3"/>
          <p:cNvSpPr txBox="1"/>
          <p:nvPr/>
        </p:nvSpPr>
        <p:spPr>
          <a:xfrm>
            <a:off x="457200" y="1371600"/>
            <a:ext cx="5800039" cy="1646834"/>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have a period equal to the Earth's rotation period (about 24 hours);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orbit above the equator (its orbit must be centred on the Earth's centre and lie in the plane in which the surface rotates);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move in the same direction as the Earth rotates (west to east).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Because T fixes r through T²=(4π²/GM) r³, there is only one possible radius for a geostationary orbit.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Newton's laws explain orbits?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6 · Medium · Show that, calculate</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Earth rotates once every 8.62 × 10⁴ s. Its mass is 5.97 × 10²⁴ kg and its radius is 6.37 × 10⁶ m. (a) Show that the radius of a geostationary orbit is about 4.2 × 10⁷ m. (b) Calculate the height of the orbit above the surface and the orbital speed.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gravitational force provides the centripetal force, so T²=4π²r³/GM. Rearranged: r³=GMT²/4π²=(6.67×10⁻¹¹×5.97×10²⁴×(8.62×10⁴)²)/4π²=7.49×10²² m³, so r= </a:t>
            </a:r>
            <a:r>
              <a:rPr lang="en-US" sz="1500" b="1" dirty="0">
                <a:solidFill>
                  <a:srgbClr val="1A1F2B"/>
                </a:solidFill>
                <a:latin typeface="Calibri" pitchFamily="34" charset="0"/>
                <a:ea typeface="Calibri" pitchFamily="34" charset="-122"/>
                <a:cs typeface="Calibri" pitchFamily="34" charset="-120"/>
              </a:rPr>
              <a:t>4.22 × 10⁷ m ≈ 4.2 × 10⁷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h=4.22×10⁷-6.37×10⁶= </a:t>
            </a:r>
            <a:r>
              <a:rPr lang="en-US" sz="1500" b="1" dirty="0">
                <a:solidFill>
                  <a:srgbClr val="1A1F2B"/>
                </a:solidFill>
                <a:latin typeface="Calibri" pitchFamily="34" charset="0"/>
                <a:ea typeface="Calibri" pitchFamily="34" charset="-122"/>
                <a:cs typeface="Calibri" pitchFamily="34" charset="-120"/>
              </a:rPr>
              <a:t>3.58 × 10⁷ m</a:t>
            </a:r>
            <a:r>
              <a:rPr lang="en-US" sz="1500" dirty="0">
                <a:solidFill>
                  <a:srgbClr val="1A1F2B"/>
                </a:solidFill>
                <a:latin typeface="Calibri" pitchFamily="34" charset="0"/>
                <a:ea typeface="Calibri" pitchFamily="34" charset="-122"/>
                <a:cs typeface="Calibri" pitchFamily="34" charset="-120"/>
              </a:rPr>
              <a:t>; v=2π×4.22×10⁷÷8.62×10⁴= </a:t>
            </a:r>
            <a:r>
              <a:rPr lang="en-US" sz="1500" b="1" dirty="0">
                <a:solidFill>
                  <a:srgbClr val="1A1F2B"/>
                </a:solidFill>
                <a:latin typeface="Calibri" pitchFamily="34" charset="0"/>
                <a:ea typeface="Calibri" pitchFamily="34" charset="-122"/>
                <a:cs typeface="Calibri" pitchFamily="34" charset="-120"/>
              </a:rPr>
              <a:t>3.07 × 10³ m s⁻¹</a:t>
            </a:r>
            <a:r>
              <a:rPr lang="en-US" sz="1500" dirty="0">
                <a:solidFill>
                  <a:srgbClr val="1A1F2B"/>
                </a:solidFill>
                <a:latin typeface="Calibri" pitchFamily="34" charset="0"/>
                <a:ea typeface="Calibri" pitchFamily="34" charset="-122"/>
                <a:cs typeface="Calibri" pitchFamily="34" charset="-120"/>
              </a:rPr>
              <a:t>. Check: √(GM/r) gives the same 3.07 × 10³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Newton's laws explain orbits?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Four moons of Jupiter. Orbital radii (m): Io 4.22 × 10⁸, Europa 6.71 × 10⁸, Ganymede 1.07 × 10⁹, Callisto 1.88 × 10⁹; periods (s): 1.53 × 10⁵, 3.07 × 10⁵, 6.18 × 10⁵, 1.44 × 10⁶. The best-fit gradient is 1.50.">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Four moons of Jupiter. Orbital radii (m): Io 4.22 × 10⁸, Europa 6.71 × 10⁸, Ganymede 1.07 × 10⁹, Callisto 1.88 × 10⁹; periods (s): 1.53 × 10⁵, 3.07 × 10⁵, 6.18 × 10⁵, 1.44 × 10⁶. The best-fit gradient is 1.50.</a:t>
            </a:r>
            <a:endParaRPr lang="en-US" sz="1100" dirty="0"/>
          </a:p>
        </p:txBody>
      </p:sp>
      <p:sp>
        <p:nvSpPr>
          <p:cNvPr id="6" name="Text 3"/>
          <p:cNvSpPr txBox="1"/>
          <p:nvPr/>
        </p:nvSpPr>
        <p:spPr>
          <a:xfrm>
            <a:off x="457200" y="1371600"/>
            <a:ext cx="3621938" cy="180594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Testing T² ∝ r³ with real orbits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If T=krⁿ, then lg T=nlg r+lg k, so a graph of lg T against lg r is a straight line of gradient n. For moons of one planet the gradient should be </a:t>
            </a:r>
            <a:r>
              <a:rPr lang="en-US" sz="1500" b="1" dirty="0">
                <a:solidFill>
                  <a:srgbClr val="1A1F2B"/>
                </a:solidFill>
                <a:latin typeface="Calibri" pitchFamily="34" charset="0"/>
                <a:ea typeface="Calibri" pitchFamily="34" charset="-122"/>
                <a:cs typeface="Calibri" pitchFamily="34" charset="-120"/>
              </a:rPr>
              <a:t>1.5</a:t>
            </a:r>
            <a:r>
              <a:rPr lang="en-US" sz="1500" dirty="0">
                <a:solidFill>
                  <a:srgbClr val="1A1F2B"/>
                </a:solidFill>
                <a:latin typeface="Calibri" pitchFamily="34" charset="0"/>
                <a:ea typeface="Calibri" pitchFamily="34" charset="-122"/>
                <a:cs typeface="Calibri" pitchFamily="34" charset="-120"/>
              </a:rPr>
              <a:t>, confirming T²∝r³. Equally, a graph of T² against r³ is a straight line through the origin of gradient 4π²/GM.</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Newton's laws explain orbits?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The same four moons on a T² against r³ graph: a straight line through the origin. Its gradient, 3.12 × 10⁻¹⁶ s² m⁻³, equals 4π²/GM, which gives Jupiter's mass, about 1.90 × 10²⁷ kg.">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same four moons on a T² against r³ graph: a straight line through the origin. Its gradient, 3.12 × 10⁻¹⁶ s² m⁻³, equals 4π²/GM, which gives Jupiter's mass, about 1.90 × 10²⁷ kg.</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Newton's laws explain orbits?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Medium · Calculate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Europa orbits Jupiter in a circle of radius 6.71 × 10⁸ m with a period of 3.07 × 10⁵ s (3.55 days). Calculate the mass of Jupiter.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Gravity provides the centripetal force, so T²=4π²r³/GM; make M the subject: M=4π²r³/GT².</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Substitute, with the period in seconds: M=(4π²×3.02×10²⁶)/(6.67×10⁻¹¹×9.42×10¹⁰)= </a:t>
            </a:r>
            <a:r>
              <a:rPr lang="en-US" sz="1500" b="1" dirty="0">
                <a:solidFill>
                  <a:srgbClr val="1A1F2B"/>
                </a:solidFill>
                <a:latin typeface="Calibri" pitchFamily="34" charset="0"/>
                <a:ea typeface="Calibri" pitchFamily="34" charset="-122"/>
                <a:cs typeface="Calibri" pitchFamily="34" charset="-120"/>
              </a:rPr>
              <a:t>1.90 × 10²⁷ kg</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mass of Europa does not appear: it cancelled in the derivation. Any of the other three moons gives the same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Newton's laws explain orbits?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period not in seconds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Leaving the period in hours or days. G is in SI units, so T must be in seconds and r in metres. A period of 3.55 days left unconverted would make the mass about 7 × 10⁹ times too large (86 400²).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5.7</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r is always from the centre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every equation on this page, r is the distance from the centre of the planet or star. For a satellite, add the planet's radius to the height above the surface before substituting.</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use ratios for "what happens if" questions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the distance is multiplied by k: force and field strength are divided by k², potential by k, orbital speed by √k, and the period is multiplied by k^(3/2). Ratios are quicker and avoid rounding errors.</a:t>
            </a:r>
            <a:endParaRPr lang="en-US" sz="1300" dirty="0"/>
          </a:p>
        </p:txBody>
      </p:sp>
      <p:sp>
        <p:nvSpPr>
          <p:cNvPr id="8" name="Shape 6"/>
          <p:cNvSpPr/>
          <p:nvPr/>
        </p:nvSpPr>
        <p:spPr>
          <a:xfrm>
            <a:off x="457200" y="3311042"/>
            <a:ext cx="8229600" cy="1066190"/>
          </a:xfrm>
          <a:prstGeom prst="roundRect">
            <a:avLst>
              <a:gd name="adj" fmla="val 5146"/>
            </a:avLst>
          </a:prstGeom>
          <a:solidFill>
            <a:srgbClr val="FFFBEB"/>
          </a:solidFill>
          <a:ln w="9525">
            <a:solidFill>
              <a:srgbClr val="DDE2EA"/>
            </a:solidFill>
            <a:prstDash val="solid"/>
          </a:ln>
        </p:spPr>
      </p:sp>
      <p:sp>
        <p:nvSpPr>
          <p:cNvPr id="9" name="Text 7"/>
          <p:cNvSpPr txBox="1"/>
          <p:nvPr/>
        </p:nvSpPr>
        <p:spPr>
          <a:xfrm>
            <a:off x="603504" y="340248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show the derivation in full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"show that" or "derive" questions on orbits, start with the physics, not the answer: "the gravitational force provides the centripetal force", then write GMm/r²=mv²/r, substitute v=2πr/T, and rearrange step by step.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5.7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keep the minus sign on potential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Gravitational potentials are negative. Write them with their signs, find ΔV as final minus initial, then multiply by the mass. The work done in moving away from a planet is always positive.</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list both similarities and differences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asked to compare the two fields, give matching pairs: both inverse square, both have field strength = force per unit (mass or charge); gravity only attracts while electric forces can attract or repel; gravity is far weaker between particles.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38628"/>
                <a:gridCol w="2745943"/>
                <a:gridCol w="274594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Astronauts in orbit float because there is no gravity in space.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 low orbit g is still about 90% of its surface value.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astronauts and their craft are in free fall together, so there is no contact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heavier satellite needs to go faster to stay in the same orbit.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satellite's mass cancels in GMm/r²=mv²/r.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Orbital speed and period depend only on M and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Gravitational potential is zero at the Earth's surface.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is a convenient choice for mgΔh, not the definition used for radial fields.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V=0 at infinity, so V is negative everywhere near a planet.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Field strength halves when the distance doubles.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field follows an inverse square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Doubling r gives one quarter of g; it is the potential that halves.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orbiting satellite needs a forward force to keep it moving.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force is needed to maintain speed (Newton's first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a force towards the centre is needed, to change the direction of the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38628"/>
                <a:gridCol w="2745943"/>
                <a:gridCol w="274594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geostationary satellite can hover above any 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orbit must be centred on the Earth's centre and match the surface's rotation.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must orbit above the equator, west to east, at one particular radius.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5831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2 Circular motion and 4.3 Electric fields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F=mv²/r and v=ωr are what turn the law of gravitation into orbital speed and period. Coulomb's law, E=Q/4πε₀r² and electric potential have exactly the same structure as the equations here; learn the two topics as a pair.</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Work and energy (Unit 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mgΔh is the special case of mΔV for a uniform field; this page explains when that approximation fails.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8 Stars and 5.9 The universe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Gravity holds stars and galaxies together; orbital speeds of stars in galaxies give evidence for dark matter, and the fate of the universe depends on its mean density.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162202"/>
                <a:gridCol w="4325112"/>
                <a:gridCol w="274228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g=F/m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defines gravitational field strength (N kg⁻¹)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F=Gm₁m₂/r²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force between two point masses or spheres; G=6.67×10⁻¹¹ N m² kg⁻²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g=Gm/r²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field strength in a radial field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(and derive it from the two above)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V_grav=-Gm/r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potential in a radial field (J kg⁻¹)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W=mΔV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work done moving a mass between two points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g=-ΔV/Δr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field strength from the gradient of a V–r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v=√(GM/r)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 in a circular orbit (m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GMm/r²=mv²/r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T²=(4π²/GM) r³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 and radius of a circular orbit; mass of the central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using v=2πr/T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3746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Two asteroids attract each other with a force of 800 N. What is the force when the distance between their centres is doubled?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Explain why gravitational potential is negative near a planet.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At what height above the Earth's surface is the field strength one quarter of its surface value? (Earth radius 6.37 × 10⁶ m)</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Satellite B orbits the Earth at four times the orbital radius of satellite A. How do their periods compare?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satellite moves in a circular orbit. How much work does gravity do on it during one orbit, and why?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1707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t>
            </a:r>
            <a:r>
              <a:rPr lang="en-US" sz="1500" b="1" dirty="0">
                <a:solidFill>
                  <a:srgbClr val="1A1F2B"/>
                </a:solidFill>
                <a:latin typeface="Calibri" pitchFamily="34" charset="0"/>
                <a:ea typeface="Calibri" pitchFamily="34" charset="-122"/>
                <a:cs typeface="Calibri" pitchFamily="34" charset="-120"/>
              </a:rPr>
              <a:t>200 N</a:t>
            </a:r>
            <a:r>
              <a:rPr lang="en-US" sz="1500" dirty="0">
                <a:solidFill>
                  <a:srgbClr val="1A1F2B"/>
                </a:solidFill>
                <a:latin typeface="Calibri" pitchFamily="34" charset="0"/>
                <a:ea typeface="Calibri" pitchFamily="34" charset="-122"/>
                <a:cs typeface="Calibri" pitchFamily="34" charset="-120"/>
              </a:rPr>
              <a:t>. The force is proportional to 1/r², so doubling r divides it by 4.</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Potential is zero at infinity. Because gravity attracts, the field does work on a mass as it moves in from infinity, so the work done per unit mass by an external agent is negative; </a:t>
            </a:r>
            <a:r>
              <a:rPr lang="en-US" sz="1500" b="1" dirty="0">
                <a:solidFill>
                  <a:srgbClr val="1A1F2B"/>
                </a:solidFill>
                <a:latin typeface="Calibri" pitchFamily="34" charset="0"/>
                <a:ea typeface="Calibri" pitchFamily="34" charset="-122"/>
                <a:cs typeface="Calibri" pitchFamily="34" charset="-120"/>
              </a:rPr>
              <a:t>every nearby point is below zero</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g∝1/r², so one quarter needs r=2R. The height is 2R-R= </a:t>
            </a:r>
            <a:r>
              <a:rPr lang="en-US" sz="1500" b="1" dirty="0">
                <a:solidFill>
                  <a:srgbClr val="1A1F2B"/>
                </a:solidFill>
                <a:latin typeface="Calibri" pitchFamily="34" charset="0"/>
                <a:ea typeface="Calibri" pitchFamily="34" charset="-122"/>
                <a:cs typeface="Calibri" pitchFamily="34" charset="-120"/>
              </a:rPr>
              <a:t>6.37 × 10⁶ 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T²∝r³, so T∝r^(3/2): 4^(3/2)=8. </a:t>
            </a:r>
            <a:r>
              <a:rPr lang="en-US" sz="1500" b="1" dirty="0">
                <a:solidFill>
                  <a:srgbClr val="1A1F2B"/>
                </a:solidFill>
                <a:latin typeface="Calibri" pitchFamily="34" charset="0"/>
                <a:ea typeface="Calibri" pitchFamily="34" charset="-122"/>
                <a:cs typeface="Calibri" pitchFamily="34" charset="-120"/>
              </a:rPr>
              <a:t>Satellite B's period is 8 times A's.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a:t>
            </a:r>
            <a:r>
              <a:rPr lang="en-US" sz="1500" b="1" dirty="0">
                <a:solidFill>
                  <a:srgbClr val="1A1F2B"/>
                </a:solidFill>
                <a:latin typeface="Calibri" pitchFamily="34" charset="0"/>
                <a:ea typeface="Calibri" pitchFamily="34" charset="-122"/>
                <a:cs typeface="Calibri" pitchFamily="34" charset="-120"/>
              </a:rPr>
              <a:t>None.</a:t>
            </a:r>
            <a:r>
              <a:rPr lang="en-US" sz="1500" dirty="0">
                <a:solidFill>
                  <a:srgbClr val="1A1F2B"/>
                </a:solidFill>
                <a:latin typeface="Calibri" pitchFamily="34" charset="0"/>
                <a:ea typeface="Calibri" pitchFamily="34" charset="-122"/>
                <a:cs typeface="Calibri" pitchFamily="34" charset="-120"/>
              </a:rPr>
              <a:t> The orbit lies on an equipotential (ΔV=0), and the gravitational force is always at right angles to the velocity, so the speed and kinetic energy stay constant.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Which statement correctly defines the gravitational field strength at a point?</a:t>
            </a:r>
            <a:endParaRPr lang="en-US" sz="1400" dirty="0"/>
          </a:p>
          <a:p>
            <a:pPr indent="0" marL="0">
              <a:spcAft>
                <a:spcPts val="600"/>
              </a:spcAft>
              <a:buNone/>
            </a:pPr>
            <a:r>
              <a:rPr lang="en-US" sz="1400" dirty="0">
                <a:solidFill>
                  <a:srgbClr val="1A1F2B"/>
                </a:solidFill>
              </a:rPr>
              <a:t>A   The acceleration of any object placed at that point, whatever other forces act on it.</a:t>
            </a:r>
            <a:endParaRPr lang="en-US" sz="1400" dirty="0"/>
          </a:p>
          <a:p>
            <a:pPr indent="0" marL="0">
              <a:spcAft>
                <a:spcPts val="600"/>
              </a:spcAft>
              <a:buNone/>
            </a:pPr>
            <a:r>
              <a:rPr lang="en-US" sz="1400" dirty="0">
                <a:solidFill>
                  <a:srgbClr val="1A1F2B"/>
                </a:solidFill>
              </a:rPr>
              <a:t>B   The force per unit mass on a small mass placed at that point.</a:t>
            </a:r>
            <a:endParaRPr lang="en-US" sz="1400" dirty="0"/>
          </a:p>
          <a:p>
            <a:pPr indent="0" marL="0">
              <a:spcAft>
                <a:spcPts val="600"/>
              </a:spcAft>
              <a:buNone/>
            </a:pPr>
            <a:r>
              <a:rPr lang="en-US" sz="1400" dirty="0">
                <a:solidFill>
                  <a:srgbClr val="1A1F2B"/>
                </a:solidFill>
              </a:rPr>
              <a:t>C   The work done per unit mass in bringing a small mass from infinity to that point.</a:t>
            </a:r>
            <a:endParaRPr lang="en-US" sz="1400" dirty="0"/>
          </a:p>
          <a:p>
            <a:pPr indent="0" marL="0">
              <a:spcAft>
                <a:spcPts val="600"/>
              </a:spcAft>
              <a:buNone/>
            </a:pPr>
            <a:r>
              <a:rPr lang="en-US" sz="1400" dirty="0">
                <a:solidFill>
                  <a:srgbClr val="1A1F2B"/>
                </a:solidFill>
              </a:rPr>
              <a:t>D   The force on any object placed at that point.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Two small spheres attract each other with a gravitational force F. The distance between their centres is tripled.</a:t>
            </a:r>
            <a:endParaRPr lang="en-US" sz="1600" dirty="0"/>
          </a:p>
          <a:p>
            <a:pPr indent="0" marL="0">
              <a:spcAft>
                <a:spcPts val="600"/>
              </a:spcAft>
              <a:buNone/>
            </a:pPr>
            <a:r>
              <a:rPr lang="en-US" sz="1600" dirty="0">
                <a:solidFill>
                  <a:srgbClr val="1A1F2B"/>
                </a:solidFill>
              </a:rPr>
              <a:t>What is the new gravitational force between them?</a:t>
            </a:r>
            <a:endParaRPr lang="en-US" sz="1600" dirty="0"/>
          </a:p>
          <a:p>
            <a:pPr indent="0" marL="0">
              <a:spcAft>
                <a:spcPts val="600"/>
              </a:spcAft>
              <a:buNone/>
            </a:pPr>
            <a:r>
              <a:rPr lang="en-US" sz="1600" dirty="0">
                <a:solidFill>
                  <a:srgbClr val="1A1F2B"/>
                </a:solidFill>
              </a:rPr>
              <a:t>A   F/9</a:t>
            </a:r>
            <a:endParaRPr lang="en-US" sz="1600" dirty="0"/>
          </a:p>
          <a:p>
            <a:pPr indent="0" marL="0">
              <a:spcAft>
                <a:spcPts val="600"/>
              </a:spcAft>
              <a:buNone/>
            </a:pPr>
            <a:r>
              <a:rPr lang="en-US" sz="1600" dirty="0">
                <a:solidFill>
                  <a:srgbClr val="1A1F2B"/>
                </a:solidFill>
              </a:rPr>
              <a:t>B   F/3</a:t>
            </a:r>
            <a:endParaRPr lang="en-US" sz="1600" dirty="0"/>
          </a:p>
          <a:p>
            <a:pPr indent="0" marL="0">
              <a:spcAft>
                <a:spcPts val="600"/>
              </a:spcAft>
              <a:buNone/>
            </a:pPr>
            <a:r>
              <a:rPr lang="en-US" sz="1600" dirty="0">
                <a:solidFill>
                  <a:srgbClr val="1A1F2B"/>
                </a:solidFill>
              </a:rPr>
              <a:t>C   3F</a:t>
            </a:r>
            <a:endParaRPr lang="en-US" sz="1600" dirty="0"/>
          </a:p>
          <a:p>
            <a:pPr indent="0" marL="0">
              <a:spcAft>
                <a:spcPts val="600"/>
              </a:spcAft>
              <a:buNone/>
            </a:pPr>
            <a:r>
              <a:rPr lang="en-US" sz="1600" dirty="0">
                <a:solidFill>
                  <a:srgbClr val="1A1F2B"/>
                </a:solidFill>
              </a:rPr>
              <a:t>D   9F</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planet has 3 times the mass of the Earth and twice the Earth's radius. The gravitational field strength at the Earth's surface is 9.81 N kg⁻¹.</a:t>
            </a:r>
            <a:endParaRPr lang="en-US" sz="1600" dirty="0"/>
          </a:p>
          <a:p>
            <a:pPr indent="0" marL="0">
              <a:spcAft>
                <a:spcPts val="600"/>
              </a:spcAft>
              <a:buNone/>
            </a:pPr>
            <a:r>
              <a:rPr lang="en-US" sz="1600" dirty="0">
                <a:solidFill>
                  <a:srgbClr val="1A1F2B"/>
                </a:solidFill>
              </a:rPr>
              <a:t>What is the gravitational field strength at the surface of the planet?</a:t>
            </a:r>
            <a:endParaRPr lang="en-US" sz="1600" dirty="0"/>
          </a:p>
          <a:p>
            <a:pPr indent="0" marL="0">
              <a:spcAft>
                <a:spcPts val="600"/>
              </a:spcAft>
              <a:buNone/>
            </a:pPr>
            <a:r>
              <a:rPr lang="en-US" sz="1600" dirty="0">
                <a:solidFill>
                  <a:srgbClr val="1A1F2B"/>
                </a:solidFill>
              </a:rPr>
              <a:t>A   3.68 N kg⁻¹</a:t>
            </a:r>
            <a:endParaRPr lang="en-US" sz="1600" dirty="0"/>
          </a:p>
          <a:p>
            <a:pPr indent="0" marL="0">
              <a:spcAft>
                <a:spcPts val="600"/>
              </a:spcAft>
              <a:buNone/>
            </a:pPr>
            <a:r>
              <a:rPr lang="en-US" sz="1600" dirty="0">
                <a:solidFill>
                  <a:srgbClr val="1A1F2B"/>
                </a:solidFill>
              </a:rPr>
              <a:t>B   7.36 N kg⁻¹</a:t>
            </a:r>
            <a:endParaRPr lang="en-US" sz="1600" dirty="0"/>
          </a:p>
          <a:p>
            <a:pPr indent="0" marL="0">
              <a:spcAft>
                <a:spcPts val="600"/>
              </a:spcAft>
              <a:buNone/>
            </a:pPr>
            <a:r>
              <a:rPr lang="en-US" sz="1600" dirty="0">
                <a:solidFill>
                  <a:srgbClr val="1A1F2B"/>
                </a:solidFill>
              </a:rPr>
              <a:t>C   14.7 N kg⁻¹</a:t>
            </a:r>
            <a:endParaRPr lang="en-US" sz="1600" dirty="0"/>
          </a:p>
          <a:p>
            <a:pPr indent="0" marL="0">
              <a:spcAft>
                <a:spcPts val="600"/>
              </a:spcAft>
              <a:buNone/>
            </a:pPr>
            <a:r>
              <a:rPr lang="en-US" sz="1600" dirty="0">
                <a:solidFill>
                  <a:srgbClr val="1A1F2B"/>
                </a:solidFill>
              </a:rPr>
              <a:t>D   29.4 N kg⁻¹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An astronaut on Mars hangs a 2.50 kg mass from a calibrated newtonmeter. The newtonmeter reads 9.28 N.</a:t>
            </a:r>
            <a:endParaRPr lang="en-US" sz="1400" dirty="0"/>
          </a:p>
          <a:p>
            <a:pPr indent="0" marL="0">
              <a:spcAft>
                <a:spcPts val="600"/>
              </a:spcAft>
              <a:buNone/>
            </a:pPr>
            <a:r>
              <a:rPr lang="en-US" sz="1400" dirty="0">
                <a:solidFill>
                  <a:srgbClr val="1A1F2B"/>
                </a:solidFill>
              </a:rPr>
              <a:t>(a) State what is meant by a gravitational field.  [1]</a:t>
            </a:r>
            <a:endParaRPr lang="en-US" sz="1400" dirty="0"/>
          </a:p>
          <a:p>
            <a:pPr indent="0" marL="0">
              <a:spcAft>
                <a:spcPts val="600"/>
              </a:spcAft>
              <a:buNone/>
            </a:pPr>
            <a:r>
              <a:rPr lang="en-US" sz="1400" dirty="0">
                <a:solidFill>
                  <a:srgbClr val="1A1F2B"/>
                </a:solidFill>
              </a:rPr>
              <a:t>(b) Calculate the gravitational field strength at the surface of Mars.  [2]</a:t>
            </a:r>
            <a:endParaRPr lang="en-US" sz="1400" dirty="0"/>
          </a:p>
          <a:p>
            <a:pPr indent="0" marL="0">
              <a:spcAft>
                <a:spcPts val="600"/>
              </a:spcAft>
              <a:buNone/>
            </a:pPr>
            <a:r>
              <a:rPr lang="en-US" sz="1400" dirty="0">
                <a:solidFill>
                  <a:srgbClr val="1A1F2B"/>
                </a:solidFill>
              </a:rPr>
              <a:t>(c) The astronaut walks 200 m across the surface and repeats the measurement. Explain why the reading does not change measurably.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The Earth has mass 5.97 × 10²⁴ kg and the Moon has mass 7.35 × 10²² kg. The distance between their centres is 3.84 × 10⁸ m. G = 6.67 × 10⁻¹¹ N m² kg⁻².</a:t>
            </a:r>
            <a:endParaRPr lang="en-US" sz="1200" dirty="0"/>
          </a:p>
          <a:p>
            <a:pPr indent="0" marL="0">
              <a:spcAft>
                <a:spcPts val="600"/>
              </a:spcAft>
              <a:buNone/>
            </a:pPr>
            <a:r>
              <a:rPr lang="en-US" sz="1200" dirty="0">
                <a:solidFill>
                  <a:srgbClr val="1A1F2B"/>
                </a:solidFill>
              </a:rPr>
              <a:t>Figure: the Earth and the Moon, separation between centres (not to scale)</a:t>
            </a:r>
            <a:endParaRPr lang="en-US" sz="1200" dirty="0"/>
          </a:p>
          <a:p>
            <a:pPr indent="0" marL="0">
              <a:spcAft>
                <a:spcPts val="600"/>
              </a:spcAft>
              <a:buNone/>
            </a:pPr>
            <a:r>
              <a:rPr lang="en-US" sz="1200" dirty="0">
                <a:solidFill>
                  <a:srgbClr val="1A1F2B"/>
                </a:solidFill>
              </a:rPr>
              <a:t>(a) Calculate the gravitational force between the Earth and the Moon.  [2]</a:t>
            </a:r>
            <a:endParaRPr lang="en-US" sz="1200" dirty="0"/>
          </a:p>
          <a:p>
            <a:pPr indent="0" marL="0">
              <a:spcAft>
                <a:spcPts val="600"/>
              </a:spcAft>
              <a:buNone/>
            </a:pPr>
            <a:r>
              <a:rPr lang="en-US" sz="1200" dirty="0">
                <a:solidFill>
                  <a:srgbClr val="1A1F2B"/>
                </a:solidFill>
              </a:rPr>
              <a:t>(b) Calculate the acceleration of the Moon towards the Earth.  [1]</a:t>
            </a:r>
            <a:endParaRPr lang="en-US" sz="1200" dirty="0"/>
          </a:p>
          <a:p>
            <a:pPr indent="0" marL="0">
              <a:spcAft>
                <a:spcPts val="600"/>
              </a:spcAft>
              <a:buNone/>
            </a:pPr>
            <a:r>
              <a:rPr lang="en-US" sz="1200" dirty="0">
                <a:solidFill>
                  <a:srgbClr val="1A1F2B"/>
                </a:solidFill>
              </a:rPr>
              <a:t>(c) State the size and direction of the gravitational force that the Moon exerts on the Earth, and explain why the Earth's acceleration is much smaller than the Moon's.  [2]</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2275043"/>
            <a:ext cx="3474720" cy="1302074"/>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316033"/>
          </a:xfrm>
          <a:prstGeom prst="roundRect">
            <a:avLst>
              <a:gd name="adj" fmla="val 4169"/>
            </a:avLst>
          </a:prstGeom>
          <a:solidFill>
            <a:srgbClr val="F3F5F9"/>
          </a:solidFill>
          <a:ln w="12700">
            <a:solidFill>
              <a:srgbClr val="DDE2EA"/>
            </a:solidFill>
            <a:prstDash val="solid"/>
          </a:ln>
        </p:spPr>
      </p:sp>
      <p:sp>
        <p:nvSpPr>
          <p:cNvPr id="5" name="Text 3"/>
          <p:cNvSpPr txBox="1"/>
          <p:nvPr/>
        </p:nvSpPr>
        <p:spPr>
          <a:xfrm>
            <a:off x="685800" y="1463040"/>
            <a:ext cx="7772400" cy="108743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Gravitational field strength is defined as g = F/m: the force per unit mass on a small (test) mass at the point. It is a vector, measured in N kg⁻¹.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027645"/>
          </a:xfrm>
          <a:prstGeom prst="roundRect">
            <a:avLst>
              <a:gd name="adj" fmla="val 5339"/>
            </a:avLst>
          </a:prstGeom>
          <a:solidFill>
            <a:srgbClr val="F3F5F9"/>
          </a:solidFill>
          <a:ln w="12700">
            <a:solidFill>
              <a:srgbClr val="DDE2EA"/>
            </a:solidFill>
            <a:prstDash val="solid"/>
          </a:ln>
        </p:spPr>
      </p:sp>
      <p:sp>
        <p:nvSpPr>
          <p:cNvPr id="5" name="Text 3"/>
          <p:cNvSpPr txBox="1"/>
          <p:nvPr/>
        </p:nvSpPr>
        <p:spPr>
          <a:xfrm>
            <a:off x="685800" y="1463040"/>
            <a:ext cx="7772400" cy="799045"/>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 ∝ 1/r². Tripling r multiplies r² by 9, so the force becomes F/9.</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080399"/>
          </a:xfrm>
          <a:prstGeom prst="roundRect">
            <a:avLst>
              <a:gd name="adj" fmla="val 5078"/>
            </a:avLst>
          </a:prstGeom>
          <a:solidFill>
            <a:srgbClr val="F3F5F9"/>
          </a:solidFill>
          <a:ln w="12700">
            <a:solidFill>
              <a:srgbClr val="DDE2EA"/>
            </a:solidFill>
            <a:prstDash val="solid"/>
          </a:ln>
        </p:spPr>
      </p:sp>
      <p:sp>
        <p:nvSpPr>
          <p:cNvPr id="5" name="Text 3"/>
          <p:cNvSpPr txBox="1"/>
          <p:nvPr/>
        </p:nvSpPr>
        <p:spPr>
          <a:xfrm>
            <a:off x="685800" y="1463040"/>
            <a:ext cx="7772400" cy="851799"/>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g = GM/r², so g ∝ M/r². Factor = 3 ÷ 2² = 0.75, so g = 0.75 × 9.81 = 7.36 N kg⁻¹.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816352"/>
          </a:xfrm>
          <a:prstGeom prst="roundRect">
            <a:avLst>
              <a:gd name="adj" fmla="val 1948"/>
            </a:avLst>
          </a:prstGeom>
          <a:solidFill>
            <a:srgbClr val="F3F5F9"/>
          </a:solidFill>
          <a:ln w="12700">
            <a:solidFill>
              <a:srgbClr val="DDE2EA"/>
            </a:solidFill>
            <a:prstDash val="solid"/>
          </a:ln>
        </p:spPr>
      </p:sp>
      <p:sp>
        <p:nvSpPr>
          <p:cNvPr id="5" name="Text 3"/>
          <p:cNvSpPr txBox="1"/>
          <p:nvPr/>
        </p:nvSpPr>
        <p:spPr>
          <a:xfrm>
            <a:off x="685800" y="1463040"/>
            <a:ext cx="7772400" cy="2587752"/>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 region (of space) in which a mass experiences a force</a:t>
            </a:r>
            <a:endParaRPr lang="en-US" sz="1600" dirty="0"/>
          </a:p>
          <a:p>
            <a:pPr marL="342900" indent="-342900">
              <a:spcAft>
                <a:spcPts val="400"/>
              </a:spcAft>
              <a:buSzPct val="100000"/>
              <a:buChar char="•"/>
            </a:pPr>
            <a:r>
              <a:rPr lang="en-US" sz="1600" dirty="0">
                <a:solidFill>
                  <a:srgbClr val="1A1F2B"/>
                </a:solidFill>
              </a:rPr>
              <a:t>g = F/m = 9.28 ÷ 2.50</a:t>
            </a:r>
            <a:endParaRPr lang="en-US" sz="1600" dirty="0"/>
          </a:p>
          <a:p>
            <a:pPr marL="342900" indent="-342900">
              <a:spcAft>
                <a:spcPts val="400"/>
              </a:spcAft>
              <a:buSzPct val="100000"/>
              <a:buChar char="•"/>
            </a:pPr>
            <a:r>
              <a:rPr lang="en-US" sz="1600" dirty="0">
                <a:solidFill>
                  <a:srgbClr val="1A1F2B"/>
                </a:solidFill>
              </a:rPr>
              <a:t>= 3.71 N kg⁻¹</a:t>
            </a:r>
            <a:endParaRPr lang="en-US" sz="1600" dirty="0"/>
          </a:p>
          <a:p>
            <a:pPr marL="342900" indent="-342900">
              <a:spcAft>
                <a:spcPts val="400"/>
              </a:spcAft>
              <a:buSzPct val="100000"/>
              <a:buChar char="•"/>
            </a:pPr>
            <a:r>
              <a:rPr lang="en-US" sz="1600" dirty="0">
                <a:solidFill>
                  <a:srgbClr val="1A1F2B"/>
                </a:solidFill>
              </a:rPr>
              <a:t>200 m is tiny compared with the radius of Mars, so the field over this region is (effectively) uniform / the distance from the centre is effectively unchanged</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F = Gm₁m₂/r² = 6.67 × 10⁻¹¹ × 5.97 × 10²⁴ × 7.35 × 10²² ÷ (3.84 × 10⁸)²</a:t>
            </a:r>
            <a:endParaRPr lang="en-US" sz="1400" dirty="0"/>
          </a:p>
          <a:p>
            <a:pPr marL="342900" indent="-342900">
              <a:spcAft>
                <a:spcPts val="400"/>
              </a:spcAft>
              <a:buSzPct val="100000"/>
              <a:buChar char="•"/>
            </a:pPr>
            <a:r>
              <a:rPr lang="en-US" sz="1400" dirty="0">
                <a:solidFill>
                  <a:srgbClr val="1A1F2B"/>
                </a:solidFill>
              </a:rPr>
              <a:t>= 1.98 × 10²⁰ N</a:t>
            </a:r>
            <a:endParaRPr lang="en-US" sz="1400" dirty="0"/>
          </a:p>
          <a:p>
            <a:pPr marL="342900" indent="-342900">
              <a:spcAft>
                <a:spcPts val="400"/>
              </a:spcAft>
              <a:buSzPct val="100000"/>
              <a:buChar char="•"/>
            </a:pPr>
            <a:r>
              <a:rPr lang="en-US" sz="1400" dirty="0">
                <a:solidFill>
                  <a:srgbClr val="1A1F2B"/>
                </a:solidFill>
              </a:rPr>
              <a:t>a = F/m = 1.98 × 10²⁰ ÷ 7.35 × 10²² = 2.70 × 10⁻³ m s⁻² (2.69 × 10⁻³ m s⁻² from the rounded force; allow error carried forward)</a:t>
            </a:r>
            <a:endParaRPr lang="en-US" sz="1400" dirty="0"/>
          </a:p>
          <a:p>
            <a:pPr marL="342900" indent="-342900">
              <a:spcAft>
                <a:spcPts val="400"/>
              </a:spcAft>
              <a:buSzPct val="100000"/>
              <a:buChar char="•"/>
            </a:pPr>
            <a:r>
              <a:rPr lang="en-US" sz="1400" dirty="0">
                <a:solidFill>
                  <a:srgbClr val="1A1F2B"/>
                </a:solidFill>
              </a:rPr>
              <a:t>1.98 × 10²⁰ N, directed towards the Moon (Newton's third law pair)</a:t>
            </a:r>
            <a:endParaRPr lang="en-US" sz="1400" dirty="0"/>
          </a:p>
          <a:p>
            <a:pPr marL="342900" indent="-342900">
              <a:spcAft>
                <a:spcPts val="400"/>
              </a:spcAft>
              <a:buSzPct val="100000"/>
              <a:buChar char="•"/>
            </a:pPr>
            <a:r>
              <a:rPr lang="en-US" sz="1400" dirty="0">
                <a:solidFill>
                  <a:srgbClr val="1A1F2B"/>
                </a:solidFill>
              </a:rPr>
              <a:t>the Earth's mass is much larger (about 81 times), so for the same force its acceleration F/m is much smaller</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53</Slides>
  <Notes>53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5.7 Gravitational fields and orbits · Edexcel IAL Physics</dc:title>
  <dc:subject>PptxGenJS Presentation</dc:subject>
  <dc:creator>Evan Kotronis · ExaminerPrep</dc:creator>
  <cp:lastModifiedBy>Evan Kotronis · ExaminerPrep</cp:lastModifiedBy>
  <cp:revision>1</cp:revision>
  <dcterms:created xsi:type="dcterms:W3CDTF">2026-10-26T15:12:30Z</dcterms:created>
  <dcterms:modified xsi:type="dcterms:W3CDTF">2026-10-26T15:12:30Z</dcterms:modified>
</cp:coreProperties>
</file>