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notesMasterIdLst>
    <p:notesMasterId r:id="rId5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c399bc06-6129-7129-9852-098921419a4c}">
          <p14:sldIdLst>
            <p14:sldId id="256"/>
            <p14:sldId id="257"/>
            <p14:sldId id="258"/>
          </p14:sldIdLst>
        </p14:section>
        <p14:section name="Theory" id="{831a2584-cb13-a3c8-2843-8e24837b8806}">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Lst>
        </p14:section>
        <p14:section name="Practice" id="{ac5d6407-37e8-0fd7-e4f3-554e0faa924c}">
          <p14:sldIdLst>
            <p14:sldId id="296"/>
            <p14:sldId id="297"/>
            <p14:sldId id="298"/>
            <p14:sldId id="299"/>
            <p14:sldId id="300"/>
            <p14:sldId id="301"/>
          </p14:sldIdLst>
        </p14:section>
        <p14:section name="Answers" id="{e0d245d8-8fc6-385a-26c9-c9bc725fa724}">
          <p14:sldIdLst>
            <p14:sldId id="302"/>
            <p14:sldId id="303"/>
            <p14:sldId id="304"/>
            <p14:sldId id="305"/>
            <p14:sldId id="306"/>
            <p14:sldId id="307"/>
            <p14:sldId id="30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notesMaster" Target="notesMasters/notesMaster1.xml"/><Relationship Id="rId56" Type="http://schemas.openxmlformats.org/officeDocument/2006/relationships/presProps" Target="presProps.xml"/><Relationship Id="rId57" Type="http://schemas.openxmlformats.org/officeDocument/2006/relationships/viewProps" Target="viewProps.xml"/><Relationship Id="rId58" Type="http://schemas.openxmlformats.org/officeDocument/2006/relationships/theme" Target="theme/theme1.xml"/><Relationship Id="rId5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Hooke's law and elastic strain energy. Notes for this topic: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Hooke's law?.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Hooke's law?.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stiffness of a spring?.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stiffness of a spring?.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stiffness of a spring?.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stiffness of a spring?: Worked example 1.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measure the stiffness of a spring?.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springs combine in series and in parallel?.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springs combine in series and in parallel?.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springs combine in series and in parallel?: Worked example 2.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springs combine in series and in parallel?.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wire is stretched beyond the straight line?.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wire is stretched beyond the straight line?.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wire is stretched beyond the straight line?: Worked example 3.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wire is stretched beyond the straight line?.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rubber behave differently?.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rubber behave differently?.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rubber behave differently?.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stretched object store?.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stretched object store?.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stretched object store?: Worked example 4.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stretched object store?.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stretched object store?.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stretched object store?: Worked example 5.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stretched object store?.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energy when the graph is curved?.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energy when the graph is curved?.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energy when the graph is curved?: Worked example 6.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find the energy when the graph is curved?.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1.8.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1.8.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https://examinerprep.com/notes/edexcel-ial-physics/hookes-law-and-elastic-strain-energy/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https://examinerprep.com/ial-physics-1-8-hookes-law-and-elastic-strain-energy-questions#IALP-U1-8-A-05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https://examinerprep.com/ial-physics-1-8-hookes-law-and-elastic-strain-energy-questions#IALP-U1-8-A-08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https://examinerprep.com/ial-physics-1-8-hookes-law-and-elastic-strain-energy-questions#IALP-U1-8-A-09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https://examinerprep.com/ial-physics-1-8-hookes-law-and-elastic-strain-energy-questions#IALP-U1-8-B-06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https://examinerprep.com/ial-physics-1-8-hookes-law-and-elastic-strain-energy-questions#IALP-U1-8-FB-01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https://examinerprep.com/ial-physics-1-8-hookes-law-and-elastic-strain-energy-questions#IALP-U1-8-A-05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https://examinerprep.com/ial-physics-1-8-hookes-law-and-elastic-strain-energy-questions#IALP-U1-8-A-08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https://examinerprep.com/ial-physics-1-8-hookes-law-and-elastic-strain-energy-questions#IALP-U1-8-A-09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https://examinerprep.com/ial-physics-1-8-hookes-law-and-elastic-strain-energy-questions#IALP-U1-8-B-06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https://examinerprep.com/ial-physics-1-8-hookes-law-and-elastic-strain-energy-questions#IALP-U1-8-FB-01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png"/><Relationship Id="rId2" Type="http://schemas.openxmlformats.org/officeDocument/2006/relationships/slideLayout" Target="../slideLayouts/slideLayout3.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png"/><Relationship Id="rId2" Type="http://schemas.openxmlformats.org/officeDocument/2006/relationships/slideLayout" Target="../slideLayouts/slideLayout3.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hyperlink" Target="https://examinerprep.com/notes/edexcel-ial-physics/hookes-law-and-elastic-strain-energy/" TargetMode="External"/><Relationship Id="rId2" Type="http://schemas.openxmlformats.org/officeDocument/2006/relationships/hyperlink" Target="https://examinerprep.com/ial-physics-1-8-hookes-law-and-elastic-strain-energy-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1.8 Hooke's law and elastic strain energy</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12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1991563"/>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Hooke's law, ΔF = kΔx, and the stiffness k of an object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Measuring the stiffness of a spring from a force–extension graph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Springs in series and in parallel</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Force–extension and force–compression graphs: limit of proportionality, elastic limit, yield point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Elastic and plastic deformation; loading and unloading a metal wire and a rubber band; hysteresis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Elastic strain energy from ΔEₑₗ = ½FΔx and from the area under a graph</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Estimating the area under a curved graph by counting squares or adding strips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Hooke's law says the extension of an object is proportional to the force applied, up to the limit of proportionality, so ΔF = kΔx and the gradient of the straight part of a force–extension graph is the stiffness.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k is the stiffness (N m⁻¹), the force per unit extension. It belongs to that object: its material, length, thickness and shape.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Series: 1/k = 1/k₁ + 1/k₂ (less stiff). Parallel: k = k₁ + k₂ (stiffer).</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Elastic deformation disappears when the force is removed; plastic deformation is permanent. The elastic limit separates them.</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Rubber returns to its length but its unloading curve lies below its loading curve; the hysteresis loop is energy dissipated as heat.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Elastic strain energy = area under the force–extension graph; for a straight line through the origin, ΔEₑₗ = ½FΔx.</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Hooke's law?</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Pull on a spring and it gets longer; pull twice as hard and, for a while, it gets twice as much longer. That simple proportionality is Hooke's law, and it holds for springs, metal wires and rods as long as the deformation stays small.</a:t>
            </a:r>
            <a:endParaRPr lang="en-US" sz="1500" dirty="0"/>
          </a:p>
        </p:txBody>
      </p:sp>
      <p:sp>
        <p:nvSpPr>
          <p:cNvPr id="5" name="Shape 3"/>
          <p:cNvSpPr/>
          <p:nvPr/>
        </p:nvSpPr>
        <p:spPr>
          <a:xfrm>
            <a:off x="457200" y="2181758"/>
            <a:ext cx="8229600" cy="2277770"/>
          </a:xfrm>
          <a:prstGeom prst="roundRect">
            <a:avLst>
              <a:gd name="adj" fmla="val 2409"/>
            </a:avLst>
          </a:prstGeom>
          <a:solidFill>
            <a:srgbClr val="EEF2FF"/>
          </a:solidFill>
          <a:ln w="9525">
            <a:solidFill>
              <a:srgbClr val="DDE2EA"/>
            </a:solidFill>
            <a:prstDash val="solid"/>
          </a:ln>
        </p:spPr>
      </p:sp>
      <p:sp>
        <p:nvSpPr>
          <p:cNvPr id="6" name="Text 4"/>
          <p:cNvSpPr txBox="1"/>
          <p:nvPr/>
        </p:nvSpPr>
        <p:spPr>
          <a:xfrm>
            <a:off x="603504" y="2273198"/>
            <a:ext cx="7936992" cy="213146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Hooke's law:</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the extension of an object is directly proportional to the force applied to it, provided the limit of proportionality is not exceeded.</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ΔF = k Δx</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ΔF = change in the stretching (or compressing) force (N); Δx = change in length, the extension or compression (m); k = stiffness of the object, often called the spring constant (N m⁻¹). Valid only on the straight, proportional part of the force–extension graph.</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Hooke's law?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12</a:t>
            </a:r>
            <a:endParaRPr lang="en-US" sz="1200" dirty="0"/>
          </a:p>
        </p:txBody>
      </p:sp>
      <p:sp>
        <p:nvSpPr>
          <p:cNvPr id="4" name="Text 2"/>
          <p:cNvSpPr txBox="1"/>
          <p:nvPr/>
        </p:nvSpPr>
        <p:spPr>
          <a:xfrm>
            <a:off x="457200" y="1371600"/>
            <a:ext cx="8229600" cy="2120494"/>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Extension</a:t>
            </a:r>
            <a:r>
              <a:rPr lang="en-US" sz="1500" dirty="0">
                <a:solidFill>
                  <a:srgbClr val="1A1F2B"/>
                </a:solidFill>
                <a:latin typeface="Calibri" pitchFamily="34" charset="0"/>
                <a:ea typeface="Calibri" pitchFamily="34" charset="-122"/>
                <a:cs typeface="Calibri" pitchFamily="34" charset="-120"/>
              </a:rPr>
              <a:t> = stretched length − original length. A </a:t>
            </a:r>
            <a:r>
              <a:rPr lang="en-US" sz="1500" b="1" dirty="0">
                <a:solidFill>
                  <a:srgbClr val="1A1F2B"/>
                </a:solidFill>
                <a:latin typeface="Calibri" pitchFamily="34" charset="0"/>
                <a:ea typeface="Calibri" pitchFamily="34" charset="-122"/>
                <a:cs typeface="Calibri" pitchFamily="34" charset="-120"/>
              </a:rPr>
              <a:t>compression</a:t>
            </a:r>
            <a:r>
              <a:rPr lang="en-US" sz="1500" dirty="0">
                <a:solidFill>
                  <a:srgbClr val="1A1F2B"/>
                </a:solidFill>
                <a:latin typeface="Calibri" pitchFamily="34" charset="0"/>
                <a:ea typeface="Calibri" pitchFamily="34" charset="-122"/>
                <a:cs typeface="Calibri" pitchFamily="34" charset="-120"/>
              </a:rPr>
              <a:t> is the reduction in length when a force squashes the object.</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Stiffness</a:t>
            </a:r>
            <a:r>
              <a:rPr lang="en-US" sz="1500" dirty="0">
                <a:solidFill>
                  <a:srgbClr val="1A1F2B"/>
                </a:solidFill>
                <a:latin typeface="Calibri" pitchFamily="34" charset="0"/>
                <a:ea typeface="Calibri" pitchFamily="34" charset="-122"/>
                <a:cs typeface="Calibri" pitchFamily="34" charset="-120"/>
              </a:rPr>
              <a:t> k is the force needed per unit extension. A stiff object has a large k and stretches little.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k is a property of the object, not of the material alone: a longer spring of the same wire has a smaller k, a thicker one a larger k.</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law applies to tension (stretching) and to compression (squashing). Springs, metal wires and rods obey it for small deformations; rubber largely does not.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In SI base units, 1 N m⁻¹ = 1 kg s⁻².</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do you measure the stiffness of a spring?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Text 2"/>
          <p:cNvSpPr txBox="1"/>
          <p:nvPr/>
        </p:nvSpPr>
        <p:spPr>
          <a:xfrm>
            <a:off x="457200" y="1371600"/>
            <a:ext cx="8229600" cy="286298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standard experiment hangs masses on a spring and measures how far it stretches. The method matters because the gradient you draw is only as good as the readings behind 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Hang the spring from a clamp, with a metre rule clamped vertically beside it. Fix a horizontal pointer to the bottom of the spring.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Record the pointer reading with no load (or a small hanger to straighten the coils). Read at eye level to avoid parallax.</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Add masses in equal steps (for example 100 g) and record each new reading. Extension = reading − original reading; load = mg.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Remove the masses one at a time and read again. If the readings return to the originals, the spring was not taken past its elastic limit.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Plot force on the y-axis against extension on the x-axis; the gradient of the straight section is k.</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stiffness of a spring?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Measuring the stiffness of a spring. The pointer is read against the vertical metre rule at eye level after each 100 g mass is added.">    </p:cNvPr>
          <p:cNvPicPr>
            <a:picLocks noChangeAspect="1"/>
          </p:cNvPicPr>
          <p:nvPr/>
        </p:nvPicPr>
        <p:blipFill>
          <a:blip r:embed="rId1"/>
          <a:stretch>
            <a:fillRect/>
          </a:stretch>
        </p:blipFill>
        <p:spPr>
          <a:xfrm>
            <a:off x="6601054" y="1371600"/>
            <a:ext cx="2085746" cy="2469794"/>
          </a:xfrm>
          <a:prstGeom prst="rect">
            <a:avLst/>
          </a:prstGeom>
        </p:spPr>
      </p:pic>
      <p:sp>
        <p:nvSpPr>
          <p:cNvPr id="5" name="Text 2"/>
          <p:cNvSpPr txBox="1"/>
          <p:nvPr/>
        </p:nvSpPr>
        <p:spPr>
          <a:xfrm>
            <a:off x="6455207" y="3887114"/>
            <a:ext cx="2377440" cy="730606"/>
          </a:xfrm>
          <a:prstGeom prst="rect">
            <a:avLst/>
          </a:prstGeom>
          <a:noFill/>
          <a:ln/>
        </p:spPr>
        <p:txBody>
          <a:bodyPr wrap="square" lIns="0" tIns="0" rIns="0" bIns="0" rtlCol="0" anchor="t"/>
          <a:lstStyle/>
          <a:p>
            <a:pPr algn="ctr" indent="0" marL="0">
              <a:buNone/>
            </a:pPr>
            <a:r>
              <a:rPr lang="en-US" sz="1100" i="1" dirty="0">
                <a:solidFill>
                  <a:srgbClr val="5A6577"/>
                </a:solidFill>
              </a:rPr>
              <a:t>Measuring the stiffness of a spring. The pointer is read against the vertical metre rule at eye level after each 100 g mass is added.</a:t>
            </a:r>
            <a:endParaRPr lang="en-US" sz="1100" dirty="0"/>
          </a:p>
        </p:txBody>
      </p:sp>
      <p:sp>
        <p:nvSpPr>
          <p:cNvPr id="6" name="Text 3"/>
          <p:cNvSpPr txBox="1"/>
          <p:nvPr/>
        </p:nvSpPr>
        <p:spPr>
          <a:xfrm>
            <a:off x="457200" y="1371600"/>
            <a:ext cx="5823814" cy="534010"/>
          </a:xfrm>
          <a:prstGeom prst="rect">
            <a:avLst/>
          </a:prstGeom>
          <a:noFill/>
          <a:ln/>
        </p:spPr>
        <p:txBody>
          <a:bodyPr wrap="square" lIns="0" tIns="0" rIns="0" bIns="0" rtlCol="0" anchor="t"/>
          <a:lstStyle/>
          <a:p>
            <a:pPr marL="228600" indent="-228600">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clamp the stand to the bench, keep feet clear of the masses, and wear eye protection in case the spring flies off.</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stiffness of a spring?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pic>
        <p:nvPicPr>
          <p:cNvPr id="4" name="Image 0" descr="Specimen results for a steel spring loaded in 100 g steps. Up to 600 g (5.89 N) the points lie on a straight line through the origin; after that the spring stretches more than Hooke's law predicts. The dashed triangle covers most of the straight section.">    </p:cNvPr>
          <p:cNvPicPr>
            <a:picLocks noChangeAspect="1"/>
          </p:cNvPicPr>
          <p:nvPr/>
        </p:nvPicPr>
        <p:blipFill>
          <a:blip r:embed="rId1"/>
          <a:stretch>
            <a:fillRect/>
          </a:stretch>
        </p:blipFill>
        <p:spPr>
          <a:xfrm>
            <a:off x="2565806" y="1371600"/>
            <a:ext cx="4012387" cy="2469794"/>
          </a:xfrm>
          <a:prstGeom prst="rect">
            <a:avLst/>
          </a:prstGeom>
        </p:spPr>
      </p:pic>
      <p:sp>
        <p:nvSpPr>
          <p:cNvPr id="5" name="Text 2"/>
          <p:cNvSpPr txBox="1"/>
          <p:nvPr/>
        </p:nvSpPr>
        <p:spPr>
          <a:xfrm>
            <a:off x="2565806"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a steel spring loaded in 100 g steps. Up to 600 g (5.89 N) the points lie on a straight line through the origin; after that the spring stretches more than Hooke's law predicts. The dashed triangle covers most of the straight section.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stiffness of a spring?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 · Worked example 1 · Easy · Determine</a:t>
            </a:r>
            <a:endParaRPr lang="en-US" sz="1200" dirty="0"/>
          </a:p>
        </p:txBody>
      </p:sp>
      <p:sp>
        <p:nvSpPr>
          <p:cNvPr id="4" name="Text 2"/>
          <p:cNvSpPr txBox="1"/>
          <p:nvPr/>
        </p:nvSpPr>
        <p:spPr>
          <a:xfrm>
            <a:off x="457200" y="1371600"/>
            <a:ext cx="8229600" cy="216072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graph above to (a) determine the stiffness of the spring, (b) state the force at the limit of proportionality and (c) calculate the extension produced by a force of 4.0 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of the straight section from the large triangle, with cm converted to m: k = ΔF/Δx = 4.8 ÷0.150 → </a:t>
            </a:r>
            <a:r>
              <a:rPr lang="en-US" sz="1500" b="1" dirty="0">
                <a:solidFill>
                  <a:srgbClr val="1A1F2B"/>
                </a:solidFill>
                <a:latin typeface="Calibri" pitchFamily="34" charset="0"/>
                <a:ea typeface="Calibri" pitchFamily="34" charset="-122"/>
                <a:cs typeface="Calibri" pitchFamily="34" charset="-120"/>
              </a:rPr>
              <a:t>k = 32 N m⁻¹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last point on the straight line is the 600 g load: F = 0.600×9.81 = 5.886 N → </a:t>
            </a:r>
            <a:r>
              <a:rPr lang="en-US" sz="1500" b="1" dirty="0">
                <a:solidFill>
                  <a:srgbClr val="1A1F2B"/>
                </a:solidFill>
                <a:latin typeface="Calibri" pitchFamily="34" charset="0"/>
                <a:ea typeface="Calibri" pitchFamily="34" charset="-122"/>
                <a:cs typeface="Calibri" pitchFamily="34" charset="-120"/>
              </a:rPr>
              <a:t>5.9 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4.0 N is below the limit, so Hooke's law applies: Δx = F/k = 4.0 ÷32 = 0.125 m → </a:t>
            </a:r>
            <a:r>
              <a:rPr lang="en-US" sz="1500" b="1" dirty="0">
                <a:solidFill>
                  <a:srgbClr val="1A1F2B"/>
                </a:solidFill>
                <a:latin typeface="Calibri" pitchFamily="34" charset="0"/>
                <a:ea typeface="Calibri" pitchFamily="34" charset="-122"/>
                <a:cs typeface="Calibri" pitchFamily="34" charset="-120"/>
              </a:rPr>
              <a:t>12.5 cm</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measure the stiffness of a spring?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a graph has extension on the y-axis and force on the x-axis, its gradient is 1/k, not k. Check the axes before you call a gradient "the stiffness".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springs combine in series and in parallel?</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Text 2"/>
          <p:cNvSpPr txBox="1"/>
          <p:nvPr/>
        </p:nvSpPr>
        <p:spPr>
          <a:xfrm>
            <a:off x="457200" y="1371600"/>
            <a:ext cx="8229600" cy="173370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Series: one after the other</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Each spring carries the </a:t>
            </a:r>
            <a:r>
              <a:rPr lang="en-US" sz="1500" b="1" dirty="0">
                <a:solidFill>
                  <a:srgbClr val="1A1F2B"/>
                </a:solidFill>
                <a:latin typeface="Calibri" pitchFamily="34" charset="0"/>
                <a:ea typeface="Calibri" pitchFamily="34" charset="-122"/>
                <a:cs typeface="Calibri" pitchFamily="34" charset="-120"/>
              </a:rPr>
              <a:t>whole</a:t>
            </a:r>
            <a:r>
              <a:rPr lang="en-US" sz="1500" dirty="0">
                <a:solidFill>
                  <a:srgbClr val="1A1F2B"/>
                </a:solidFill>
                <a:latin typeface="Calibri" pitchFamily="34" charset="0"/>
                <a:ea typeface="Calibri" pitchFamily="34" charset="-122"/>
                <a:cs typeface="Calibri" pitchFamily="34" charset="-120"/>
              </a:rPr>
              <a:t> load F, so each stretches by its own amount, F/k₁ and F/k₂. The extensions add: Δx = F/k₁ + F/k₂. Dividing by F gives the combined stiffness.</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Parallel: side by side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Joined by a bar that stays level, both springs stretch by the </a:t>
            </a:r>
            <a:r>
              <a:rPr lang="en-US" sz="1500" b="1" dirty="0">
                <a:solidFill>
                  <a:srgbClr val="1A1F2B"/>
                </a:solidFill>
                <a:latin typeface="Calibri" pitchFamily="34" charset="0"/>
                <a:ea typeface="Calibri" pitchFamily="34" charset="-122"/>
                <a:cs typeface="Calibri" pitchFamily="34" charset="-120"/>
              </a:rPr>
              <a:t>same</a:t>
            </a:r>
            <a:r>
              <a:rPr lang="en-US" sz="1500" dirty="0">
                <a:solidFill>
                  <a:srgbClr val="1A1F2B"/>
                </a:solidFill>
                <a:latin typeface="Calibri" pitchFamily="34" charset="0"/>
                <a:ea typeface="Calibri" pitchFamily="34" charset="-122"/>
                <a:cs typeface="Calibri" pitchFamily="34" charset="-120"/>
              </a:rPr>
              <a:t> Δx and the load is shared: F = k₁Δx + k₂Δx = (k₁ + k₂)Δx. The stiffer spring carries the larger share.</a:t>
            </a:r>
            <a:endParaRPr lang="en-US" sz="1700" dirty="0"/>
          </a:p>
        </p:txBody>
      </p:sp>
      <p:sp>
        <p:nvSpPr>
          <p:cNvPr id="5" name="Shape 3"/>
          <p:cNvSpPr/>
          <p:nvPr/>
        </p:nvSpPr>
        <p:spPr>
          <a:xfrm>
            <a:off x="457200" y="3151022"/>
            <a:ext cx="8229600" cy="966521"/>
          </a:xfrm>
          <a:prstGeom prst="roundRect">
            <a:avLst>
              <a:gd name="adj" fmla="val 5676"/>
            </a:avLst>
          </a:prstGeom>
          <a:solidFill>
            <a:srgbClr val="EEF2FF"/>
          </a:solidFill>
          <a:ln w="9525">
            <a:solidFill>
              <a:srgbClr val="DDE2EA"/>
            </a:solidFill>
            <a:prstDash val="solid"/>
          </a:ln>
        </p:spPr>
      </p:sp>
      <p:sp>
        <p:nvSpPr>
          <p:cNvPr id="6" name="Text 4"/>
          <p:cNvSpPr txBox="1"/>
          <p:nvPr/>
        </p:nvSpPr>
        <p:spPr>
          <a:xfrm>
            <a:off x="603504" y="3242462"/>
            <a:ext cx="793699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1/kₛₑᵣᵢₑₛ = 1/k₁ + 1/k₂   kₚₐᵣₐₗₗₑₗ = k₁ + k₂</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Not in the formulae list: derive them from ΔF = kΔx as above. For two identical springs, series gives k/2 (twice the extension) and parallel gives 2k (half the extension).</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springs combine in series and in parallel?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pic>
        <p:nvPicPr>
          <p:cNvPr id="4" name="Image 0" descr="Drawn to scale: each spring is 10 cm long unstretched with k = 50 N m⁻¹, and each arrangement holds 2.0 N. The dashed lines mark the unstretched lengths: one spring extends 4.0 cm (k = 50 N m⁻¹), two in series 8.0 cm (k = 25 N m⁻¹), two in parallel 2.0 cm (k = 100 N m⁻¹).">    </p:cNvPr>
          <p:cNvPicPr>
            <a:picLocks noChangeAspect="1"/>
          </p:cNvPicPr>
          <p:nvPr/>
        </p:nvPicPr>
        <p:blipFill>
          <a:blip r:embed="rId1"/>
          <a:stretch>
            <a:fillRect/>
          </a:stretch>
        </p:blipFill>
        <p:spPr>
          <a:xfrm>
            <a:off x="3842309" y="1371600"/>
            <a:ext cx="1459382" cy="1793138"/>
          </a:xfrm>
          <a:prstGeom prst="rect">
            <a:avLst/>
          </a:prstGeom>
        </p:spPr>
      </p:pic>
      <p:sp>
        <p:nvSpPr>
          <p:cNvPr id="5" name="Text 2"/>
          <p:cNvSpPr txBox="1"/>
          <p:nvPr/>
        </p:nvSpPr>
        <p:spPr>
          <a:xfrm>
            <a:off x="3383280" y="3210458"/>
            <a:ext cx="2377440" cy="1407262"/>
          </a:xfrm>
          <a:prstGeom prst="rect">
            <a:avLst/>
          </a:prstGeom>
          <a:noFill/>
          <a:ln/>
        </p:spPr>
        <p:txBody>
          <a:bodyPr wrap="square" lIns="0" tIns="0" rIns="0" bIns="0" rtlCol="0" anchor="t"/>
          <a:lstStyle/>
          <a:p>
            <a:pPr algn="ctr" indent="0" marL="0">
              <a:buNone/>
            </a:pPr>
            <a:r>
              <a:rPr lang="en-US" sz="1100" i="1" dirty="0">
                <a:solidFill>
                  <a:srgbClr val="5A6577"/>
                </a:solidFill>
              </a:rPr>
              <a:t>Drawn to scale: each spring is 10 cm long unstretched with k = 50 N m⁻¹, and each arrangement holds 2.0 N. The dashed lines mark the unstretched lengths: one spring extends 4.0 cm (k = 50 N m⁻¹), two in series 8.0 cm (k = 25 N m⁻¹), two in parallel 2.0 cm (k = 100 N m⁻¹).</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springs combine in series and in parallel?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 · Worked example 2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Spring A has stiffness 120 N m⁻¹ and spring B has stiffness 80 N m⁻¹. A load of 3.6 N is hung from them (a) in series and (b) in parallel, joined by a light bar that stays horizontal. Calculate the total extension in each case, and the force on each spring in (b).</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Each spring carries the full 3.6 N: Δx_A = 3.6÷120 = 0.030 m, Δx_B = 3.6÷80 = 0.045 m; total → </a:t>
            </a:r>
            <a:r>
              <a:rPr lang="en-US" sz="1500" b="1" dirty="0">
                <a:solidFill>
                  <a:srgbClr val="1A1F2B"/>
                </a:solidFill>
                <a:latin typeface="Calibri" pitchFamily="34" charset="0"/>
                <a:ea typeface="Calibri" pitchFamily="34" charset="-122"/>
                <a:cs typeface="Calibri" pitchFamily="34" charset="-120"/>
              </a:rPr>
              <a:t>0.075 m</a:t>
            </a:r>
            <a:r>
              <a:rPr lang="en-US" sz="1500" dirty="0">
                <a:solidFill>
                  <a:srgbClr val="1A1F2B"/>
                </a:solidFill>
                <a:latin typeface="Calibri" pitchFamily="34" charset="0"/>
                <a:ea typeface="Calibri" pitchFamily="34" charset="-122"/>
                <a:cs typeface="Calibri" pitchFamily="34" charset="-120"/>
              </a:rPr>
              <a:t>. Check: kₛₑᵣᵢₑₛ = 1/(1/120 + 1/80) = 48 N m⁻¹ and 3.6÷48 = 0.075 m.</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kₚₐᵣₐₗₗₑₗ = 120 + 80 = 200 N m⁻¹, so Δx = 3.6÷200 → </a:t>
            </a:r>
            <a:r>
              <a:rPr lang="en-US" sz="1500" b="1" dirty="0">
                <a:solidFill>
                  <a:srgbClr val="1A1F2B"/>
                </a:solidFill>
                <a:latin typeface="Calibri" pitchFamily="34" charset="0"/>
                <a:ea typeface="Calibri" pitchFamily="34" charset="-122"/>
                <a:cs typeface="Calibri" pitchFamily="34" charset="-120"/>
              </a:rPr>
              <a:t>0.018 m</a:t>
            </a:r>
            <a:r>
              <a:rPr lang="en-US" sz="1500" dirty="0">
                <a:solidFill>
                  <a:srgbClr val="1A1F2B"/>
                </a:solidFill>
                <a:latin typeface="Calibri" pitchFamily="34" charset="0"/>
                <a:ea typeface="Calibri" pitchFamily="34" charset="-122"/>
                <a:cs typeface="Calibri" pitchFamily="34" charset="-120"/>
              </a:rPr>
              <a:t>. Same extension for both: F_A = 120×0.018 → </a:t>
            </a:r>
            <a:r>
              <a:rPr lang="en-US" sz="1500" b="1" dirty="0">
                <a:solidFill>
                  <a:srgbClr val="1A1F2B"/>
                </a:solidFill>
                <a:latin typeface="Calibri" pitchFamily="34" charset="0"/>
                <a:ea typeface="Calibri" pitchFamily="34" charset="-122"/>
                <a:cs typeface="Calibri" pitchFamily="34" charset="-120"/>
              </a:rPr>
              <a:t>2.16 N</a:t>
            </a:r>
            <a:r>
              <a:rPr lang="en-US" sz="1500" dirty="0">
                <a:solidFill>
                  <a:srgbClr val="1A1F2B"/>
                </a:solidFill>
                <a:latin typeface="Calibri" pitchFamily="34" charset="0"/>
                <a:ea typeface="Calibri" pitchFamily="34" charset="-122"/>
                <a:cs typeface="Calibri" pitchFamily="34" charset="-120"/>
              </a:rPr>
              <a:t>; F_B = 80×0.018 → </a:t>
            </a:r>
            <a:r>
              <a:rPr lang="en-US" sz="1500" b="1" dirty="0">
                <a:solidFill>
                  <a:srgbClr val="1A1F2B"/>
                </a:solidFill>
                <a:latin typeface="Calibri" pitchFamily="34" charset="0"/>
                <a:ea typeface="Calibri" pitchFamily="34" charset="-122"/>
                <a:cs typeface="Calibri" pitchFamily="34" charset="-120"/>
              </a:rPr>
              <a:t>1.44 N</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2.16 + 1.44 = 3.6 N, the whole load. The series arrangement stretches 4.2 times as far.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springs combine in series and in parallel?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Adding stiffnesses for springs in series. Joining springs end to end makes the arrangement easier to stretch, so the combined stiffness must be smaller than either one: a quick check on any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wire is stretched beyond the straight line?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65806"/>
                <a:gridCol w="566379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Point or region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What it means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Limit of proportionality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end of the straight section: beyond it, force and extension are no longer proportional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Elastic limit (E)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greatest force for which the object still returns to its original length when the force is removed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Yield point (Y)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where the material starts to stretch a lot for little or no increase in force: the start of large plastic flow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Elastic deformation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change of shape that is fully reversed when the force is removed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Plastic deformation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permanent change of shape: the object does not return to its original 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753612"/>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 and E are often close together, but they are different points: between them the graph curves yet the deformation is still elastic. Beyond E, layers of atoms in a metal slip past one another, so part of the extension remains after the force is removed.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wire is stretched beyond the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pic>
        <p:nvPicPr>
          <p:cNvPr id="4" name="Image 0" descr="Force–extension graph for a metal wire: straight to P (limit of proportionality), elastic to E (elastic limit), then yielding at Y. Unloaded from 10.0 mm and 105 N, the wire follows the dashed line, parallel to OP, and is left 7.4 mm longer than at the start.">    </p:cNvPr>
          <p:cNvPicPr>
            <a:picLocks noChangeAspect="1"/>
          </p:cNvPicPr>
          <p:nvPr/>
        </p:nvPicPr>
        <p:blipFill>
          <a:blip r:embed="rId1"/>
          <a:stretch>
            <a:fillRect/>
          </a:stretch>
        </p:blipFill>
        <p:spPr>
          <a:xfrm>
            <a:off x="4674413" y="1371600"/>
            <a:ext cx="4012387" cy="2469794"/>
          </a:xfrm>
          <a:prstGeom prst="rect">
            <a:avLst/>
          </a:prstGeom>
        </p:spPr>
      </p:pic>
      <p:sp>
        <p:nvSpPr>
          <p:cNvPr id="5" name="Text 2"/>
          <p:cNvSpPr txBox="1"/>
          <p:nvPr/>
        </p:nvSpPr>
        <p:spPr>
          <a:xfrm>
            <a:off x="4674413" y="3887114"/>
            <a:ext cx="4012387" cy="730606"/>
          </a:xfrm>
          <a:prstGeom prst="rect">
            <a:avLst/>
          </a:prstGeom>
          <a:noFill/>
          <a:ln/>
        </p:spPr>
        <p:txBody>
          <a:bodyPr wrap="square" lIns="0" tIns="0" rIns="0" bIns="0" rtlCol="0" anchor="t"/>
          <a:lstStyle/>
          <a:p>
            <a:pPr algn="ctr" indent="0" marL="0">
              <a:buNone/>
            </a:pPr>
            <a:r>
              <a:rPr lang="en-US" sz="1100" i="1" dirty="0">
                <a:solidFill>
                  <a:srgbClr val="5A6577"/>
                </a:solidFill>
              </a:rPr>
              <a:t>Force–extension graph for a metal wire: straight to P (limit of proportionality), elastic to E (elastic limit), then yielding at Y. Unloaded from 10.0 mm and 105 N, the wire follows the dashed line, parallel to OP, and is left 7.4 mm longer than at the start.</a:t>
            </a:r>
            <a:endParaRPr lang="en-US" sz="1100" dirty="0"/>
          </a:p>
        </p:txBody>
      </p:sp>
      <p:sp>
        <p:nvSpPr>
          <p:cNvPr id="6" name="Text 3"/>
          <p:cNvSpPr txBox="1"/>
          <p:nvPr/>
        </p:nvSpPr>
        <p:spPr>
          <a:xfrm>
            <a:off x="457200" y="1371600"/>
            <a:ext cx="3897173" cy="1456639"/>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When a metal is unloaded from beyond E, the unloading line is (nearly) </a:t>
            </a:r>
            <a:r>
              <a:rPr lang="en-US" sz="1500" b="1" dirty="0">
                <a:solidFill>
                  <a:srgbClr val="1A1F2B"/>
                </a:solidFill>
                <a:latin typeface="Calibri" pitchFamily="34" charset="0"/>
                <a:ea typeface="Calibri" pitchFamily="34" charset="-122"/>
                <a:cs typeface="Calibri" pitchFamily="34" charset="-120"/>
              </a:rPr>
              <a:t>parallel</a:t>
            </a:r>
            <a:r>
              <a:rPr lang="en-US" sz="1500" dirty="0">
                <a:solidFill>
                  <a:srgbClr val="1A1F2B"/>
                </a:solidFill>
                <a:latin typeface="Calibri" pitchFamily="34" charset="0"/>
                <a:ea typeface="Calibri" pitchFamily="34" charset="-122"/>
                <a:cs typeface="Calibri" pitchFamily="34" charset="-120"/>
              </a:rPr>
              <a:t> to the original straight section, because the stiffness of the atomic bonds is unchanged. Where that unloading line meets the extension axis gives the </a:t>
            </a:r>
            <a:r>
              <a:rPr lang="en-US" sz="1500" b="1" dirty="0">
                <a:solidFill>
                  <a:srgbClr val="1A1F2B"/>
                </a:solidFill>
                <a:latin typeface="Calibri" pitchFamily="34" charset="0"/>
                <a:ea typeface="Calibri" pitchFamily="34" charset="-122"/>
                <a:cs typeface="Calibri" pitchFamily="34" charset="-120"/>
              </a:rPr>
              <a:t>permanent extension</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wire is stretched beyond the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 · Worked example 3 · Medium · Determine</a:t>
            </a:r>
            <a:endParaRPr lang="en-US" sz="1200" dirty="0"/>
          </a:p>
        </p:txBody>
      </p:sp>
      <p:sp>
        <p:nvSpPr>
          <p:cNvPr id="4" name="Text 2"/>
          <p:cNvSpPr txBox="1"/>
          <p:nvPr/>
        </p:nvSpPr>
        <p:spPr>
          <a:xfrm>
            <a:off x="457200" y="1371600"/>
            <a:ext cx="8229600" cy="2096719"/>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graph above is for a metal wire. The wire is stretched to an extension of 10.0 mm, where the force is 105 N, and then the force is removed. (a) Determine the stiffness of the wire on the straight section. (b) Calculate the permanent extension of the wire.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of OP, with mm converted to m: k = 80 ÷(2.0×10⁻³) → </a:t>
            </a:r>
            <a:r>
              <a:rPr lang="en-US" sz="1500" b="1" dirty="0">
                <a:solidFill>
                  <a:srgbClr val="1A1F2B"/>
                </a:solidFill>
                <a:latin typeface="Calibri" pitchFamily="34" charset="0"/>
                <a:ea typeface="Calibri" pitchFamily="34" charset="-122"/>
                <a:cs typeface="Calibri" pitchFamily="34" charset="-120"/>
              </a:rPr>
              <a:t>k = 4.0 × 10⁴ N m⁻¹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The unloading line has the same gradient, so the extension recovered is Δx = F/k = 105 ÷(4.0×10⁴) = 2.63×10⁻³ m = 2.63 mm. Permanent extension = total − recovered = 10.0 - 2.63 → </a:t>
            </a:r>
            <a:r>
              <a:rPr lang="en-US" sz="1500" b="1" dirty="0">
                <a:solidFill>
                  <a:srgbClr val="1A1F2B"/>
                </a:solidFill>
                <a:latin typeface="Calibri" pitchFamily="34" charset="0"/>
                <a:ea typeface="Calibri" pitchFamily="34" charset="-122"/>
                <a:cs typeface="Calibri" pitchFamily="34" charset="-120"/>
              </a:rPr>
              <a:t>7.4 mm</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wire is stretched beyond the straight line?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12</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Compression graphs are read the same way. For a compression spring the line stays straight until the coils touch; after that the force rises very steeply (see the pop-up toy graph below).</a:t>
            </a:r>
            <a:endParaRPr lang="en-US" sz="1500" dirty="0"/>
          </a:p>
        </p:txBody>
      </p:sp>
      <p:sp>
        <p:nvSpPr>
          <p:cNvPr id="5" name="Shape 3"/>
          <p:cNvSpPr/>
          <p:nvPr/>
        </p:nvSpPr>
        <p:spPr>
          <a:xfrm>
            <a:off x="457200" y="1951330"/>
            <a:ext cx="8229600" cy="1066190"/>
          </a:xfrm>
          <a:prstGeom prst="roundRect">
            <a:avLst>
              <a:gd name="adj" fmla="val 5146"/>
            </a:avLst>
          </a:prstGeom>
          <a:solidFill>
            <a:srgbClr val="FFFBEB"/>
          </a:solidFill>
          <a:ln w="9525">
            <a:solidFill>
              <a:srgbClr val="DDE2EA"/>
            </a:solidFill>
            <a:prstDash val="solid"/>
          </a:ln>
        </p:spPr>
      </p:sp>
      <p:sp>
        <p:nvSpPr>
          <p:cNvPr id="6" name="Text 4"/>
          <p:cNvSpPr txBox="1"/>
          <p:nvPr/>
        </p:nvSpPr>
        <p:spPr>
          <a:xfrm>
            <a:off x="603504" y="204277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you label a graph, put the limit of proportionality exactly where the straight line ends. Do not put the elastic limit at the same point unless the question says they coincide, and never place the yield point on the straight section.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does rubber behave differently?</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sp>
        <p:nvSpPr>
          <p:cNvPr id="4" name="Text 2"/>
          <p:cNvSpPr txBox="1"/>
          <p:nvPr/>
        </p:nvSpPr>
        <p:spPr>
          <a:xfrm>
            <a:off x="457200" y="1371600"/>
            <a:ext cx="8229600" cy="246705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rubber band does not obey Hooke's law: its force–extension graph is curved almost from the start. Rubber is made of long, tangled polymer chains. A small force straightens and lines up the chains easily; once they are nearly straight, further stretching pulls on the bonds and the band becomes stiffer. Rubber can stretch to several times its length and still return to (almost) its original length: a large elastic deformation.</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unloading curve lies </a:t>
            </a:r>
            <a:r>
              <a:rPr lang="en-US" sz="1500" b="1" dirty="0">
                <a:solidFill>
                  <a:srgbClr val="1A1F2B"/>
                </a:solidFill>
                <a:latin typeface="Calibri" pitchFamily="34" charset="0"/>
                <a:ea typeface="Calibri" pitchFamily="34" charset="-122"/>
                <a:cs typeface="Calibri" pitchFamily="34" charset="-120"/>
              </a:rPr>
              <a:t>below</a:t>
            </a:r>
            <a:r>
              <a:rPr lang="en-US" sz="1500" dirty="0">
                <a:solidFill>
                  <a:srgbClr val="1A1F2B"/>
                </a:solidFill>
                <a:latin typeface="Calibri" pitchFamily="34" charset="0"/>
                <a:ea typeface="Calibri" pitchFamily="34" charset="-122"/>
                <a:cs typeface="Calibri" pitchFamily="34" charset="-120"/>
              </a:rPr>
              <a:t> the loading curve: at each extension the band pulls back with less force than was needed to stretch it. This is </a:t>
            </a:r>
            <a:r>
              <a:rPr lang="en-US" sz="1500" b="1" dirty="0">
                <a:solidFill>
                  <a:srgbClr val="1A1F2B"/>
                </a:solidFill>
                <a:latin typeface="Calibri" pitchFamily="34" charset="0"/>
                <a:ea typeface="Calibri" pitchFamily="34" charset="-122"/>
                <a:cs typeface="Calibri" pitchFamily="34" charset="-120"/>
              </a:rPr>
              <a:t>hysteresis</a:t>
            </a:r>
            <a:r>
              <a:rPr lang="en-US" sz="1500" dirty="0">
                <a:solidFill>
                  <a:srgbClr val="1A1F2B"/>
                </a:solidFill>
                <a:latin typeface="Calibri" pitchFamily="34" charset="0"/>
                <a:ea typeface="Calibri" pitchFamily="34" charset="-122"/>
                <a:cs typeface="Calibri" pitchFamily="34" charset="-120"/>
              </a:rPr>
              <a:t>. The area under the loading curve is the work done on the band; the area under the unloading curve is the energy returned. The loop area is the energy dissipated, mainly as thermal energy in the rubber, which is why a band stretched and released repeatedly gets warm.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does rubber behave differently?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pic>
        <p:nvPicPr>
          <p:cNvPr id="4" name="Image 0" descr="Loading and unloading a rubber band to 15 cm. Work done stretching it = 0.95 J; energy returned = 0.61 J; the shaded loop, 0.34 J, is about 36% of the input and heats the band.">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Loading and unloading a rubber band to 15 cm. Work done stretching it = 0.95 J; energy returned = 0.61 J; the shaded loop, 0.34 J, is about 36% of the input and heats the band.</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Why does rubber behave differently?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12</a:t>
            </a:r>
            <a:endParaRPr lang="en-US" sz="1200" dirty="0"/>
          </a:p>
        </p:txBody>
      </p:sp>
      <p:graphicFrame>
        <p:nvGraphicFramePr>
          <p:cNvPr id="22"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451153"/>
                <a:gridCol w="4105656"/>
                <a:gridCol w="2671877"/>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 </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Metal wire past its elastic limit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Rubber band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unloading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permanent extension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returns to (almost) its original 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Unloading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 parallel to the loading line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curved, below the loading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not returned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area between loading curve and unloading line: work done in permanently deforming the wire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loop area: dissipated as thermal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Shape 2"/>
          <p:cNvSpPr/>
          <p:nvPr/>
        </p:nvSpPr>
        <p:spPr>
          <a:xfrm>
            <a:off x="457200" y="2814523"/>
            <a:ext cx="8229600" cy="1066190"/>
          </a:xfrm>
          <a:prstGeom prst="roundRect">
            <a:avLst>
              <a:gd name="adj" fmla="val 5146"/>
            </a:avLst>
          </a:prstGeom>
          <a:solidFill>
            <a:srgbClr val="FEF2F2"/>
          </a:solidFill>
          <a:ln w="9525">
            <a:solidFill>
              <a:srgbClr val="DDE2EA"/>
            </a:solidFill>
            <a:prstDash val="solid"/>
          </a:ln>
        </p:spPr>
      </p:sp>
      <p:sp>
        <p:nvSpPr>
          <p:cNvPr id="6" name="Text 3"/>
          <p:cNvSpPr txBox="1"/>
          <p:nvPr/>
        </p:nvSpPr>
        <p:spPr>
          <a:xfrm>
            <a:off x="603504" y="2905963"/>
            <a:ext cx="7936992" cy="919886"/>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Describing rubber after hysteresis as "plastically deformed". The band goes back to its original length, so the deformation is elastic; the energy loss comes from the loading and unloading curves being different, not from a permanent change of shape.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energy does a stretched object store?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Text 2"/>
          <p:cNvSpPr txBox="1"/>
          <p:nvPr/>
        </p:nvSpPr>
        <p:spPr>
          <a:xfrm>
            <a:off x="457200" y="1371600"/>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Stretching an object needs work. While the deformation is elastic, that work is stored as </a:t>
            </a:r>
            <a:r>
              <a:rPr lang="en-US" sz="1500" b="1" dirty="0">
                <a:solidFill>
                  <a:srgbClr val="1A1F2B"/>
                </a:solidFill>
                <a:latin typeface="Calibri" pitchFamily="34" charset="0"/>
                <a:ea typeface="Calibri" pitchFamily="34" charset="-122"/>
                <a:cs typeface="Calibri" pitchFamily="34" charset="-120"/>
              </a:rPr>
              <a:t>elastic strain energy</a:t>
            </a:r>
            <a:r>
              <a:rPr lang="en-US" sz="1500" dirty="0">
                <a:solidFill>
                  <a:srgbClr val="1A1F2B"/>
                </a:solidFill>
                <a:latin typeface="Calibri" pitchFamily="34" charset="0"/>
                <a:ea typeface="Calibri" pitchFamily="34" charset="-122"/>
                <a:cs typeface="Calibri" pitchFamily="34" charset="-120"/>
              </a:rPr>
              <a:t> and can be recovered. Work = force × distance, but here the force grows as the extension grows, so the work is the </a:t>
            </a:r>
            <a:r>
              <a:rPr lang="en-US" sz="1500" b="1" dirty="0">
                <a:solidFill>
                  <a:srgbClr val="1A1F2B"/>
                </a:solidFill>
                <a:latin typeface="Calibri" pitchFamily="34" charset="0"/>
                <a:ea typeface="Calibri" pitchFamily="34" charset="-122"/>
                <a:cs typeface="Calibri" pitchFamily="34" charset="-120"/>
              </a:rPr>
              <a:t>area under the force–extension graph</a:t>
            </a:r>
            <a:r>
              <a:rPr lang="en-US" sz="1500" dirty="0">
                <a:solidFill>
                  <a:srgbClr val="1A1F2B"/>
                </a:solidFill>
                <a:latin typeface="Calibri" pitchFamily="34" charset="0"/>
                <a:ea typeface="Calibri" pitchFamily="34" charset="-122"/>
                <a:cs typeface="Calibri" pitchFamily="34" charset="-120"/>
              </a:rPr>
              <a:t>. For a straight line through the origin that area is a triangle:</a:t>
            </a:r>
            <a:endParaRPr lang="en-US" sz="1500" dirty="0"/>
          </a:p>
        </p:txBody>
      </p:sp>
      <p:sp>
        <p:nvSpPr>
          <p:cNvPr id="5" name="Shape 3"/>
          <p:cNvSpPr/>
          <p:nvPr/>
        </p:nvSpPr>
        <p:spPr>
          <a:xfrm>
            <a:off x="457200" y="2412187"/>
            <a:ext cx="8229600" cy="966521"/>
          </a:xfrm>
          <a:prstGeom prst="roundRect">
            <a:avLst>
              <a:gd name="adj" fmla="val 5676"/>
            </a:avLst>
          </a:prstGeom>
          <a:solidFill>
            <a:srgbClr val="EEF2FF"/>
          </a:solidFill>
          <a:ln w="9525">
            <a:solidFill>
              <a:srgbClr val="DDE2EA"/>
            </a:solidFill>
            <a:prstDash val="solid"/>
          </a:ln>
        </p:spPr>
      </p:sp>
      <p:sp>
        <p:nvSpPr>
          <p:cNvPr id="6" name="Text 4"/>
          <p:cNvSpPr txBox="1"/>
          <p:nvPr/>
        </p:nvSpPr>
        <p:spPr>
          <a:xfrm>
            <a:off x="603504" y="2503627"/>
            <a:ext cx="7936992" cy="820217"/>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ΔEₑₗ = ½FΔx   and, with F = kΔx,  ΔEₑₗ = ½k(Δx)²</a:t>
            </a:r>
            <a:endParaRPr lang="en-US" sz="1700" dirty="0"/>
          </a:p>
          <a:p>
            <a:pPr algn="ctr" indent="0" marL="0">
              <a:buNone/>
            </a:pPr>
            <a:r>
              <a:rPr lang="en-US" sz="1700" dirty="0">
                <a:solidFill>
                  <a:srgbClr val="13233F"/>
                </a:solidFill>
                <a:latin typeface="Cambria" pitchFamily="34" charset="0"/>
                <a:ea typeface="Cambria" pitchFamily="34" charset="-122"/>
                <a:cs typeface="Cambria" pitchFamily="34" charset="-120"/>
              </a:rPr>
              <a:t>ΔEₑₗ = elastic strain energy (J), F = final force (N), Δx = extension or compression (m). Only for the proportional (Hooke's law) region; for a curved graph find the area instead.</a:t>
            </a:r>
            <a:endParaRPr lang="en-US" sz="1700" dirty="0"/>
          </a:p>
        </p:txBody>
      </p:sp>
      <p:sp>
        <p:nvSpPr>
          <p:cNvPr id="7" name="Text 5"/>
          <p:cNvSpPr txBox="1"/>
          <p:nvPr/>
        </p:nvSpPr>
        <p:spPr>
          <a:xfrm>
            <a:off x="457200" y="349758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Doubling the extension doubles the force, so the stored energy goes up four times (ΔE ∝Δx²). The energy added between two extensions is the </a:t>
            </a:r>
            <a:r>
              <a:rPr lang="en-US" sz="1500" b="1" dirty="0">
                <a:solidFill>
                  <a:srgbClr val="1A1F2B"/>
                </a:solidFill>
                <a:latin typeface="Calibri" pitchFamily="34" charset="0"/>
                <a:ea typeface="Calibri" pitchFamily="34" charset="-122"/>
                <a:cs typeface="Calibri" pitchFamily="34" charset="-120"/>
              </a:rPr>
              <a:t>trapezium</a:t>
            </a:r>
            <a:r>
              <a:rPr lang="en-US" sz="1500" dirty="0">
                <a:solidFill>
                  <a:srgbClr val="1A1F2B"/>
                </a:solidFill>
                <a:latin typeface="Calibri" pitchFamily="34" charset="0"/>
                <a:ea typeface="Calibri" pitchFamily="34" charset="-122"/>
                <a:cs typeface="Calibri" pitchFamily="34" charset="-120"/>
              </a:rPr>
              <a:t> under the line between them, not ½FΔx using the change in extension.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stretched object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Energy stored in the spring of worked example 4. The triangle up to 3.0 N is 0.141 J; the trapezium from 3.0 N to 5.0 N adds 0.25 J, giving 0.391 J in total at 5.0 N.">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Energy stored in the spring of worked example 4. The triangle up to 3.0 N is 0.141 J; the trapezium from 3.0 N to 5.0 N adds 0.25 J, giving 0.391 J in total at 5.0 N.</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stretched object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4 · Medium · Calculate</a:t>
            </a:r>
            <a:endParaRPr lang="en-US" sz="1200" dirty="0"/>
          </a:p>
        </p:txBody>
      </p:sp>
      <p:sp>
        <p:nvSpPr>
          <p:cNvPr id="4" name="Text 2"/>
          <p:cNvSpPr txBox="1"/>
          <p:nvPr/>
        </p:nvSpPr>
        <p:spPr>
          <a:xfrm>
            <a:off x="457200" y="1371600"/>
            <a:ext cx="8229600" cy="193029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spring of worked example 1 has stiffness 32 N m⁻¹. Calculate (a) the elastic strain energy stored when the force is 5.0 N and (b) the extra energy stored when the force is increased from 3.0 N to 5.0 N.</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Δx = 5.0÷32 = 0.1562 m, then ΔEₑₗ = ½×5.0×0.1562 = 0.391 J → </a:t>
            </a:r>
            <a:r>
              <a:rPr lang="en-US" sz="1500" b="1" dirty="0">
                <a:solidFill>
                  <a:srgbClr val="1A1F2B"/>
                </a:solidFill>
                <a:latin typeface="Calibri" pitchFamily="34" charset="0"/>
                <a:ea typeface="Calibri" pitchFamily="34" charset="-122"/>
                <a:cs typeface="Calibri" pitchFamily="34" charset="-120"/>
              </a:rPr>
              <a:t>0.39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3.0 N, Δx = 3.0÷32 = 0.0938 m. Trapezium: ½×(3.0 + 5.0)×(0.1562 - 0.0938) → </a:t>
            </a:r>
            <a:r>
              <a:rPr lang="en-US" sz="1500" b="1" dirty="0">
                <a:solidFill>
                  <a:srgbClr val="1A1F2B"/>
                </a:solidFill>
                <a:latin typeface="Calibri" pitchFamily="34" charset="0"/>
                <a:ea typeface="Calibri" pitchFamily="34" charset="-122"/>
                <a:cs typeface="Calibri" pitchFamily="34" charset="-120"/>
              </a:rPr>
              <a:t>0.25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½k(Δx)² at each force gives 0.391 - 0.141 = 0.25 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stretched object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Stored energy against extension for the same 32 N m⁻¹ spring (assuming it stayed proportional). Doubling the extension from 0.075 m to 0.150 m quadruples the energy, from 0.090 J to 0.360 J.">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Stored energy against extension for the same 32 N m⁻¹ spring (assuming it stayed proportional). Doubling the extension from 0.075 m to 0.150 m quadruples the energy, from 0.090 J to 0.360 J.</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stretched object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pic>
        <p:nvPicPr>
          <p:cNvPr id="4" name="Image 0" descr="Force–compression graph for the spring in a pop-up toy. The shaded triangle up to 30 mm is the energy stored, 0.20 J. Beyond 35 mm the coils touch and the spring becomes a solid column, so the force rises steeply.">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Force–compression graph for the spring in a pop-up toy. The shaded triangle up to 30 mm is the energy stored, 0.20 J. Beyond 35 mm the coils touch and the spring becomes a solid column, so the force rises steeply.</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stretched object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 · Worked example 5 · Medium · Calculate, suggest</a:t>
            </a:r>
            <a:endParaRPr lang="en-US" sz="1200" dirty="0"/>
          </a:p>
        </p:txBody>
      </p:sp>
      <p:sp>
        <p:nvSpPr>
          <p:cNvPr id="4" name="Text 2"/>
          <p:cNvSpPr txBox="1"/>
          <p:nvPr/>
        </p:nvSpPr>
        <p:spPr>
          <a:xfrm>
            <a:off x="457200" y="1371600"/>
            <a:ext cx="8229600" cy="2852014"/>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toy of mass 25 g sits on a spring of stiffness 450 N m⁻¹ (graph above). The toy is pressed down, compressing the spring by 30 mm, and held by a suction cup. When the cup lets go, the toy jumps vertically. g = 9.81 N kg⁻¹. (a) Calculate the elastic strain energy stored. (b) Calculate the maximum height the toy could rise. (c) Suggest why the real height is less.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 = 450×0.030 = 13.5 N, so ΔEₑₗ = ½×13.5×0.030 = 0.2025 J → </a:t>
            </a:r>
            <a:r>
              <a:rPr lang="en-US" sz="1500" b="1" dirty="0">
                <a:solidFill>
                  <a:srgbClr val="1A1F2B"/>
                </a:solidFill>
                <a:latin typeface="Calibri" pitchFamily="34" charset="0"/>
                <a:ea typeface="Calibri" pitchFamily="34" charset="-122"/>
                <a:cs typeface="Calibri" pitchFamily="34" charset="-120"/>
              </a:rPr>
              <a:t>0.20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All of it becomes gravitational potential energy at the top: mgΔh = 0.2025, so Δh = 0.2025÷(0.025×9.81) → </a:t>
            </a:r>
            <a:r>
              <a:rPr lang="en-US" sz="1500" b="1" dirty="0">
                <a:solidFill>
                  <a:srgbClr val="1A1F2B"/>
                </a:solidFill>
                <a:latin typeface="Calibri" pitchFamily="34" charset="0"/>
                <a:ea typeface="Calibri" pitchFamily="34" charset="-122"/>
                <a:cs typeface="Calibri" pitchFamily="34" charset="-120"/>
              </a:rPr>
              <a:t>0.83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Not all the stored energy ends up as gravitational potential energy: some becomes kinetic energy of the spring itself, thermal energy in the spring, and work against air resistance.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stretched object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Convert millimetres and centimetres to metres before you use ½FΔx. N × mm gives millijoules, so an answer 1000 times too big is the usual sign of a missed conversion.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energy when the graph is curved?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Text 2"/>
          <p:cNvSpPr txBox="1"/>
          <p:nvPr/>
        </p:nvSpPr>
        <p:spPr>
          <a:xfrm>
            <a:off x="457200" y="1371600"/>
            <a:ext cx="8229600" cy="233812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energy is still the area under the graph up to the extension reached, but ½FΔx no longer applies. Two methods work:</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Counting squares:</a:t>
            </a:r>
            <a:r>
              <a:rPr lang="en-US" sz="1500" dirty="0">
                <a:solidFill>
                  <a:srgbClr val="1A1F2B"/>
                </a:solidFill>
                <a:latin typeface="Calibri" pitchFamily="34" charset="0"/>
                <a:ea typeface="Calibri" pitchFamily="34" charset="-122"/>
                <a:cs typeface="Calibri" pitchFamily="34" charset="-120"/>
              </a:rPr>
              <a:t> find the energy of one grid square (its width in m × its height in N), count whole squares under the curve, count squares that are about half or more as whole and ignore the rest, then multiply.</a:t>
            </a:r>
            <a:endParaRPr lang="en-US" sz="15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Strips:</a:t>
            </a:r>
            <a:r>
              <a:rPr lang="en-US" sz="1500" dirty="0">
                <a:solidFill>
                  <a:srgbClr val="1A1F2B"/>
                </a:solidFill>
                <a:latin typeface="Calibri" pitchFamily="34" charset="0"/>
                <a:ea typeface="Calibri" pitchFamily="34" charset="-122"/>
                <a:cs typeface="Calibri" pitchFamily="34" charset="-120"/>
              </a:rPr>
              <a:t> split the area into vertical strips of equal width Δx, treat each as a trapezium of area ½(F₁ + F₂)Δx, and add them.</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a curve that bends over (gets less steep), each straight strip top lies slightly below the curve, so the strip method slightly underestimates; narrower strips give a better estimate.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energy when the graph is curved?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pic>
        <p:nvPicPr>
          <p:cNvPr id="4" name="Image 0" descr="Force–extension readings for a nylon cord every 0.10 m. Each shaded strip is a trapezium; their total, 50.6 J, estimates the energy stored at 0.50 m. The dashed straight line shows why ½FΔx (38.9 J) would be far too small.">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Force–extension readings for a nylon cord every 0.10 m. Each shaded strip is a trapezium; their total, 50.6 J, estimates the energy stored at 0.50 m. The dashed straight line shows why ½FΔx (38.9 J) would be far too small.</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energy when the graph is curved?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 · Worked example 6 · Hard · Estimate, explain</a:t>
            </a:r>
            <a:endParaRPr lang="en-US" sz="1200" dirty="0"/>
          </a:p>
        </p:txBody>
      </p:sp>
      <p:sp>
        <p:nvSpPr>
          <p:cNvPr id="4" name="Text 2"/>
          <p:cNvSpPr txBox="1"/>
          <p:nvPr/>
        </p:nvSpPr>
        <p:spPr>
          <a:xfrm>
            <a:off x="457200" y="1371600"/>
            <a:ext cx="8229600" cy="3082442"/>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nylon cord is stretched in steps of 0.10 m. The force readings at 0, 0.10, 0.20, 0.30, 0.40 and 0.50 m are 0.0, 59.3, 99.1, 125.8, 143.7 and 155.6 N. (a) Estimate the elastic strain energy stored at an extension of 0.50 m, assuming the cord is still elastic. (b) Explain why ½FΔx would give the wrong answer.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Area of each strip = ½(F₁ + F₂)×0.10: 2.965 + 7.920 + 11.245 + 13.475 + 14.965 J. Adding: ΔEₑₗ ≈50.6 J → </a:t>
            </a:r>
            <a:r>
              <a:rPr lang="en-US" sz="1500" b="1" dirty="0">
                <a:solidFill>
                  <a:srgbClr val="1A1F2B"/>
                </a:solidFill>
                <a:latin typeface="Calibri" pitchFamily="34" charset="0"/>
                <a:ea typeface="Calibri" pitchFamily="34" charset="-122"/>
                <a:cs typeface="Calibri" pitchFamily="34" charset="-120"/>
              </a:rPr>
              <a:t>≈ 51 J</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½FΔx is the area of a triangle under a straight line: ½×155.6×0.50 = 38.9 J. </a:t>
            </a:r>
            <a:r>
              <a:rPr lang="en-US" sz="1500" b="1" dirty="0">
                <a:solidFill>
                  <a:srgbClr val="1A1F2B"/>
                </a:solidFill>
                <a:latin typeface="Calibri" pitchFamily="34" charset="0"/>
                <a:ea typeface="Calibri" pitchFamily="34" charset="-122"/>
                <a:cs typeface="Calibri" pitchFamily="34" charset="-120"/>
              </a:rPr>
              <a:t>This is too small, because the curve lies above the straight line from the origin.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exact area under the curve drawn is 51.1 J: the strip estimate is slightly low, as expected for a curve that bends over.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find the energy when the graph is curved?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force at the end × the extension (FΔx = 77.8 J here). That is the area of the whole rectangle, which includes the region above the curve, and overestimates the energy.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1.8</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extension, not length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Hooke's law and ½FΔx use the extension (or compression). If a question gives lengths, subtract the original length first.</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definitions with conditions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 statement of Hooke's law needs the condition "provided the limit of proportionality is not exceeded". A definition of the elastic limit must mention returning to the original length when the force is removed.</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½ only for a straight line</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Use ½FΔx only on the proportional part. For a curved graph, or for energy added between two extensions, find the area of the region you actually need.</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1.8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12</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series or parallel?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Ask two questions: does each spring carry the whole load (series) or a share of it (parallel)? Do the extensions add (series) or are they equal (parallel)? Then use ΔF = kΔx for each spring.</a:t>
            </a:r>
            <a:endParaRPr lang="en-US" sz="1300" dirty="0"/>
          </a:p>
        </p:txBody>
      </p:sp>
      <p:sp>
        <p:nvSpPr>
          <p:cNvPr id="6" name="Shape 4"/>
          <p:cNvSpPr/>
          <p:nvPr/>
        </p:nvSpPr>
        <p:spPr>
          <a:xfrm>
            <a:off x="457200" y="2341778"/>
            <a:ext cx="8229600" cy="1066190"/>
          </a:xfrm>
          <a:prstGeom prst="roundRect">
            <a:avLst>
              <a:gd name="adj" fmla="val 5146"/>
            </a:avLst>
          </a:prstGeom>
          <a:solidFill>
            <a:srgbClr val="FFFBEB"/>
          </a:solidFill>
          <a:ln w="9525">
            <a:solidFill>
              <a:srgbClr val="DDE2EA"/>
            </a:solidFill>
            <a:prstDash val="solid"/>
          </a:ln>
        </p:spPr>
      </p:sp>
      <p:sp>
        <p:nvSpPr>
          <p:cNvPr id="7" name="Text 5"/>
          <p:cNvSpPr txBox="1"/>
          <p:nvPr/>
        </p:nvSpPr>
        <p:spPr>
          <a:xfrm>
            <a:off x="603504" y="2433218"/>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describing a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asked to describe a force–extension graph, name the regions in order (straight section, curve, plastic region) and give the values where they change. When asked to explain, link each feature to what is happening: proportional, elastic, permanent.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limit of proportionality and the elastic limit are the same point.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 object can still return to its original length after the graph has started to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 is where the line stops being straight; E is where permanent deformation starts. E is at or beyond 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spring obeys Hooke's law because it returns to its original length.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Returning to the original length shows elastic behaviour; rubber does this without obeying Hooke's law.</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Hooke's law means force ∝ extension: a straight line through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Stiffness is a property of the material.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Two springs of the same steel can have very different 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 depends on the object's material, length, thickness and shape; the Young modulus describes the material.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Springs in series are stiffer.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spring carries the full load, so the extensions add.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In series the combined stiffness is less than either spring; in parallel it is the sum.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12</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Doubling the extension doubles the stored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force also doubles, and the energy is ½ × force × extension.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ΔEₑₗ ∝(Δx)²: double the extension, four times the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All the work done stretching rubber is stored and returned.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unloading curve is below the loading curve.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hysteresis loop area is dissipated as thermal energy each cycle.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12</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9 Stress, strain and the Young modulus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Dividing force by area and extension by length removes the size of the object: the stress–strain graph describes the material, and its gradient (the Young modulus) replaces the stiffness k.</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5 Work and energy</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area under a force–extension graph is the work done, and the stored elastic strain energy can become kinetic or gravitational potential energy, as in a catapult or a trampoline.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Oscillations (Unit 5) and practical skills (3.3)</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mass on a spring that obeys Hooke's law oscillates with simple harmonic motion, with a period that depends on k. The spring experiment is also a model for choosing equal steps, reading scales at eye level and taking a gradient from a large triangle.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12</a:t>
            </a:r>
            <a:endParaRPr lang="en-US" sz="1200" dirty="0"/>
          </a:p>
        </p:txBody>
      </p:sp>
      <p:graphicFrame>
        <p:nvGraphicFramePr>
          <p:cNvPr id="39"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108606"/>
                <a:gridCol w="3825850"/>
                <a:gridCol w="2295144"/>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ΔF = kΔx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Hooke's law; stiffness from force and extension (k in N m⁻¹)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ΔEₑₗ = ½FΔx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elastic strain energy, straight-line region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ΔEₑₗ = ½k(Δx)²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strain energy from stiffness and extension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substituting F = kΔx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1/k = 1/k₁ + 1/k₂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springs in series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k = k₁ + k₂</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springs in parallel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 area under F–Δx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graph, including curves (squares or strips)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949854"/>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spring of natural length 0.250 m and stiffness 60 N m⁻¹ supports a load of 4.5 N. What is its new length?</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Two identical springs are joined first in series and then in parallel, with the same load. Compare the extensions.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Explain the difference between the limit of proportionality and the elastic limit.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 spring of stiffness 800 N m⁻¹ is compressed by 5.0 cm. How much elastic strain energy does it store?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Why does a rubber band become warm when it is stretched and released many times?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A wire with stiffness 4.0 × 10⁴ N m⁻¹ on its straight section is loaded beyond its elastic limit to 8.0 mm at 100 N, then unloaded. Find the permanent extension.</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12</a:t>
            </a:r>
            <a:endParaRPr lang="en-US" sz="1200" dirty="0"/>
          </a:p>
        </p:txBody>
      </p:sp>
      <p:sp>
        <p:nvSpPr>
          <p:cNvPr id="4" name="Text 2"/>
          <p:cNvSpPr txBox="1"/>
          <p:nvPr/>
        </p:nvSpPr>
        <p:spPr>
          <a:xfrm>
            <a:off x="457200" y="1371600"/>
            <a:ext cx="8229600" cy="292608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Extension = 4.5÷60 = 0.075 m, so length = 0.250 + 0.075 = 0.325 m (assuming the limit of proportionality is not passed).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Series stiffness = k/2, parallel stiffness = 2k, so the series extension is 4 times the parallel extension.</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Beyond the limit of proportionality the extension is no longer proportional to the force (the graph curves). Beyond the elastic limit the object no longer returns to its original length when the force is removed (it is permanently deformed).</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½k(Δx)² = ½×800×0.050² = 1.0 J.</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Its unloading curve lies below its loading curve. The area of the hysteresis loop is energy that is not returned on unloading; it is dissipated as thermal energy in the rubber every cycle.</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Recovered extension = 100÷(4.0×10⁴) = 2.5×10⁻³ m = 2.5 mm, so permanent extension = 8.0 - 2.5 = 5.5 mm.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Two identical springs, each of stiffness 150 N m⁻¹, hang side by side and are joined at the bottom by a light horizontal bar. A load of weight 45 N hangs from the centre of the bar. The springs obey Hooke's law.</a:t>
            </a:r>
            <a:endParaRPr lang="en-US" sz="1200" dirty="0"/>
          </a:p>
          <a:p>
            <a:pPr indent="0" marL="0">
              <a:spcAft>
                <a:spcPts val="600"/>
              </a:spcAft>
              <a:buNone/>
            </a:pPr>
            <a:r>
              <a:rPr lang="en-US" sz="1200" dirty="0">
                <a:solidFill>
                  <a:srgbClr val="1A1F2B"/>
                </a:solidFill>
              </a:rPr>
              <a:t>What is the total elastic strain energy stored in the two springs?</a:t>
            </a:r>
            <a:endParaRPr lang="en-US" sz="1200" dirty="0"/>
          </a:p>
          <a:p>
            <a:pPr indent="0" marL="0">
              <a:spcAft>
                <a:spcPts val="600"/>
              </a:spcAft>
              <a:buNone/>
            </a:pPr>
            <a:r>
              <a:rPr lang="en-US" sz="1200" dirty="0">
                <a:solidFill>
                  <a:srgbClr val="1A1F2B"/>
                </a:solidFill>
              </a:rPr>
              <a:t>Figure: two identical springs side by side supporting the bar (not to scale)</a:t>
            </a:r>
            <a:endParaRPr lang="en-US" sz="1200" dirty="0"/>
          </a:p>
          <a:p>
            <a:pPr indent="0" marL="0">
              <a:spcAft>
                <a:spcPts val="600"/>
              </a:spcAft>
              <a:buNone/>
            </a:pPr>
            <a:r>
              <a:rPr lang="en-US" sz="1200" dirty="0">
                <a:solidFill>
                  <a:srgbClr val="1A1F2B"/>
                </a:solidFill>
              </a:rPr>
              <a:t>A   1.7 J</a:t>
            </a:r>
            <a:endParaRPr lang="en-US" sz="1200" dirty="0"/>
          </a:p>
          <a:p>
            <a:pPr indent="0" marL="0">
              <a:spcAft>
                <a:spcPts val="600"/>
              </a:spcAft>
              <a:buNone/>
            </a:pPr>
            <a:r>
              <a:rPr lang="en-US" sz="1200" dirty="0">
                <a:solidFill>
                  <a:srgbClr val="1A1F2B"/>
                </a:solidFill>
              </a:rPr>
              <a:t>B   3.4 J</a:t>
            </a:r>
            <a:endParaRPr lang="en-US" sz="1200" dirty="0"/>
          </a:p>
          <a:p>
            <a:pPr indent="0" marL="0">
              <a:spcAft>
                <a:spcPts val="600"/>
              </a:spcAft>
              <a:buNone/>
            </a:pPr>
            <a:r>
              <a:rPr lang="en-US" sz="1200" dirty="0">
                <a:solidFill>
                  <a:srgbClr val="1A1F2B"/>
                </a:solidFill>
              </a:rPr>
              <a:t>C   6.8 J</a:t>
            </a:r>
            <a:endParaRPr lang="en-US" sz="1200" dirty="0"/>
          </a:p>
          <a:p>
            <a:pPr indent="0" marL="0">
              <a:spcAft>
                <a:spcPts val="600"/>
              </a:spcAft>
              <a:buNone/>
            </a:pPr>
            <a:r>
              <a:rPr lang="en-US" sz="1200" dirty="0">
                <a:solidFill>
                  <a:srgbClr val="1A1F2B"/>
                </a:solidFill>
              </a:rPr>
              <a:t>D   14 J</a:t>
            </a:r>
            <a:endParaRPr lang="en-US" sz="1200" dirty="0"/>
          </a:p>
        </p:txBody>
      </p:sp>
      <p:pic>
        <p:nvPicPr>
          <p:cNvPr id="5" name="Image 0" descr="Figure for question 1">    </p:cNvPr>
          <p:cNvPicPr>
            <a:picLocks noChangeAspect="1"/>
          </p:cNvPicPr>
          <p:nvPr/>
        </p:nvPicPr>
        <p:blipFill>
          <a:blip r:embed="rId1"/>
          <a:stretch>
            <a:fillRect/>
          </a:stretch>
        </p:blipFill>
        <p:spPr>
          <a:xfrm>
            <a:off x="5212080" y="1883664"/>
            <a:ext cx="3474720" cy="2084832"/>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force of 18 N extends a spring by 40 mm. The spring obeys Hooke's law.</a:t>
            </a:r>
            <a:endParaRPr lang="en-US" sz="1600" dirty="0"/>
          </a:p>
          <a:p>
            <a:pPr indent="0" marL="0">
              <a:spcAft>
                <a:spcPts val="600"/>
              </a:spcAft>
              <a:buNone/>
            </a:pPr>
            <a:r>
              <a:rPr lang="en-US" sz="1600" dirty="0">
                <a:solidFill>
                  <a:srgbClr val="1A1F2B"/>
                </a:solidFill>
              </a:rPr>
              <a:t>What is the elastic strain energy stored in the spring?</a:t>
            </a:r>
            <a:endParaRPr lang="en-US" sz="1600" dirty="0"/>
          </a:p>
          <a:p>
            <a:pPr indent="0" marL="0">
              <a:spcAft>
                <a:spcPts val="600"/>
              </a:spcAft>
              <a:buNone/>
            </a:pPr>
            <a:r>
              <a:rPr lang="en-US" sz="1600" dirty="0">
                <a:solidFill>
                  <a:srgbClr val="1A1F2B"/>
                </a:solidFill>
              </a:rPr>
              <a:t>A   0.36 J</a:t>
            </a:r>
            <a:endParaRPr lang="en-US" sz="1600" dirty="0"/>
          </a:p>
          <a:p>
            <a:pPr indent="0" marL="0">
              <a:spcAft>
                <a:spcPts val="600"/>
              </a:spcAft>
              <a:buNone/>
            </a:pPr>
            <a:r>
              <a:rPr lang="en-US" sz="1600" dirty="0">
                <a:solidFill>
                  <a:srgbClr val="1A1F2B"/>
                </a:solidFill>
              </a:rPr>
              <a:t>B   0.72 J</a:t>
            </a:r>
            <a:endParaRPr lang="en-US" sz="1600" dirty="0"/>
          </a:p>
          <a:p>
            <a:pPr indent="0" marL="0">
              <a:spcAft>
                <a:spcPts val="600"/>
              </a:spcAft>
              <a:buNone/>
            </a:pPr>
            <a:r>
              <a:rPr lang="en-US" sz="1600" dirty="0">
                <a:solidFill>
                  <a:srgbClr val="1A1F2B"/>
                </a:solidFill>
              </a:rPr>
              <a:t>C   360 J</a:t>
            </a:r>
            <a:endParaRPr lang="en-US" sz="1600" dirty="0"/>
          </a:p>
          <a:p>
            <a:pPr indent="0" marL="0">
              <a:spcAft>
                <a:spcPts val="600"/>
              </a:spcAft>
              <a:buNone/>
            </a:pPr>
            <a:r>
              <a:rPr lang="en-US" sz="1600" dirty="0">
                <a:solidFill>
                  <a:srgbClr val="1A1F2B"/>
                </a:solidFill>
              </a:rPr>
              <a:t>D   720 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A spring that obeys Hooke's law is stretched from an extension of 2.0 cm to an extension of 6.0 cm.</a:t>
            </a:r>
            <a:endParaRPr lang="en-US" sz="1600" dirty="0"/>
          </a:p>
          <a:p>
            <a:pPr indent="0" marL="0">
              <a:spcAft>
                <a:spcPts val="600"/>
              </a:spcAft>
              <a:buNone/>
            </a:pPr>
            <a:r>
              <a:rPr lang="en-US" sz="1600" dirty="0">
                <a:solidFill>
                  <a:srgbClr val="1A1F2B"/>
                </a:solidFill>
              </a:rPr>
              <a:t>The extra elastic strain energy stored is how many times the energy stored at 2.0 cm?</a:t>
            </a:r>
            <a:endParaRPr lang="en-US" sz="1600" dirty="0"/>
          </a:p>
          <a:p>
            <a:pPr indent="0" marL="0">
              <a:spcAft>
                <a:spcPts val="600"/>
              </a:spcAft>
              <a:buNone/>
            </a:pPr>
            <a:r>
              <a:rPr lang="en-US" sz="1600" dirty="0">
                <a:solidFill>
                  <a:srgbClr val="1A1F2B"/>
                </a:solidFill>
              </a:rPr>
              <a:t>A   2</a:t>
            </a:r>
            <a:endParaRPr lang="en-US" sz="1600" dirty="0"/>
          </a:p>
          <a:p>
            <a:pPr indent="0" marL="0">
              <a:spcAft>
                <a:spcPts val="600"/>
              </a:spcAft>
              <a:buNone/>
            </a:pPr>
            <a:r>
              <a:rPr lang="en-US" sz="1600" dirty="0">
                <a:solidFill>
                  <a:srgbClr val="1A1F2B"/>
                </a:solidFill>
              </a:rPr>
              <a:t>B   3</a:t>
            </a:r>
            <a:endParaRPr lang="en-US" sz="1600" dirty="0"/>
          </a:p>
          <a:p>
            <a:pPr indent="0" marL="0">
              <a:spcAft>
                <a:spcPts val="600"/>
              </a:spcAft>
              <a:buNone/>
            </a:pPr>
            <a:r>
              <a:rPr lang="en-US" sz="1600" dirty="0">
                <a:solidFill>
                  <a:srgbClr val="1A1F2B"/>
                </a:solidFill>
              </a:rPr>
              <a:t>C   8</a:t>
            </a:r>
            <a:endParaRPr lang="en-US" sz="1600" dirty="0"/>
          </a:p>
          <a:p>
            <a:pPr indent="0" marL="0">
              <a:spcAft>
                <a:spcPts val="600"/>
              </a:spcAft>
              <a:buNone/>
            </a:pPr>
            <a:r>
              <a:rPr lang="en-US" sz="1600" dirty="0">
                <a:solidFill>
                  <a:srgbClr val="1A1F2B"/>
                </a:solidFill>
              </a:rPr>
              <a:t>D   9</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In a pinball machine, a ball of mass 0.080 kg rests against a plunger. The plunger spring, of stiffness 420 N m⁻¹, is compressed by 0.065 m and then released, launching the ball along a horizontal channel. The spring obeys Hooke's law.</a:t>
            </a:r>
            <a:endParaRPr lang="en-US" sz="1200" dirty="0"/>
          </a:p>
          <a:p>
            <a:pPr indent="0" marL="0">
              <a:spcAft>
                <a:spcPts val="600"/>
              </a:spcAft>
              <a:buNone/>
            </a:pPr>
            <a:r>
              <a:rPr lang="en-US" sz="1200" dirty="0">
                <a:solidFill>
                  <a:srgbClr val="1A1F2B"/>
                </a:solidFill>
              </a:rPr>
              <a:t>Figure: the compressed plunger spring with the ball resting against it (not to scale)</a:t>
            </a:r>
            <a:endParaRPr lang="en-US" sz="1200" dirty="0"/>
          </a:p>
          <a:p>
            <a:pPr indent="0" marL="0">
              <a:spcAft>
                <a:spcPts val="600"/>
              </a:spcAft>
              <a:buNone/>
            </a:pPr>
            <a:r>
              <a:rPr lang="en-US" sz="1200" dirty="0">
                <a:solidFill>
                  <a:srgbClr val="1A1F2B"/>
                </a:solidFill>
              </a:rPr>
              <a:t>(a) Calculate the elastic strain energy stored in the compressed spring.  [2]</a:t>
            </a:r>
            <a:endParaRPr lang="en-US" sz="1200" dirty="0"/>
          </a:p>
          <a:p>
            <a:pPr indent="0" marL="0">
              <a:spcAft>
                <a:spcPts val="600"/>
              </a:spcAft>
              <a:buNone/>
            </a:pPr>
            <a:r>
              <a:rPr lang="en-US" sz="1200" dirty="0">
                <a:solidFill>
                  <a:srgbClr val="1A1F2B"/>
                </a:solidFill>
              </a:rPr>
              <a:t>(b) Calculate the speed of the ball as it leaves the plunger, assuming all the stored energy becomes kinetic energy of the ball.  [2]</a:t>
            </a:r>
            <a:endParaRPr lang="en-US" sz="1200" dirty="0"/>
          </a:p>
          <a:p>
            <a:pPr indent="0" marL="0">
              <a:spcAft>
                <a:spcPts val="600"/>
              </a:spcAft>
              <a:buNone/>
            </a:pPr>
            <a:r>
              <a:rPr lang="en-US" sz="1200" dirty="0">
                <a:solidFill>
                  <a:srgbClr val="1A1F2B"/>
                </a:solidFill>
              </a:rPr>
              <a:t>(c) Suggest why the actual speed of the ball is less than this.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2250020"/>
            <a:ext cx="3474720" cy="135211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student measures the extension of a spring from a toy trampoline as she adds weights to it. The graph shows her results and her best-fit line.</a:t>
            </a:r>
            <a:endParaRPr lang="en-US" sz="1200" dirty="0"/>
          </a:p>
          <a:p>
            <a:pPr indent="0" marL="0">
              <a:spcAft>
                <a:spcPts val="600"/>
              </a:spcAft>
              <a:buNone/>
            </a:pPr>
            <a:r>
              <a:rPr lang="en-US" sz="1200" dirty="0">
                <a:solidFill>
                  <a:srgbClr val="1A1F2B"/>
                </a:solidFill>
              </a:rPr>
              <a:t>(a) State how the graph shows that the spring obeys Hooke's law over this range.  [1]</a:t>
            </a:r>
            <a:endParaRPr lang="en-US" sz="1200" dirty="0"/>
          </a:p>
          <a:p>
            <a:pPr indent="0" marL="0">
              <a:spcAft>
                <a:spcPts val="600"/>
              </a:spcAft>
              <a:buNone/>
            </a:pPr>
            <a:r>
              <a:rPr lang="en-US" sz="1200" dirty="0">
                <a:solidFill>
                  <a:srgbClr val="1A1F2B"/>
                </a:solidFill>
              </a:rPr>
              <a:t>(b) Identify the anomalous result.  [1]</a:t>
            </a:r>
            <a:endParaRPr lang="en-US" sz="1200" dirty="0"/>
          </a:p>
          <a:p>
            <a:pPr indent="0" marL="0">
              <a:spcAft>
                <a:spcPts val="600"/>
              </a:spcAft>
              <a:buNone/>
            </a:pPr>
            <a:r>
              <a:rPr lang="en-US" sz="1200" dirty="0">
                <a:solidFill>
                  <a:srgbClr val="1A1F2B"/>
                </a:solidFill>
              </a:rPr>
              <a:t>(c) Use the best-fit line to determine the stiffness of the spring.  [2]</a:t>
            </a:r>
            <a:endParaRPr lang="en-US" sz="1200" dirty="0"/>
          </a:p>
          <a:p>
            <a:pPr indent="0" marL="0">
              <a:spcAft>
                <a:spcPts val="600"/>
              </a:spcAft>
              <a:buNone/>
            </a:pPr>
            <a:r>
              <a:rPr lang="en-US" sz="1200" dirty="0">
                <a:solidFill>
                  <a:srgbClr val="1A1F2B"/>
                </a:solidFill>
              </a:rPr>
              <a:t>(d) Calculate the elastic strain energy stored in the spring when the force on it is 5.0 N. Use the best-fit line.  [1]</a:t>
            </a:r>
            <a:endParaRPr lang="en-US" sz="1200" dirty="0"/>
          </a:p>
        </p:txBody>
      </p:sp>
      <p:pic>
        <p:nvPicPr>
          <p:cNvPr id="5" name="Image 0" descr="Figure for question 5">    </p:cNvPr>
          <p:cNvPicPr>
            <a:picLocks noChangeAspect="1"/>
          </p:cNvPicPr>
          <p:nvPr/>
        </p:nvPicPr>
        <p:blipFill>
          <a:blip r:embed="rId1"/>
          <a:stretch>
            <a:fillRect/>
          </a:stretch>
        </p:blipFill>
        <p:spPr>
          <a:xfrm>
            <a:off x="5212080" y="1902279"/>
            <a:ext cx="3474720" cy="2047603"/>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294931"/>
          </a:xfrm>
          <a:prstGeom prst="roundRect">
            <a:avLst>
              <a:gd name="adj" fmla="val 4237"/>
            </a:avLst>
          </a:prstGeom>
          <a:solidFill>
            <a:srgbClr val="F3F5F9"/>
          </a:solidFill>
          <a:ln w="12700">
            <a:solidFill>
              <a:srgbClr val="DDE2EA"/>
            </a:solidFill>
            <a:prstDash val="solid"/>
          </a:ln>
        </p:spPr>
      </p:sp>
      <p:sp>
        <p:nvSpPr>
          <p:cNvPr id="5" name="Text 3"/>
          <p:cNvSpPr txBox="1"/>
          <p:nvPr/>
        </p:nvSpPr>
        <p:spPr>
          <a:xfrm>
            <a:off x="685800" y="1463040"/>
            <a:ext cx="7772400" cy="106633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In parallel the combined stiffness is 300 N m⁻¹, so the extension is 45 ÷ 300 = 0.15 m. Total energy = ½FΔx = ½ × 45 × 0.15 = 3.4 J (3.375 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929171"/>
          </a:xfrm>
          <a:prstGeom prst="roundRect">
            <a:avLst>
              <a:gd name="adj" fmla="val 5905"/>
            </a:avLst>
          </a:prstGeom>
          <a:solidFill>
            <a:srgbClr val="F3F5F9"/>
          </a:solidFill>
          <a:ln w="12700">
            <a:solidFill>
              <a:srgbClr val="DDE2EA"/>
            </a:solidFill>
            <a:prstDash val="solid"/>
          </a:ln>
        </p:spPr>
      </p:sp>
      <p:sp>
        <p:nvSpPr>
          <p:cNvPr id="5" name="Text 3"/>
          <p:cNvSpPr txBox="1"/>
          <p:nvPr/>
        </p:nvSpPr>
        <p:spPr>
          <a:xfrm>
            <a:off x="685800" y="1463040"/>
            <a:ext cx="7772400" cy="700571"/>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ΔEₑₗ = ½FΔx = ½ × 18 × 0.040 = 0.36 J.</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217559"/>
          </a:xfrm>
          <a:prstGeom prst="roundRect">
            <a:avLst>
              <a:gd name="adj" fmla="val 4506"/>
            </a:avLst>
          </a:prstGeom>
          <a:solidFill>
            <a:srgbClr val="F3F5F9"/>
          </a:solidFill>
          <a:ln w="12700">
            <a:solidFill>
              <a:srgbClr val="DDE2EA"/>
            </a:solidFill>
            <a:prstDash val="solid"/>
          </a:ln>
        </p:spPr>
      </p:sp>
      <p:sp>
        <p:nvSpPr>
          <p:cNvPr id="5" name="Text 3"/>
          <p:cNvSpPr txBox="1"/>
          <p:nvPr/>
        </p:nvSpPr>
        <p:spPr>
          <a:xfrm>
            <a:off x="685800" y="1463040"/>
            <a:ext cx="7772400" cy="988959"/>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ΔEₑₗ = ½k(Δx)² ∝ (Δx)². Energy at 6.0 cm = 3² = 9 times the energy at 2.0 cm, so the extra energy is 9 − 1 = 8 times it.</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F = 420 × 0.065 = 27.3 N, or use ½k(Δx)²</a:t>
            </a:r>
            <a:endParaRPr lang="en-US" sz="1400" dirty="0"/>
          </a:p>
          <a:p>
            <a:pPr marL="342900" indent="-342900">
              <a:spcAft>
                <a:spcPts val="400"/>
              </a:spcAft>
              <a:buSzPct val="100000"/>
              <a:buChar char="•"/>
            </a:pPr>
            <a:r>
              <a:rPr lang="en-US" sz="1400" dirty="0">
                <a:solidFill>
                  <a:srgbClr val="1A1F2B"/>
                </a:solidFill>
              </a:rPr>
              <a:t>ΔEₑₗ = ½ × 27.3 × 0.065 = 0.89 J (0.887 J)</a:t>
            </a:r>
            <a:endParaRPr lang="en-US" sz="1400" dirty="0"/>
          </a:p>
          <a:p>
            <a:pPr marL="342900" indent="-342900">
              <a:spcAft>
                <a:spcPts val="400"/>
              </a:spcAft>
              <a:buSzPct val="100000"/>
              <a:buChar char="•"/>
            </a:pPr>
            <a:r>
              <a:rPr lang="en-US" sz="1400" dirty="0">
                <a:solidFill>
                  <a:srgbClr val="1A1F2B"/>
                </a:solidFill>
              </a:rPr>
              <a:t>½mv² = 0.887</a:t>
            </a:r>
            <a:endParaRPr lang="en-US" sz="1400" dirty="0"/>
          </a:p>
          <a:p>
            <a:pPr marL="342900" indent="-342900">
              <a:spcAft>
                <a:spcPts val="400"/>
              </a:spcAft>
              <a:buSzPct val="100000"/>
              <a:buChar char="•"/>
            </a:pPr>
            <a:r>
              <a:rPr lang="en-US" sz="1400" dirty="0">
                <a:solidFill>
                  <a:srgbClr val="1A1F2B"/>
                </a:solidFill>
              </a:rPr>
              <a:t>v = √(2 × 0.887 ÷ 0.080) = 4.7 m s⁻¹ (allow error carried forward)</a:t>
            </a:r>
            <a:endParaRPr lang="en-US" sz="1400" dirty="0"/>
          </a:p>
          <a:p>
            <a:pPr marL="342900" indent="-342900">
              <a:spcAft>
                <a:spcPts val="400"/>
              </a:spcAft>
              <a:buSzPct val="100000"/>
              <a:buChar char="•"/>
            </a:pPr>
            <a:r>
              <a:rPr lang="en-US" sz="1400" dirty="0">
                <a:solidFill>
                  <a:srgbClr val="1A1F2B"/>
                </a:solidFill>
              </a:rPr>
              <a:t>some of the energy becomes kinetic energy of the plunger and spring / is dissipated by friction as thermal energy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3246120"/>
          </a:xfrm>
          <a:prstGeom prst="roundRect">
            <a:avLst>
              <a:gd name="adj" fmla="val 1690"/>
            </a:avLst>
          </a:prstGeom>
          <a:solidFill>
            <a:srgbClr val="F3F5F9"/>
          </a:solidFill>
          <a:ln w="12700">
            <a:solidFill>
              <a:srgbClr val="DDE2EA"/>
            </a:solidFill>
            <a:prstDash val="solid"/>
          </a:ln>
        </p:spPr>
      </p:sp>
      <p:sp>
        <p:nvSpPr>
          <p:cNvPr id="5" name="Text 3"/>
          <p:cNvSpPr txBox="1"/>
          <p:nvPr/>
        </p:nvSpPr>
        <p:spPr>
          <a:xfrm>
            <a:off x="685800" y="1463040"/>
            <a:ext cx="7772400" cy="30175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400" dirty="0">
                <a:solidFill>
                  <a:srgbClr val="1A1F2B"/>
                </a:solidFill>
              </a:rPr>
              <a:t>the best-fit line is straight and passes through the origin, so the extension is proportional to the force</a:t>
            </a:r>
            <a:endParaRPr lang="en-US" sz="1400" dirty="0"/>
          </a:p>
          <a:p>
            <a:pPr marL="342900" indent="-342900">
              <a:spcAft>
                <a:spcPts val="400"/>
              </a:spcAft>
              <a:buSzPct val="100000"/>
              <a:buChar char="•"/>
            </a:pPr>
            <a:r>
              <a:rPr lang="en-US" sz="1400" dirty="0">
                <a:solidFill>
                  <a:srgbClr val="1A1F2B"/>
                </a:solidFill>
              </a:rPr>
              <a:t>the reading at 4.0 N (extension about 9.4 cm), which lies well off the line</a:t>
            </a:r>
            <a:endParaRPr lang="en-US" sz="1400" dirty="0"/>
          </a:p>
          <a:p>
            <a:pPr marL="342900" indent="-342900">
              <a:spcAft>
                <a:spcPts val="400"/>
              </a:spcAft>
              <a:buSzPct val="100000"/>
              <a:buChar char="•"/>
            </a:pPr>
            <a:r>
              <a:rPr lang="en-US" sz="1400" dirty="0">
                <a:solidFill>
                  <a:srgbClr val="1A1F2B"/>
                </a:solidFill>
              </a:rPr>
              <a:t>gradient = ΔF/Δx from a large triangle, e.g. 6.0 N ÷ 0.120 m</a:t>
            </a:r>
            <a:endParaRPr lang="en-US" sz="1400" dirty="0"/>
          </a:p>
          <a:p>
            <a:pPr marL="342900" indent="-342900">
              <a:spcAft>
                <a:spcPts val="400"/>
              </a:spcAft>
              <a:buSzPct val="100000"/>
              <a:buChar char="•"/>
            </a:pPr>
            <a:r>
              <a:rPr lang="en-US" sz="1400" dirty="0">
                <a:solidFill>
                  <a:srgbClr val="1A1F2B"/>
                </a:solidFill>
              </a:rPr>
              <a:t>= 50 N m⁻¹ (allow 48–52 N m⁻¹)</a:t>
            </a:r>
            <a:endParaRPr lang="en-US" sz="1400" dirty="0"/>
          </a:p>
          <a:p>
            <a:pPr marL="342900" indent="-342900">
              <a:spcAft>
                <a:spcPts val="400"/>
              </a:spcAft>
              <a:buSzPct val="100000"/>
              <a:buChar char="•"/>
            </a:pPr>
            <a:r>
              <a:rPr lang="en-US" sz="1400" dirty="0">
                <a:solidFill>
                  <a:srgbClr val="1A1F2B"/>
                </a:solidFill>
              </a:rPr>
              <a:t>Δx = 5.0 ÷ 50 = 0.10 m, so ΔEₑₗ = ½ × 5.0 × 0.10 = 0.25 J (allow error carried forward)</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53</Slides>
  <Notes>53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53</vt:i4>
      </vt:variant>
    </vt:vector>
  </HeadingPairs>
  <TitlesOfParts>
    <vt:vector size="5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1.8 Hooke's law and elastic strain energy · Edexcel IAL Physics</dc:title>
  <dc:subject>PptxGenJS Presentation</dc:subject>
  <dc:creator>Evan Kotronis · ExaminerPrep</dc:creator>
  <cp:lastModifiedBy>Evan Kotronis · ExaminerPrep</cp:lastModifiedBy>
  <cp:revision>1</cp:revision>
  <dcterms:created xsi:type="dcterms:W3CDTF">2026-10-26T15:12:32Z</dcterms:created>
  <dcterms:modified xsi:type="dcterms:W3CDTF">2026-10-26T15:12:32Z</dcterms:modified>
</cp:coreProperties>
</file>