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a4fbde27-abf2-a6e6-1029-692f0a7117dd}">
          <p14:sldIdLst>
            <p14:sldId id="256"/>
            <p14:sldId id="257"/>
            <p14:sldId id="258"/>
          </p14:sldIdLst>
        </p14:section>
        <p14:section name="Theory" id="{8031a62b-1e4c-c2ed-8360-49f504f72544}">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85fb4ba1-d809-6003-a18c-c4c5d603c5fa}">
          <p14:sldIdLst>
            <p14:sldId id="294"/>
            <p14:sldId id="295"/>
            <p14:sldId id="296"/>
            <p14:sldId id="297"/>
            <p14:sldId id="298"/>
            <p14:sldId id="299"/>
          </p14:sldIdLst>
        </p14:section>
        <p14:section name="Answers" id="{01e1f718-d03d-12da-ca86-820c64fc0da1}">
          <p14:sldIdLst>
            <p14:sldId id="300"/>
            <p14:sldId id="301"/>
            <p14:sldId id="302"/>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 Impulse and momentum in two dimensions. Notes for this topic: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impulse, and how is it linked to Newton's second law?.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impulse, and how is it linked to Newton's second law?.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impulse, and how is it linked to Newton's second law?: Worked example 1.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impulse from a force–time graph?.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impulse from a force–time graph?: Worked example 2.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impulse from a force–time graph?.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impulse from a force–time graph?.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9: how do you investigate force and change of momentum?.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9: how do you investigate force and change of momentum?.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9: how do you investigate force and change of momentum?: Worked example 3.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9: how do you investigate force and change of momentum?: Worked example 3.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9: how do you investigate force and change of momentum?.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apply conservation of momentum in two dimensions?.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apply conservation of momentum in two dimensions?.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apply conservation of momentum in two dimensions?: Worked example 4.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apply conservation of momentum in two dimensions?.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an explosion into several directions?.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an explosion into several directions?: Worked example 5.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makes a collision elastic or inelastic?.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makes a collision elastic or inelastic?.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Eₖ = p²/2m come from, and when is it useful?.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Eₖ = p²/2m come from, and when is it useful?.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Eₖ = p²/2m come from, and when is it useful?: Worked example 6.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10: how do you analyse collisions between spheres using video?.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10: how do you analyse collisions between spheres using video?.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10: how do you analyse collisions between spheres using video?: Worked example 7.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10: how do you analyse collisions between spheres using video?: Worked example 7.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4.1.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4.1.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https://examinerprep.com/notes/edexcel-ial-physics/impulse-and-momentum-in-two-dimensions/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https://examinerprep.com/ial-physics-4-1-impulse-and-momentum-in-two-dimensions-questions#IALP-U4-1-A-04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https://examinerprep.com/ial-physics-4-1-impulse-and-momentum-in-two-dimensions-questions#IALP-U4-1-FA-10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https://examinerprep.com/ial-physics-4-1-impulse-and-momentum-in-two-dimensions-questions#IALP-U4-1-A-07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https://examinerprep.com/ial-physics-4-1-impulse-and-momentum-in-two-dimensions-questions#IALP-U4-1-B-04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https://examinerprep.com/ial-physics-4-1-impulse-and-momentum-in-two-dimensions-questions#IALP-U4-1-FB-04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https://examinerprep.com/ial-physics-4-1-impulse-and-momentum-in-two-dimensions-questions#IALP-U4-1-A-04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https://examinerprep.com/ial-physics-4-1-impulse-and-momentum-in-two-dimensions-questions#IALP-U4-1-FA-10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https://examinerprep.com/ial-physics-4-1-impulse-and-momentum-in-two-dimensions-questions#IALP-U4-1-A-07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https://examinerprep.com/ial-physics-4-1-impulse-and-momentum-in-two-dimensions-questions#IALP-U4-1-B-04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https://examinerprep.com/ial-physics-4-1-impulse-and-momentum-in-two-dimensions-questions#IALP-U4-1-FB-04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physics/impulse-and-momentum-in-two-dimensions/" TargetMode="External"/><Relationship Id="rId2" Type="http://schemas.openxmlformats.org/officeDocument/2006/relationships/hyperlink" Target="https://examinerprep.com/ial-physics-4-1-impulse-and-momentum-in-two-dimens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4.1 Impulse and momentum in two dimensions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Newton's second law in momentum form, F = Δp/Δt, and impulse FΔt = Δp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Impulse as the area under a force–time graph; why longer contact times mean smaller forces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9: investigating the relationship between force and change of momentum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Conservation of momentum in two dimensions: glancing collisions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Explosions into several directions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Elastic and inelastic collisions, and how to decide which one you have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Deriving and using Eₖ = p²/2m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10: using video analysis to study collisions between small spheres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Newton's second law says the resultant force equals the rate of change of momentum, F = Δp/Δt, so a force acting for a time gives an impulse FΔt = Δp.</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Impulse has unit N s (= kg m s⁻¹). For a varying force it is the area under the force–time graph.</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For the same change in momentum, a longer contact time means a smaller average force.</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In two dimensions, momentum is conserved separately in each of two perpendicular directions (if no resultant external force acts).</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Elastic: total kinetic energy is unchanged. Inelastic: some kinetic energy is transferred to other stores. Momentum is conserved in both.</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Eₖ = p²/2m: for the same momentum, the lighter body has more kinetic energy.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impulse, and how is it linked to Newton's second law?</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Unit 1 you met momentum, p = mv, and its conservation along a line. At A2 force itself is defined through momentum.</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Newton's second law (momentum form):</a:t>
            </a:r>
            <a:r>
              <a:rPr lang="en-US" sz="1400" dirty="0">
                <a:solidFill>
                  <a:srgbClr val="1A1F2B"/>
                </a:solidFill>
                <a:latin typeface="Calibri" pitchFamily="34" charset="0"/>
                <a:ea typeface="Calibri" pitchFamily="34" charset="-122"/>
                <a:cs typeface="Calibri" pitchFamily="34" charset="-120"/>
              </a:rPr>
              <a:t> the resultant force on a body is equal to its rate of change of momentum, F = Δp/Δt.</a:t>
            </a:r>
            <a:endParaRPr lang="en-US" sz="1400" dirty="0"/>
          </a:p>
        </p:txBody>
      </p:sp>
      <p:sp>
        <p:nvSpPr>
          <p:cNvPr id="7" name="Text 5"/>
          <p:cNvSpPr txBox="1"/>
          <p:nvPr/>
        </p:nvSpPr>
        <p:spPr>
          <a:xfrm>
            <a:off x="457200" y="2683764"/>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body of constant mass, Δp/Δt = mΔv/Δt = ma, so F = ma is a special case. The momentum form also works when the mass changes, for example a jet of water hitting a wall, where the force is (mass arriving per second) × (change in velocity). Multiplying both sides by Δt gives the </a:t>
            </a:r>
            <a:r>
              <a:rPr lang="en-US" sz="1500" b="1" dirty="0">
                <a:solidFill>
                  <a:srgbClr val="1A1F2B"/>
                </a:solidFill>
                <a:latin typeface="Calibri" pitchFamily="34" charset="0"/>
                <a:ea typeface="Calibri" pitchFamily="34" charset="-122"/>
                <a:cs typeface="Calibri" pitchFamily="34" charset="-120"/>
              </a:rPr>
              <a:t>impulse</a:t>
            </a:r>
            <a:r>
              <a:rPr lang="en-US" sz="1500" dirty="0">
                <a:solidFill>
                  <a:srgbClr val="1A1F2B"/>
                </a:solidFill>
                <a:latin typeface="Calibri" pitchFamily="34" charset="0"/>
                <a:ea typeface="Calibri" pitchFamily="34" charset="-122"/>
                <a:cs typeface="Calibri" pitchFamily="34" charset="-120"/>
              </a:rPr>
              <a:t> of the force:</a:t>
            </a:r>
            <a:endParaRPr lang="en-US" sz="1500" dirty="0"/>
          </a:p>
        </p:txBody>
      </p:sp>
      <p:sp>
        <p:nvSpPr>
          <p:cNvPr id="8" name="Shape 6"/>
          <p:cNvSpPr/>
          <p:nvPr/>
        </p:nvSpPr>
        <p:spPr>
          <a:xfrm>
            <a:off x="457200" y="3493922"/>
            <a:ext cx="8229600" cy="444398"/>
          </a:xfrm>
          <a:prstGeom prst="roundRect">
            <a:avLst>
              <a:gd name="adj" fmla="val 12346"/>
            </a:avLst>
          </a:prstGeom>
          <a:solidFill>
            <a:srgbClr val="F3F5F9"/>
          </a:solidFill>
          <a:ln w="9525">
            <a:solidFill>
              <a:srgbClr val="DDE2EA"/>
            </a:solidFill>
            <a:prstDash val="solid"/>
          </a:ln>
        </p:spPr>
      </p:sp>
      <p:sp>
        <p:nvSpPr>
          <p:cNvPr id="9" name="Text 7"/>
          <p:cNvSpPr txBox="1"/>
          <p:nvPr/>
        </p:nvSpPr>
        <p:spPr>
          <a:xfrm>
            <a:off x="603504" y="358536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FΔt = Δp</a:t>
            </a:r>
            <a:endParaRPr lang="en-US" sz="1700" dirty="0"/>
          </a:p>
        </p:txBody>
      </p:sp>
      <p:sp>
        <p:nvSpPr>
          <p:cNvPr id="10" name="Text 8"/>
          <p:cNvSpPr txBox="1"/>
          <p:nvPr/>
        </p:nvSpPr>
        <p:spPr>
          <a:xfrm>
            <a:off x="457200" y="4057193"/>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F is the resultant force (N), Δt the time for which it acts (s) and Δp the change of momentum (kg m s⁻¹). This equation is in the formulae list. If the force varies, F is the average resultant force over Δt.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impulse, and how is it linked to Newton's second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Worked example 1. Because the ball reverses, the change in velocity is the length of the whole teal arrow, 30 m s⁻¹, not 21 − 9.0 = 12 m s⁻¹.">    </p:cNvPr>
          <p:cNvPicPr>
            <a:picLocks noChangeAspect="1"/>
          </p:cNvPicPr>
          <p:nvPr/>
        </p:nvPicPr>
        <p:blipFill>
          <a:blip r:embed="rId1"/>
          <a:stretch>
            <a:fillRect/>
          </a:stretch>
        </p:blipFill>
        <p:spPr>
          <a:xfrm>
            <a:off x="4389120" y="1948586"/>
            <a:ext cx="4297680" cy="1653235"/>
          </a:xfrm>
          <a:prstGeom prst="rect">
            <a:avLst/>
          </a:prstGeom>
        </p:spPr>
      </p:pic>
      <p:sp>
        <p:nvSpPr>
          <p:cNvPr id="5" name="Text 2"/>
          <p:cNvSpPr txBox="1"/>
          <p:nvPr/>
        </p:nvSpPr>
        <p:spPr>
          <a:xfrm>
            <a:off x="4389120" y="364754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Because the ball reverses, the change in velocity is the length of the whole teal arrow, 30 m s⁻¹, not 21 − 9.0 = 12 m s⁻¹.</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Impulse is a vector in the direction of the resultant force, and its unit N s is the same as kg m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impulse, and how is it linked to Newton's second law?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volleyball of mass 0.27 kg travels horizontally towards a player at 9.0 m s⁻¹. She hits it straight back along the same line at 21 m s⁻¹. Her hand is in contact with the ball for 0.015 s. Calculate the average force her hand exerts on the ball.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Take the return direction as positive, so u = −9.0 m s⁻¹ and v = +21 m s⁻¹. Δp = 0.27 ×(21 - (-9.0)) = 0.27 ×30 = 8.1 N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 = Δp/Δt = (8.1/0.015) = </a:t>
            </a:r>
            <a:r>
              <a:rPr lang="en-US" sz="1500" b="1" dirty="0">
                <a:solidFill>
                  <a:srgbClr val="1A1F2B"/>
                </a:solidFill>
                <a:latin typeface="Calibri" pitchFamily="34" charset="0"/>
                <a:ea typeface="Calibri" pitchFamily="34" charset="-122"/>
                <a:cs typeface="Calibri" pitchFamily="34" charset="-120"/>
              </a:rPr>
              <a:t>540 N in the return direction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Using 21 − 9.0 instead gives 220 N: the reversal of direction has been ignored.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impulse from a force–time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Force on a puck from a hockey stick. The shaded area is the impulse, 2.7 N s. The dashed line is the constant force that would give the same area over the same 8.0 m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Force on a puck from a hockey stick. The shaded area is the impulse, 2.7 N s. The dashed line is the constant force that would give the same area over the same 8.0 ms.</a:t>
            </a:r>
            <a:endParaRPr lang="en-US" sz="1100" dirty="0"/>
          </a:p>
        </p:txBody>
      </p:sp>
      <p:sp>
        <p:nvSpPr>
          <p:cNvPr id="6" name="Text 3"/>
          <p:cNvSpPr txBox="1"/>
          <p:nvPr/>
        </p:nvSpPr>
        <p:spPr>
          <a:xfrm>
            <a:off x="457200" y="1371600"/>
            <a:ext cx="3621938" cy="26087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 real impact the force is not constant: it rises, peaks and falls in a few milliseconds. Each thin strip under a force–time graph has area FΔt, so the </a:t>
            </a:r>
            <a:r>
              <a:rPr lang="en-US" sz="1500" b="1" dirty="0">
                <a:solidFill>
                  <a:srgbClr val="1A1F2B"/>
                </a:solidFill>
                <a:latin typeface="Calibri" pitchFamily="34" charset="0"/>
                <a:ea typeface="Calibri" pitchFamily="34" charset="-122"/>
                <a:cs typeface="Calibri" pitchFamily="34" charset="-120"/>
              </a:rPr>
              <a:t>area under the graph is the impulse</a:t>
            </a:r>
            <a:r>
              <a:rPr lang="en-US" sz="1500" dirty="0">
                <a:solidFill>
                  <a:srgbClr val="1A1F2B"/>
                </a:solidFill>
                <a:latin typeface="Calibri" pitchFamily="34" charset="0"/>
                <a:ea typeface="Calibri" pitchFamily="34" charset="-122"/>
                <a:cs typeface="Calibri" pitchFamily="34" charset="-120"/>
              </a:rPr>
              <a:t>, and therefore the change of momentum. For straight-line graphs, split the area into triangles and rectangles. For a curve, count squares and multiply by the impulse that one square represents. The average force is the area divided by the total contact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impulse from a force–time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hockey puck of mass 0.17 kg is at rest on the ice. A stick strikes it. The force on the puck rises steadily from zero to 450 N in 2.0 ms, stays at 450 N for 4.0 ms, then falls steadily to zero over 2.0 ms (figure above). Friction from the ice is negligible during the strike. (a) Calculate the speed of the puck as it leaves the stick. (b) Calculate the average force on the puck during the contact.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Area = two triangles + one rectangle, with times in seconds: 2 ×½ ×450 ×2.0×10⁻³ + 450 ×4.0×10⁻³ = 0.90 + 1.80 = 2.7 N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Impulse = change of momentum, from rest: v = (2.7/0.17) = 15.9 m s⁻¹ ≈ </a:t>
            </a:r>
            <a:r>
              <a:rPr lang="en-US" sz="1500" b="1" dirty="0">
                <a:solidFill>
                  <a:srgbClr val="1A1F2B"/>
                </a:solidFill>
                <a:latin typeface="Calibri" pitchFamily="34" charset="0"/>
                <a:ea typeface="Calibri" pitchFamily="34" charset="-122"/>
                <a:cs typeface="Calibri" pitchFamily="34" charset="-120"/>
              </a:rPr>
              <a:t>16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Fₐᵥ = 2.7/(8.0×10⁻³) = 337.5 N ≈ </a:t>
            </a:r>
            <a:r>
              <a:rPr lang="en-US" sz="1500" b="1" dirty="0">
                <a:solidFill>
                  <a:srgbClr val="1A1F2B"/>
                </a:solidFill>
                <a:latin typeface="Calibri" pitchFamily="34" charset="0"/>
                <a:ea typeface="Calibri" pitchFamily="34" charset="-122"/>
                <a:cs typeface="Calibri" pitchFamily="34" charset="-120"/>
              </a:rPr>
              <a:t>340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impulse from a force–time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leaving time in milliseconds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450 N × 4.0 ms is 1.8 N s, not 1800 N s. Convert ms to s before you multiply, or the impulse comes out a thousand times too big.</a:t>
            </a:r>
            <a:endParaRPr lang="en-US" sz="1300" dirty="0"/>
          </a:p>
        </p:txBody>
      </p:sp>
      <p:sp>
        <p:nvSpPr>
          <p:cNvPr id="6" name="Text 4"/>
          <p:cNvSpPr txBox="1"/>
          <p:nvPr/>
        </p:nvSpPr>
        <p:spPr>
          <a:xfrm>
            <a:off x="457200" y="2341778"/>
            <a:ext cx="8229600" cy="13450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Why longer contact times protect you</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a moving body is brought to rest, its change of momentum is fixed by its mass and speed. Only the contact time can be changed. Since F = Δp/Δt, increasing Δt reduces the average force. Crumple zones, airbags, helmet foam, gym mats and phone cases all work this way. The same idea works in reverse: to give a ball a large change of momentum, "follow through" so the force acts for longer.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impulse from a force–time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A 0.20 kg phone hits the floor at 6.0 m s⁻¹ and stops, so its change of momentum is 1.2 N s either way. The two shaded areas are equal; spreading the stop over five times as long cuts the average force to a fifth.">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A 0.20 kg phone hits the floor at 6.0 m s⁻¹ and stops, so its change of momentum is 1.2 N s either way. The two shaded areas are equal; spreading the stop over five times as long cuts the average force to a fifth.</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9: how do you investigate force and change of momentum?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32726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aim is to show that the impulse of a force (the area under its force–time graph) equals the change of momentum it produces. One way to do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a trolley carrying a card runs down a runway towards a force sensor fixed at the end. A pad of modelling clay on the sensor makes the trolley stop dead rather than bounce. A light gate just before the sensor times the card. Both connect to a data logger.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Friction compensation:</a:t>
            </a:r>
            <a:r>
              <a:rPr lang="en-US" sz="1500" dirty="0">
                <a:solidFill>
                  <a:srgbClr val="1A1F2B"/>
                </a:solidFill>
                <a:latin typeface="Calibri" pitchFamily="34" charset="0"/>
                <a:ea typeface="Calibri" pitchFamily="34" charset="-122"/>
                <a:cs typeface="Calibri" pitchFamily="34" charset="-120"/>
              </a:rPr>
              <a:t> tilt the runway until a trolley given a small push moves at constant speed (the light-gate times at two points are equal). Then there is no resultant external force on the trolley before the impact.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Measurements:</a:t>
            </a:r>
            <a:r>
              <a:rPr lang="en-US" sz="1500" dirty="0">
                <a:solidFill>
                  <a:srgbClr val="1A1F2B"/>
                </a:solidFill>
                <a:latin typeface="Calibri" pitchFamily="34" charset="0"/>
                <a:ea typeface="Calibri" pitchFamily="34" charset="-122"/>
                <a:cs typeface="Calibri" pitchFamily="34" charset="-120"/>
              </a:rPr>
              <a:t> mass of trolley and card on a top-pan balance; card length with a ruler or vernier calipers; the time for the card to pass through the gate; the force–time graph of the impact, sampled at a high rate (at least 1000 readings per second, because the impact lasts only tens of milliseconds).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Calculations:</a:t>
            </a:r>
            <a:r>
              <a:rPr lang="en-US" sz="1500" dirty="0">
                <a:solidFill>
                  <a:srgbClr val="1A1F2B"/>
                </a:solidFill>
                <a:latin typeface="Calibri" pitchFamily="34" charset="0"/>
                <a:ea typeface="Calibri" pitchFamily="34" charset="-122"/>
                <a:cs typeface="Calibri" pitchFamily="34" charset="-120"/>
              </a:rPr>
              <a:t> u = card length ÷ time, so the change of momentum is mu (final momentum zero). The logger's software finds the area under the force–time graph.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9: how do you investigate force and change of momentum?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Core Practical 9 arrangement. The light gate gives the speed just before impact; the force sensor, sampled by the data logger, gives the force–time graph of the impact itself.">    </p:cNvPr>
          <p:cNvPicPr>
            <a:picLocks noChangeAspect="1"/>
          </p:cNvPicPr>
          <p:nvPr/>
        </p:nvPicPr>
        <p:blipFill>
          <a:blip r:embed="rId1"/>
          <a:stretch>
            <a:fillRect/>
          </a:stretch>
        </p:blipFill>
        <p:spPr>
          <a:xfrm>
            <a:off x="4389120" y="1827886"/>
            <a:ext cx="4297680" cy="1726387"/>
          </a:xfrm>
          <a:prstGeom prst="rect">
            <a:avLst/>
          </a:prstGeom>
        </p:spPr>
      </p:pic>
      <p:sp>
        <p:nvSpPr>
          <p:cNvPr id="5" name="Text 2"/>
          <p:cNvSpPr txBox="1"/>
          <p:nvPr/>
        </p:nvSpPr>
        <p:spPr>
          <a:xfrm>
            <a:off x="4389120" y="359999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Core Practical 9 arrangement. The light gate gives the speed just before impact; the force sensor, sampled by the data logger, gives the force–time graph of the impact itself.</a:t>
            </a:r>
            <a:endParaRPr lang="en-US" sz="1100" dirty="0"/>
          </a:p>
        </p:txBody>
      </p:sp>
      <p:sp>
        <p:nvSpPr>
          <p:cNvPr id="6" name="Text 3"/>
          <p:cNvSpPr txBox="1"/>
          <p:nvPr/>
        </p:nvSpPr>
        <p:spPr>
          <a:xfrm>
            <a:off x="457200" y="1371600"/>
            <a:ext cx="3611880" cy="196778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release the trolley from different points to change u, and repeat each run. Plot impulse (area) against mΔv: a straight line through the origin with gradient 1 supports FΔt = Δp.</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stop the trolley at the end of the bench; keep the runway stable when it is tilted.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9: how do you investigate force and change of momentum?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Hard · Calculate, deduce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one run, the trolley and card have mass (0.640 ± 0.005) kg. The card is (0.0500 ± 0.0005) m long and passes through the light gate in (0.0625 ± 0.0010) s. The trolley stops against the pad. The data logger gives the area under the force–time graph as 0.501 N s. (a) Calculate the change of momentum of the trolley and its percentage uncertainty. (b) Deduce whether the result supports impulse = change of momentum.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 = (0.0500/0.0625) = 0.800 m s⁻¹, so Δp = 0.640 ×0.800 = 0.512 N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Δp = mL/t, so add the percentage uncertainties: 0.78% + 1.0% + 1.6% = 3.4%. </a:t>
            </a:r>
            <a:r>
              <a:rPr lang="en-US" sz="1500" b="1" dirty="0">
                <a:solidFill>
                  <a:srgbClr val="1A1F2B"/>
                </a:solidFill>
                <a:latin typeface="Calibri" pitchFamily="34" charset="0"/>
                <a:ea typeface="Calibri" pitchFamily="34" charset="-122"/>
                <a:cs typeface="Calibri" pitchFamily="34" charset="-120"/>
              </a:rPr>
              <a:t>Δp = 0.512 N s ± 3.4% (± 0.017 N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Δp lies between 0.495 and 0.529 N s, and the impulse, 0.501 N s, is inside this range. The two values differ by 2.1%, less than the 3.4% uncertainty, so </a:t>
            </a:r>
            <a:r>
              <a:rPr lang="en-US" sz="1500" b="1" dirty="0">
                <a:solidFill>
                  <a:srgbClr val="1A1F2B"/>
                </a:solidFill>
                <a:latin typeface="Calibri" pitchFamily="34" charset="0"/>
                <a:ea typeface="Calibri" pitchFamily="34" charset="-122"/>
                <a:cs typeface="Calibri" pitchFamily="34" charset="-120"/>
              </a:rPr>
              <a:t>the result supports FΔt = Δp</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9: how do you investigate force and change of momentum?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Hard · Calculate, deduce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timing is the largest source of uncertainty; a longer card would reduce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9: how do you investigate force and change of momentum?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combining uncertainties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Unit 4 you are expected to combine uncertainties. For a quantity found by multiplying or dividing (such as mL/t), add the percentage uncertainties. For a quantity found by adding or subtracting, add the absolute uncertainties.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apply conservation of momentum in two dimensions?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61975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Momentum is a vector. When bodies move in a plane, the total momentum is the vector sum of the individual momenta. If no resultant external force acts, the total momentum vector is constant, so its component in every direction is constant. That turns one vector equation into two ordinary ones.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Choose two perpendicular directions (usually the original line of motion, x, and at right angles to it, y) and write one conservation equation for each.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Resolve each momentum: pₓ = pcos θ, p_y = psin θ, with θ measured from the x direction. Signs show which side of the line a body moves.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Recombine at the end: magnitude √(pₓ² + p_y²), direction tan⁻¹(p_y/pₓ).</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glancing (oblique) collision</a:t>
            </a:r>
            <a:r>
              <a:rPr lang="en-US" sz="1500" dirty="0">
                <a:solidFill>
                  <a:srgbClr val="1A1F2B"/>
                </a:solidFill>
                <a:latin typeface="Calibri" pitchFamily="34" charset="0"/>
                <a:ea typeface="Calibri" pitchFamily="34" charset="-122"/>
                <a:cs typeface="Calibri" pitchFamily="34" charset="-120"/>
              </a:rPr>
              <a:t> is one where the bodies do not move along the line joining their centres, so they move off at angles to the original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apply conservation of momentum in two dimensions?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A glancing collision between two curling stones of equal mass, seen from above. Arrow lengths are proportional to the speeds; B's speed and angle after the collision are the results of worked example 4.">    </p:cNvPr>
          <p:cNvPicPr>
            <a:picLocks noChangeAspect="1"/>
          </p:cNvPicPr>
          <p:nvPr/>
        </p:nvPicPr>
        <p:blipFill>
          <a:blip r:embed="rId1"/>
          <a:stretch>
            <a:fillRect/>
          </a:stretch>
        </p:blipFill>
        <p:spPr>
          <a:xfrm>
            <a:off x="1153973" y="1371600"/>
            <a:ext cx="6836054" cy="2807208"/>
          </a:xfrm>
          <a:prstGeom prst="rect">
            <a:avLst/>
          </a:prstGeom>
        </p:spPr>
      </p:pic>
      <p:sp>
        <p:nvSpPr>
          <p:cNvPr id="5" name="Text 2"/>
          <p:cNvSpPr txBox="1"/>
          <p:nvPr/>
        </p:nvSpPr>
        <p:spPr>
          <a:xfrm>
            <a:off x="1153973" y="4224528"/>
            <a:ext cx="6836054" cy="393192"/>
          </a:xfrm>
          <a:prstGeom prst="rect">
            <a:avLst/>
          </a:prstGeom>
          <a:noFill/>
          <a:ln/>
        </p:spPr>
        <p:txBody>
          <a:bodyPr wrap="square" lIns="0" tIns="0" rIns="0" bIns="0" rtlCol="0" anchor="t"/>
          <a:lstStyle/>
          <a:p>
            <a:pPr algn="ctr" indent="0" marL="0">
              <a:buNone/>
            </a:pPr>
            <a:r>
              <a:rPr lang="en-US" sz="1100" i="1" dirty="0">
                <a:solidFill>
                  <a:srgbClr val="5A6577"/>
                </a:solidFill>
              </a:rPr>
              <a:t>A glancing collision between two curling stones of equal mass, seen from above. Arrow lengths are proportional to the speeds; B's speed and angle after the collision are the results of worked example 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apply conservation of momentum in two dimensions?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Determine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curling stone A of mass 19.0 kg slides at 1.50 m s⁻¹ and strikes a stationary stone B of the same mass a glancing blow. Afterwards A moves at 0.75 m s⁻¹ at 55.0° to its original direction. Friction is negligible during the collision. Determine the velocity of B just after the collision.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Take x along A's original direction and y towards the side A moves to. Momentum before: x: 19.0 × 1.50 = 28.5 kg m s⁻¹; y: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after: x: 19.0 × 0.75 cos 55.0° = 8.17 kg m s⁻¹; y: 19.0 × 0.75 sin 55.0° = 11.67 kg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Conserve x: 28.5 = 8.17 + 19.0vₓ, so vₓ = 1.070 m s⁻¹. Conserve y: 0 = 11.67 + 19.0v_y, so v_y = -0.614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Recombine: v = √(1.070² + 0.614²) = 1.23 m s⁻¹ at tan⁻¹(0.614/1.070) = 29.9°. </a:t>
            </a:r>
            <a:r>
              <a:rPr lang="en-US" sz="1500" b="1" dirty="0">
                <a:solidFill>
                  <a:srgbClr val="1A1F2B"/>
                </a:solidFill>
                <a:latin typeface="Calibri" pitchFamily="34" charset="0"/>
                <a:ea typeface="Calibri" pitchFamily="34" charset="-122"/>
                <a:cs typeface="Calibri" pitchFamily="34" charset="-120"/>
              </a:rPr>
              <a:t>1.23 m s⁻¹ at 29.9° to A's original direction, on the opposite side of the line from 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apply conservation of momentum in two dimensions?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The same collision as a momentum vector triangle, drawn to scale. Placed head to tail, the two momenta after the collision add up to the single momentum before it.">    </p:cNvPr>
          <p:cNvPicPr>
            <a:picLocks noChangeAspect="1"/>
          </p:cNvPicPr>
          <p:nvPr/>
        </p:nvPicPr>
        <p:blipFill>
          <a:blip r:embed="rId1"/>
          <a:stretch>
            <a:fillRect/>
          </a:stretch>
        </p:blipFill>
        <p:spPr>
          <a:xfrm>
            <a:off x="4389120" y="1383487"/>
            <a:ext cx="4297680" cy="2614270"/>
          </a:xfrm>
          <a:prstGeom prst="rect">
            <a:avLst/>
          </a:prstGeom>
        </p:spPr>
      </p:pic>
      <p:sp>
        <p:nvSpPr>
          <p:cNvPr id="5" name="Text 2"/>
          <p:cNvSpPr txBox="1"/>
          <p:nvPr/>
        </p:nvSpPr>
        <p:spPr>
          <a:xfrm>
            <a:off x="4389120" y="404347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collision as a momentum vector triangle, drawn to scale. Placed head to tail, the two momenta after the collision add up to the single momentum before it.</a:t>
            </a:r>
            <a:endParaRPr lang="en-US" sz="1100" dirty="0"/>
          </a:p>
        </p:txBody>
      </p:sp>
      <p:sp>
        <p:nvSpPr>
          <p:cNvPr id="6" name="Shape 3"/>
          <p:cNvSpPr/>
          <p:nvPr/>
        </p:nvSpPr>
        <p:spPr>
          <a:xfrm>
            <a:off x="457200" y="1371600"/>
            <a:ext cx="3611880" cy="1926641"/>
          </a:xfrm>
          <a:prstGeom prst="roundRect">
            <a:avLst>
              <a:gd name="adj" fmla="val 2848"/>
            </a:avLst>
          </a:prstGeom>
          <a:solidFill>
            <a:srgbClr val="FFFBEB"/>
          </a:solidFill>
          <a:ln w="9525">
            <a:solidFill>
              <a:srgbClr val="DDE2EA"/>
            </a:solidFill>
            <a:prstDash val="solid"/>
          </a:ln>
        </p:spPr>
      </p:sp>
      <p:sp>
        <p:nvSpPr>
          <p:cNvPr id="7" name="Text 4"/>
          <p:cNvSpPr txBox="1"/>
          <p:nvPr/>
        </p:nvSpPr>
        <p:spPr>
          <a:xfrm>
            <a:off x="603504" y="1463040"/>
            <a:ext cx="3319272" cy="1780337"/>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components or a triangle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You can also solve a two-body problem with a scale drawing or the cosine rule on the vector triangle, but components are safer and are expected when angles and speeds are both unknown. Always state the direction of a final velocity as an angle and a reference line.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an explosion into several directions?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Momenta (kg m s⁻¹) of the three fragments from debris at rest, drawn to scale. Left: C's momentum cancels the resultant of A and B. Right: head to tail, the three momenta form a closed triangle, so their sum is zero.">    </p:cNvPr>
          <p:cNvPicPr>
            <a:picLocks noChangeAspect="1"/>
          </p:cNvPicPr>
          <p:nvPr/>
        </p:nvPicPr>
        <p:blipFill>
          <a:blip r:embed="rId1"/>
          <a:stretch>
            <a:fillRect/>
          </a:stretch>
        </p:blipFill>
        <p:spPr>
          <a:xfrm>
            <a:off x="4389120" y="1434694"/>
            <a:ext cx="4297680" cy="2512771"/>
          </a:xfrm>
          <a:prstGeom prst="rect">
            <a:avLst/>
          </a:prstGeom>
        </p:spPr>
      </p:pic>
      <p:sp>
        <p:nvSpPr>
          <p:cNvPr id="5" name="Text 2"/>
          <p:cNvSpPr txBox="1"/>
          <p:nvPr/>
        </p:nvSpPr>
        <p:spPr>
          <a:xfrm>
            <a:off x="4389120" y="399318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Momenta (kg m s⁻¹) of the three fragments from debris at rest, drawn to scale. Left: C's momentum cancels the resultant of A and B. Right: head to tail, the three momenta form a closed triangle, so their sum is zero.</a:t>
            </a:r>
            <a:endParaRPr lang="en-US" sz="1100" dirty="0"/>
          </a:p>
        </p:txBody>
      </p:sp>
      <p:sp>
        <p:nvSpPr>
          <p:cNvPr id="6" name="Text 3"/>
          <p:cNvSpPr txBox="1"/>
          <p:nvPr/>
        </p:nvSpPr>
        <p:spPr>
          <a:xfrm>
            <a:off x="457200" y="1371600"/>
            <a:ext cx="3611880" cy="306964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object at rest has zero momentum, so after it breaks apart the vector sum of the fragments' momenta is still zero. With two fragments, they fly apart in exactly opposite directions. With three, their momenta drawn head to tail form a closed triangle, so the three velocities lie in one plane. If the object was moving before the explosion, the total momentum after equals its momentum before, in both components. Kinetic energy is not conserved: chemical or elastic potential energy is transferred to kinetic energy of the fragments.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an explosion into several directions?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Determine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piece of space debris of mass 0.200 kg is at rest relative to an observer. It breaks into three fragments. A (0.050 kg) moves at 3.0 m s⁻¹ in the +x direction; B (0.080 kg) moves at 2.0 m s⁻¹ in the +y direction. Determine the velocity of the third fragment,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m_C = 0.200 - 0.050 - 0.080 = 0.070 kg; p_A = 0.15 kg m s⁻¹ (+x); p_B = 0.16 kg m s⁻¹ (+y).</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Total momentum is zero in each direction: p_(C,x) = -0.15, p_(C,y) = -0.16, so p_C = √(0.15² + 0.16²) = 0.219 kg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v_C = (0.219/0.070) = 3.13 m s⁻¹, at tan⁻¹(0.16/0.15) = 46.8°. </a:t>
            </a:r>
            <a:r>
              <a:rPr lang="en-US" sz="1500" b="1" dirty="0">
                <a:solidFill>
                  <a:srgbClr val="1A1F2B"/>
                </a:solidFill>
                <a:latin typeface="Calibri" pitchFamily="34" charset="0"/>
                <a:ea typeface="Calibri" pitchFamily="34" charset="-122"/>
                <a:cs typeface="Calibri" pitchFamily="34" charset="-120"/>
              </a:rPr>
              <a:t>3.1 m s⁻¹ at 46.8° below the −x direction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 moves into the quadrant opposite to both A and B, as it must for the total to be zero.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makes a collision elastic or inelastic?</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42009"/>
                <a:gridCol w="868680"/>
                <a:gridCol w="2958998"/>
                <a:gridCol w="2958998"/>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Type of collision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Total 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Elastic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conserved (same before and after)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collisions between gas molecules; very nearly, two steel spheres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Inelastic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decreases: some is transferred to internal (thermal) energy, sound and deformation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most real collisions: cars, balls, curling stones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Bodies stick together (totally inelastic)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largest decrease that momentum conservation allows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dart sticking in a target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Explosion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increases: energy comes from a chemical or elastic store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spring-loaded separation; a firework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402153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Momentum is conserved in every one of these, provided no resultant external force acts, because the internal forces are equal and opposite. Kinetic energy is what tells them apart.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makes a collision elastic or inelastic?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08447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test a collision, calculate the total kinetic energy before and after and compare. Kinetic energy is a scalar, so just add the values; no components are needed.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Applied to worked example 4: before, ½ ×19.0 ×1.50² = 21.4 J; after, 5.34 J + 14.5 J = 19.8 J. About 1.6 J (7.4%) has been transferred, so the collision is </a:t>
            </a:r>
            <a:r>
              <a:rPr lang="en-US" sz="1500" b="1" dirty="0">
                <a:solidFill>
                  <a:srgbClr val="1A1F2B"/>
                </a:solidFill>
                <a:latin typeface="Calibri" pitchFamily="34" charset="0"/>
                <a:ea typeface="Calibri" pitchFamily="34" charset="-122"/>
                <a:cs typeface="Calibri" pitchFamily="34" charset="-120"/>
              </a:rPr>
              <a:t>inelastic</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5" name="Shape 3"/>
          <p:cNvSpPr/>
          <p:nvPr/>
        </p:nvSpPr>
        <p:spPr>
          <a:xfrm>
            <a:off x="457200" y="2501798"/>
            <a:ext cx="8229600" cy="1281074"/>
          </a:xfrm>
          <a:prstGeom prst="roundRect">
            <a:avLst>
              <a:gd name="adj" fmla="val 4283"/>
            </a:avLst>
          </a:prstGeom>
          <a:solidFill>
            <a:srgbClr val="FFFBEB"/>
          </a:solidFill>
          <a:ln w="9525">
            <a:solidFill>
              <a:srgbClr val="DDE2EA"/>
            </a:solidFill>
            <a:prstDash val="solid"/>
          </a:ln>
        </p:spPr>
      </p:sp>
      <p:sp>
        <p:nvSpPr>
          <p:cNvPr id="6" name="Text 4"/>
          <p:cNvSpPr txBox="1"/>
          <p:nvPr/>
        </p:nvSpPr>
        <p:spPr>
          <a:xfrm>
            <a:off x="603504" y="2593238"/>
            <a:ext cx="793699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the 90° check for equal masses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 body hits an identical stationary body elastically, they move off at 90° to each other. Momentum gives u⃗ = v⃗_A + v⃗_B, and kinetic energy gives u² = v_A² + v_B²; together they are Pythagoras' theorem. In worked example 4 the angle between the paths is 55.0° + 29.9° = 84.9°, less than 90°, which agrees with the collision being inelastic.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Eₖ = p²/2m come from, and when is it useful?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Start from Eₖ = ½ mv² and p = mv, so v = p/m. Substitute:</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Eₖ = ½ m(p/m)² = p²/2m</a:t>
            </a:r>
            <a:endParaRPr lang="en-US" sz="1700" dirty="0"/>
          </a:p>
        </p:txBody>
      </p:sp>
      <p:sp>
        <p:nvSpPr>
          <p:cNvPr id="7" name="Text 5"/>
          <p:cNvSpPr txBox="1"/>
          <p:nvPr/>
        </p:nvSpPr>
        <p:spPr>
          <a:xfrm>
            <a:off x="457200" y="2284171"/>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Eₖ is in J, p in kg m s⁻¹ and m in kg. It is in the formulae list, but you may be asked to derive it. It is valid for speeds much less than the speed of light. It is useful when you know the momentum rather than the velocity, especially after an explosion or decay from rest, where the fragments have momenta of equal size. Then Eₖ ∝1/m: the light fragment takes almost all the kinetic energy. Rearranged, p = √(2mEₖ) gives the momentum of a particle of known kinetic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Eₖ = p²/2m come from, and when is it useful?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Ek = p²/2m for two bodies, one four times as massive as the other (arbitrary units). At the same momentum, the lighter body has four times the kinetic energy: Ek ∝ 1/m.">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Ek = p²/2m for two bodies, one four times as massive as the other (arbitrary units). At the same momentum, the lighter body has four times the kinetic energy: Ek ∝ 1/m.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Eₖ = p²/2m come from, and when is it useful?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nucleus at rest emits an alpha particle (mass 6.64 × 10⁻²⁷ kg) with kinetic energy 5.30 MeV. The nucleus left behind has mass 3.42 × 10⁻²⁵ kg. 1 eV = 1.60 × 10⁻¹⁹ J. (a) Calculate the momentum of the alpha particle. (b) Calculate the kinetic energy of the recoiling nucleus.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Eₖ = 5.30×10⁶ ×1.60×10⁻¹⁹ = 8.48×10⁻¹³ J. p = √(2 ×6.64×10⁻²⁷ ×8.48×10⁻¹³) = </a:t>
            </a:r>
            <a:r>
              <a:rPr lang="en-US" sz="1500" b="1" dirty="0">
                <a:solidFill>
                  <a:srgbClr val="1A1F2B"/>
                </a:solidFill>
                <a:latin typeface="Calibri" pitchFamily="34" charset="0"/>
                <a:ea typeface="Calibri" pitchFamily="34" charset="-122"/>
                <a:cs typeface="Calibri" pitchFamily="34" charset="-120"/>
              </a:rPr>
              <a:t>1.06 ×10⁻¹⁹ kg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Momentum is conserved from rest, so the nucleus has a momentum of the same size: Eₖ = ((1.06×10⁻¹⁹)²)/(2 ×3.42×10⁻²⁵) = </a:t>
            </a:r>
            <a:r>
              <a:rPr lang="en-US" sz="1500" b="1" dirty="0">
                <a:solidFill>
                  <a:srgbClr val="1A1F2B"/>
                </a:solidFill>
                <a:latin typeface="Calibri" pitchFamily="34" charset="0"/>
                <a:ea typeface="Calibri" pitchFamily="34" charset="-122"/>
                <a:cs typeface="Calibri" pitchFamily="34" charset="-120"/>
              </a:rPr>
              <a:t>1.65 ×10⁻¹⁴ J (≈ 0.103 MeV)</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Quick route: with equal momenta, Eₖ ∝1/m, so the recoil energy is 5.30 MeV × (6.64 × 10⁻²⁷ / 3.42 × 10⁻²⁵). The alpha particle carries 98.1% of the kinetic energy released.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10: how do you analyse collisions between spheres using video?</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32726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two small spheres (for example a steel ball bearing and a glass marble) on a smooth, level surface. Sphere B is at rest; sphere A is rolled at it slightly off-centre so that they collide at a glancing angle.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Camera:</a:t>
            </a:r>
            <a:r>
              <a:rPr lang="en-US" sz="1500" dirty="0">
                <a:solidFill>
                  <a:srgbClr val="1A1F2B"/>
                </a:solidFill>
                <a:latin typeface="Calibri" pitchFamily="34" charset="0"/>
                <a:ea typeface="Calibri" pitchFamily="34" charset="-122"/>
                <a:cs typeface="Calibri" pitchFamily="34" charset="-120"/>
              </a:rPr>
              <a:t> fixed directly above, pointing straight down, so the plane of motion is perpendicular to the line of sight. A ruler or grid of known spacing in the plane of the spheres calibrates distances and avoids parallax errors.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Recording:</a:t>
            </a:r>
            <a:r>
              <a:rPr lang="en-US" sz="1500" dirty="0">
                <a:solidFill>
                  <a:srgbClr val="1A1F2B"/>
                </a:solidFill>
                <a:latin typeface="Calibri" pitchFamily="34" charset="0"/>
                <a:ea typeface="Calibri" pitchFamily="34" charset="-122"/>
                <a:cs typeface="Calibri" pitchFamily="34" charset="-120"/>
              </a:rPr>
              <a:t> use a high frame rate and good lighting to reduce motion blur. The frame rate gives the time between frames.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Analysis (ICT):</a:t>
            </a:r>
            <a:r>
              <a:rPr lang="en-US" sz="1500" dirty="0">
                <a:solidFill>
                  <a:srgbClr val="1A1F2B"/>
                </a:solidFill>
                <a:latin typeface="Calibri" pitchFamily="34" charset="0"/>
                <a:ea typeface="Calibri" pitchFamily="34" charset="-122"/>
                <a:cs typeface="Calibri" pitchFamily="34" charset="-120"/>
              </a:rPr>
              <a:t> video-analysis software tracks the centre of each sphere frame by frame and outputs x and y coordinates against time. Velocity components = change in coordinate ÷ time interval (or the gradient of the position–time graphs).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Masses</a:t>
            </a:r>
            <a:r>
              <a:rPr lang="en-US" sz="1500" dirty="0">
                <a:solidFill>
                  <a:srgbClr val="1A1F2B"/>
                </a:solidFill>
                <a:latin typeface="Calibri" pitchFamily="34" charset="0"/>
                <a:ea typeface="Calibri" pitchFamily="34" charset="-122"/>
                <a:cs typeface="Calibri" pitchFamily="34" charset="-120"/>
              </a:rPr>
              <a:t> on a top-pan balance. Then compare the total momentum in x and in y before and after, and the total kinetic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10: how do you analyse collisions between spheres using video?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Positions of the two spheres from the video, one image every 0.0500 s, on a 50 mm grid (worked example 7). At contact, the line joining the centres points along B's later direction of motion.">    </p:cNvPr>
          <p:cNvPicPr>
            <a:picLocks noChangeAspect="1"/>
          </p:cNvPicPr>
          <p:nvPr/>
        </p:nvPicPr>
        <p:blipFill>
          <a:blip r:embed="rId1"/>
          <a:stretch>
            <a:fillRect/>
          </a:stretch>
        </p:blipFill>
        <p:spPr>
          <a:xfrm>
            <a:off x="4389120" y="1536192"/>
            <a:ext cx="4297680" cy="2309774"/>
          </a:xfrm>
          <a:prstGeom prst="rect">
            <a:avLst/>
          </a:prstGeom>
        </p:spPr>
      </p:pic>
      <p:sp>
        <p:nvSpPr>
          <p:cNvPr id="5" name="Text 2"/>
          <p:cNvSpPr txBox="1"/>
          <p:nvPr/>
        </p:nvSpPr>
        <p:spPr>
          <a:xfrm>
            <a:off x="4389120" y="389168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Positions of the two spheres from the video, one image every 0.0500 s, on a 50 mm grid (worked example 7). At contact, the line joining the centres points along B's later direction of motion.</a:t>
            </a:r>
            <a:endParaRPr lang="en-US" sz="1100" dirty="0"/>
          </a:p>
        </p:txBody>
      </p:sp>
      <p:sp>
        <p:nvSpPr>
          <p:cNvPr id="6" name="Text 3"/>
          <p:cNvSpPr txBox="1"/>
          <p:nvPr/>
        </p:nvSpPr>
        <p:spPr>
          <a:xfrm>
            <a:off x="457200" y="1371600"/>
            <a:ext cx="3611880" cy="994867"/>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Limitations:</a:t>
            </a:r>
            <a:r>
              <a:rPr lang="en-US" sz="1500" dirty="0">
                <a:solidFill>
                  <a:srgbClr val="1A1F2B"/>
                </a:solidFill>
                <a:latin typeface="Calibri" pitchFamily="34" charset="0"/>
                <a:ea typeface="Calibri" pitchFamily="34" charset="-122"/>
                <a:cs typeface="Calibri" pitchFamily="34" charset="-120"/>
              </a:rPr>
              <a:t> rolling spheres also store rotational kinetic energy, and rolling friction slows them, so take velocities from frames close to the collision.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10: how do you analyse collisions between spheres using video?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Calculate, deduce</a:t>
            </a:r>
            <a:endParaRPr lang="en-US" sz="1200" dirty="0"/>
          </a:p>
        </p:txBody>
      </p:sp>
      <p:sp>
        <p:nvSpPr>
          <p:cNvPr id="4" name="Text 2"/>
          <p:cNvSpPr txBox="1"/>
          <p:nvPr/>
        </p:nvSpPr>
        <p:spPr>
          <a:xfrm>
            <a:off x="457200" y="1371600"/>
            <a:ext cx="822960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video above, sphere A (mass 28.0 g) moves 45.0 mm along x between images before the collision. Afterwards, between images, A moves 21.0 mm in x and +14.0 mm in y, while sphere B (mass 20.0 g) moves 33.0 mm in x and −19.2 mm in y. Images are 0.0500 s apart. Each position is read to ± 0.5 mm, and each mass to ± 0.1 g. (a) Calculate the total momentum in the x and y directions before and after. (b) Deduce whether momentum is conserved within the uncertainties. (c) State whether the collision is elastic.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Velocities (displacement ÷ 0.0500 s): u_A = 0.900 m s⁻¹; v_A = (0.420, 0.280); v_B = (0.660, -0.384)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Before: x = 0.0280 × 0.900 = 0.0252 kg m s⁻¹, y = 0. After: x = 0.01176 + 0.0132 = </a:t>
            </a:r>
            <a:r>
              <a:rPr lang="en-US" sz="1500" b="1" dirty="0">
                <a:solidFill>
                  <a:srgbClr val="1A1F2B"/>
                </a:solidFill>
                <a:latin typeface="Calibri" pitchFamily="34" charset="0"/>
                <a:ea typeface="Calibri" pitchFamily="34" charset="-122"/>
                <a:cs typeface="Calibri" pitchFamily="34" charset="-120"/>
              </a:rPr>
              <a:t>0.0250 kg m s⁻¹</a:t>
            </a:r>
            <a:r>
              <a:rPr lang="en-US" sz="1500" dirty="0">
                <a:solidFill>
                  <a:srgbClr val="1A1F2B"/>
                </a:solidFill>
                <a:latin typeface="Calibri" pitchFamily="34" charset="0"/>
                <a:ea typeface="Calibri" pitchFamily="34" charset="-122"/>
                <a:cs typeface="Calibri" pitchFamily="34" charset="-120"/>
              </a:rPr>
              <a:t>; y = 0.00784 − 0.00768 = </a:t>
            </a:r>
            <a:r>
              <a:rPr lang="en-US" sz="1500" b="1" dirty="0">
                <a:solidFill>
                  <a:srgbClr val="1A1F2B"/>
                </a:solidFill>
                <a:latin typeface="Calibri" pitchFamily="34" charset="0"/>
                <a:ea typeface="Calibri" pitchFamily="34" charset="-122"/>
                <a:cs typeface="Calibri" pitchFamily="34" charset="-120"/>
              </a:rPr>
              <a:t>0.00016 kg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10: how do you analyse collisions between spheres using video?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Calculate, deduce (continued)</a:t>
            </a:r>
            <a:endParaRPr lang="en-US" sz="1200" dirty="0"/>
          </a:p>
        </p:txBody>
      </p:sp>
      <p:sp>
        <p:nvSpPr>
          <p:cNvPr id="4" name="Text 2"/>
          <p:cNvSpPr txBox="1"/>
          <p:nvPr/>
        </p:nvSpPr>
        <p:spPr>
          <a:xfrm>
            <a:off x="457200" y="1371600"/>
            <a:ext cx="8229600" cy="181325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Each displacement is the difference of two readings, so ± 1.0 mm. Before: 1.0/45.0 + 0.1/28.0 = 2.6%, so ± 0.00065. After: ± 0.00060 (A) and ± 0.00047 (B), so ± 0.0011 in total.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x totals differ by 0.0002 kg m s⁻¹ (0.95%), much less than the combined uncertainty, and the y total after is close to zero compared with the individual y momenta (about 0.0078). </a:t>
            </a:r>
            <a:r>
              <a:rPr lang="en-US" sz="1500" b="1" dirty="0">
                <a:solidFill>
                  <a:srgbClr val="1A1F2B"/>
                </a:solidFill>
                <a:latin typeface="Calibri" pitchFamily="34" charset="0"/>
                <a:ea typeface="Calibri" pitchFamily="34" charset="-122"/>
                <a:cs typeface="Calibri" pitchFamily="34" charset="-120"/>
              </a:rPr>
              <a:t>Momentum is conserved within experimental uncertainty.</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Kinetic energy before 11.3 mJ, after 9.4 mJ, about 17% less: </a:t>
            </a:r>
            <a:r>
              <a:rPr lang="en-US" sz="1500" b="1" dirty="0">
                <a:solidFill>
                  <a:srgbClr val="1A1F2B"/>
                </a:solidFill>
                <a:latin typeface="Calibri" pitchFamily="34" charset="0"/>
                <a:ea typeface="Calibri" pitchFamily="34" charset="-122"/>
                <a:cs typeface="Calibri" pitchFamily="34" charset="-120"/>
              </a:rPr>
              <a:t>inelastic</a:t>
            </a:r>
            <a:r>
              <a:rPr lang="en-US" sz="1500" dirty="0">
                <a:solidFill>
                  <a:srgbClr val="1A1F2B"/>
                </a:solidFill>
                <a:latin typeface="Calibri" pitchFamily="34" charset="0"/>
                <a:ea typeface="Calibri" pitchFamily="34" charset="-122"/>
                <a:cs typeface="Calibri" pitchFamily="34" charset="-120"/>
              </a:rPr>
              <a:t>. Part of the apparent loss is rotational kinetic energy of the rolling spheres, which the video analysis does not count.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one equation per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two-dimensional problem, label your axes and write two separate conservation equations, "in x: …" and "in y: …". Mixing a component with a whole momentum in one equation is the quickest way to lose the thread.</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impulse needs a direction and a sign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rebound, Δp = m(v − u) with opposite signs for u and v. State the direction of the force or impulse in words at the end.</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area under a force–time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Check the time unit on the axis. If you count squares, work out the impulse of one square first (its height in N × its width in s) and say how many squares you counted.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deciding elastic or inelastic</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"Show that the collision is inelastic" needs numbers: total kinetic energy before, total after, and a sentence comparing them. "Energy is lost as heat" without a calculation is not enough.</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explaining protective padding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Use the chain: the change of momentum is fixed → the padding increases the time over which it happens → F = Δp/Δt, so the average force is smaller. Mention all three links.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Padding reduces the change of 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body still goes from the same speed to rest, so Δp is the same.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Padding increases the contact time, which reduces the average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and force are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includes how long the force acts; its unit is N s, not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 average force × time = change of 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two dimensions you can add the speeds of the bodies.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Velocities in different directions partly cancel; speed is a scalar.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 momentum components, then recombine with Pythagoras.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is conserved separately in x and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is a scalar and has no components.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Conserve momentum in each direction; compare total kinetic energy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an inelastic collision some momentum is lost.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Internal forces are equal and opposite, so the total momentum cannot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kinetic energy is transferred to other stores; momentum is still 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fragments with equal momenta have equal kinetic energies.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p²/2m depends on mass as well.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equal momenta, the lighter fragment has more kinetic energy, in inverse proportion to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Momentum, vectors and energy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definition p = mv, signs in one dimension and the conservation principle come from the Unit 1 momentum page. Resolving into components is the same skill used for projectiles and forces on slopes, and Eₖ = ½ mv² is the starting point for Eₖ = p²/2m.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Magnetic fields and 4.7–4.8 Particle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radius of a charged particle's path in a magnetic field depends on its momentum, and momentum conservation in two dimensions is used to read particle tracks and interactions.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2 The ideal gas and 5.4 Radioactive decay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Gas pressure comes from the change of momentum of molecules hitting a wall (F = Δp/Δt again), and alpha-decay energies split between the fragments exactly as in worked example 6.</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94406"/>
                <a:gridCol w="3765499"/>
                <a:gridCol w="16696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FΔt = Δp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average force during an impact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Δp/Δt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Newton's second law in momentum form, including changing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rearrange FΔt = Δp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 area under F–t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varying forces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of each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pₓ = pcos θ, p_y = psin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resolving momentum in two dimensions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Σpₓ before = Σpₓ after; Σp_y before = Σp_y after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collisions and explosions in a plane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the principle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testing whether a collision is elastic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p²/2m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from momentum; sharing of energy in a decay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(but learn the derivation)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Show that the newton second and the kilogram metre per second are the same unit.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0.050 kg ball hits a wall at 10 m s⁻¹ and rebounds along the same line at 8.0 m s⁻¹. Contact lasts 0.020 s. Find the average force on the ball.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On an air table, puck P (0.30 kg) moving east at 1.2 m s⁻¹ and puck Q (0.20 kg) moving north at 2.4 m s⁻¹ collide and stick. Find their velocity afterwards.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An electron and a proton have the same kinetic energy. Which has the larger momentum, and by what factor?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Explain why the foam lining of a cycle helmet reduces the risk of head injury in a fall.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 N = 1 kg m s⁻², so 1 N s = 1 kg m s⁻² × 1 s = 1 kg m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Δp = 0.050 ×(8.0 - (-10)) = 0.90 N s, so F = 0.90 ÷0.020 = 45 N, directed away from the wall.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East: 0.36 kg m s⁻¹; north: 0.48 kg m s⁻¹. Total = √(0.36² + 0.48²) = 0.60 kg m s⁻¹, so v = 0.60 ÷ 0.50 = 1.2 m s⁻¹ at tan⁻¹(0.48/0.36) = 53° north of east.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p = √(2mEₖ), so for equal Eₖ, p ∝√m. The proton has the larger momentum, by √(1.67×10⁻²⁷ / 9.11×10⁻³¹) ≈43 times.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head's change of momentum as it stops is fixed by its mass and speed. The foam crushes, so the head takes longer to stop. Since force = rate of change of momentum, a longer time means a smaller average force on the head.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An airbag reduces the risk of injury to a driver in a crash. Compared with the driver hitting the steering wheel, the airbag</a:t>
            </a:r>
            <a:endParaRPr lang="en-US" sz="1400" dirty="0"/>
          </a:p>
          <a:p>
            <a:pPr indent="0" marL="0">
              <a:spcAft>
                <a:spcPts val="600"/>
              </a:spcAft>
              <a:buNone/>
            </a:pPr>
            <a:r>
              <a:rPr lang="en-US" sz="1400" dirty="0">
                <a:solidFill>
                  <a:srgbClr val="1A1F2B"/>
                </a:solidFill>
              </a:rPr>
              <a:t>A   reduces the driver's change of momentum</a:t>
            </a:r>
            <a:endParaRPr lang="en-US" sz="1400" dirty="0"/>
          </a:p>
          <a:p>
            <a:pPr indent="0" marL="0">
              <a:spcAft>
                <a:spcPts val="600"/>
              </a:spcAft>
              <a:buNone/>
            </a:pPr>
            <a:r>
              <a:rPr lang="en-US" sz="1400" dirty="0">
                <a:solidFill>
                  <a:srgbClr val="1A1F2B"/>
                </a:solidFill>
              </a:rPr>
              <a:t>B   increases the time taken for the driver to stop</a:t>
            </a:r>
            <a:endParaRPr lang="en-US" sz="1400" dirty="0"/>
          </a:p>
          <a:p>
            <a:pPr indent="0" marL="0">
              <a:spcAft>
                <a:spcPts val="600"/>
              </a:spcAft>
              <a:buNone/>
            </a:pPr>
            <a:r>
              <a:rPr lang="en-US" sz="1400" dirty="0">
                <a:solidFill>
                  <a:srgbClr val="1A1F2B"/>
                </a:solidFill>
              </a:rPr>
              <a:t>C   reduces the driver's initial momentum</a:t>
            </a:r>
            <a:endParaRPr lang="en-US" sz="1400" dirty="0"/>
          </a:p>
          <a:p>
            <a:pPr indent="0" marL="0">
              <a:spcAft>
                <a:spcPts val="600"/>
              </a:spcAft>
              <a:buNone/>
            </a:pPr>
            <a:r>
              <a:rPr lang="en-US" sz="1400" dirty="0">
                <a:solidFill>
                  <a:srgbClr val="1A1F2B"/>
                </a:solidFill>
              </a:rPr>
              <a:t>D   increases the impulse on the driver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measures the impulse of the force on a trolley with a force sensor and data logger, and the change of momentum of the trolley using a light gate, for five different collisions. The graph shows her results.</a:t>
            </a:r>
            <a:endParaRPr lang="en-US" sz="1200" dirty="0"/>
          </a:p>
          <a:p>
            <a:pPr indent="0" marL="0">
              <a:spcAft>
                <a:spcPts val="600"/>
              </a:spcAft>
              <a:buNone/>
            </a:pPr>
            <a:r>
              <a:rPr lang="en-US" sz="1200" dirty="0">
                <a:solidFill>
                  <a:srgbClr val="1A1F2B"/>
                </a:solidFill>
              </a:rPr>
              <a:t>Which conclusion is supported by the graph?</a:t>
            </a:r>
            <a:endParaRPr lang="en-US" sz="1200" dirty="0"/>
          </a:p>
          <a:p>
            <a:pPr indent="0" marL="0">
              <a:spcAft>
                <a:spcPts val="600"/>
              </a:spcAft>
              <a:buNone/>
            </a:pPr>
            <a:r>
              <a:rPr lang="en-US" sz="1200" dirty="0">
                <a:solidFill>
                  <a:srgbClr val="1A1F2B"/>
                </a:solidFill>
              </a:rPr>
              <a:t>A   The impulse is about twice the change of momentum.</a:t>
            </a:r>
            <a:endParaRPr lang="en-US" sz="1200" dirty="0"/>
          </a:p>
          <a:p>
            <a:pPr indent="0" marL="0">
              <a:spcAft>
                <a:spcPts val="600"/>
              </a:spcAft>
              <a:buNone/>
            </a:pPr>
            <a:r>
              <a:rPr lang="en-US" sz="1200" dirty="0">
                <a:solidFill>
                  <a:srgbClr val="1A1F2B"/>
                </a:solidFill>
              </a:rPr>
              <a:t>B   The impulse does not depend on the change of momentum.</a:t>
            </a:r>
            <a:endParaRPr lang="en-US" sz="1200" dirty="0"/>
          </a:p>
          <a:p>
            <a:pPr indent="0" marL="0">
              <a:spcAft>
                <a:spcPts val="600"/>
              </a:spcAft>
              <a:buNone/>
            </a:pPr>
            <a:r>
              <a:rPr lang="en-US" sz="1200" dirty="0">
                <a:solidFill>
                  <a:srgbClr val="1A1F2B"/>
                </a:solidFill>
              </a:rPr>
              <a:t>C   The change of momentum is proportional to the square of the impulse.</a:t>
            </a:r>
            <a:endParaRPr lang="en-US" sz="1200" dirty="0"/>
          </a:p>
          <a:p>
            <a:pPr indent="0" marL="0">
              <a:spcAft>
                <a:spcPts val="600"/>
              </a:spcAft>
              <a:buNone/>
            </a:pPr>
            <a:r>
              <a:rPr lang="en-US" sz="1200" dirty="0">
                <a:solidFill>
                  <a:srgbClr val="1A1F2B"/>
                </a:solidFill>
              </a:rPr>
              <a:t>D   The impulse is equal to the change of momentum.</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28800"/>
            <a:ext cx="3474720" cy="219456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ball of mass 0.060 kg hits a smooth wall at 12 m s⁻¹, travelling at 30° to the normal (the line perpendicular to the wall). It rebounds at the same speed and at 30° to the normal on the other side.</a:t>
            </a:r>
            <a:endParaRPr lang="en-US" sz="1200" dirty="0"/>
          </a:p>
          <a:p>
            <a:pPr indent="0" marL="0">
              <a:spcAft>
                <a:spcPts val="600"/>
              </a:spcAft>
              <a:buNone/>
            </a:pPr>
            <a:r>
              <a:rPr lang="en-US" sz="1200" dirty="0">
                <a:solidFill>
                  <a:srgbClr val="1A1F2B"/>
                </a:solidFill>
              </a:rPr>
              <a:t>What is the magnitude of the impulse on the ball?</a:t>
            </a:r>
            <a:endParaRPr lang="en-US" sz="1200" dirty="0"/>
          </a:p>
          <a:p>
            <a:pPr indent="0" marL="0">
              <a:spcAft>
                <a:spcPts val="600"/>
              </a:spcAft>
              <a:buNone/>
            </a:pPr>
            <a:r>
              <a:rPr lang="en-US" sz="1200" dirty="0">
                <a:solidFill>
                  <a:srgbClr val="1A1F2B"/>
                </a:solidFill>
              </a:rPr>
              <a:t>Figure: the ball's path before and after hitting the wall (plan view)</a:t>
            </a:r>
            <a:endParaRPr lang="en-US" sz="1200" dirty="0"/>
          </a:p>
          <a:p>
            <a:pPr indent="0" marL="0">
              <a:spcAft>
                <a:spcPts val="600"/>
              </a:spcAft>
              <a:buNone/>
            </a:pPr>
            <a:r>
              <a:rPr lang="en-US" sz="1200" dirty="0">
                <a:solidFill>
                  <a:srgbClr val="1A1F2B"/>
                </a:solidFill>
              </a:rPr>
              <a:t>A   0.62 N s</a:t>
            </a:r>
            <a:endParaRPr lang="en-US" sz="1200" dirty="0"/>
          </a:p>
          <a:p>
            <a:pPr indent="0" marL="0">
              <a:spcAft>
                <a:spcPts val="600"/>
              </a:spcAft>
              <a:buNone/>
            </a:pPr>
            <a:r>
              <a:rPr lang="en-US" sz="1200" dirty="0">
                <a:solidFill>
                  <a:srgbClr val="1A1F2B"/>
                </a:solidFill>
              </a:rPr>
              <a:t>B   0.72 N s</a:t>
            </a:r>
            <a:endParaRPr lang="en-US" sz="1200" dirty="0"/>
          </a:p>
          <a:p>
            <a:pPr indent="0" marL="0">
              <a:spcAft>
                <a:spcPts val="600"/>
              </a:spcAft>
              <a:buNone/>
            </a:pPr>
            <a:r>
              <a:rPr lang="en-US" sz="1200" dirty="0">
                <a:solidFill>
                  <a:srgbClr val="1A1F2B"/>
                </a:solidFill>
              </a:rPr>
              <a:t>C   1.2 N s</a:t>
            </a:r>
            <a:endParaRPr lang="en-US" sz="1200" dirty="0"/>
          </a:p>
          <a:p>
            <a:pPr indent="0" marL="0">
              <a:spcAft>
                <a:spcPts val="600"/>
              </a:spcAft>
              <a:buNone/>
            </a:pPr>
            <a:r>
              <a:rPr lang="en-US" sz="1200" dirty="0">
                <a:solidFill>
                  <a:srgbClr val="1A1F2B"/>
                </a:solidFill>
              </a:rPr>
              <a:t>D   1.4 N s</a:t>
            </a:r>
            <a:endParaRPr lang="en-US" sz="1200" dirty="0"/>
          </a:p>
        </p:txBody>
      </p:sp>
      <p:pic>
        <p:nvPicPr>
          <p:cNvPr id="5" name="Image 0" descr="Figure for question 3">    </p:cNvPr>
          <p:cNvPicPr>
            <a:picLocks noChangeAspect="1"/>
          </p:cNvPicPr>
          <p:nvPr/>
        </p:nvPicPr>
        <p:blipFill>
          <a:blip r:embed="rId1"/>
          <a:stretch>
            <a:fillRect/>
          </a:stretch>
        </p:blipFill>
        <p:spPr>
          <a:xfrm>
            <a:off x="5306378" y="1325880"/>
            <a:ext cx="3380423" cy="32004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wants to show that the impulse of a force on a trolley is equal to the change of momentum of the trolley. She has a runway, a trolley carrying a card, a light gate, a force sensor, a data logger and a top-pan balance.</a:t>
            </a:r>
            <a:endParaRPr lang="en-US" sz="1200" dirty="0"/>
          </a:p>
          <a:p>
            <a:pPr indent="0" marL="0">
              <a:spcAft>
                <a:spcPts val="600"/>
              </a:spcAft>
              <a:buNone/>
            </a:pPr>
            <a:r>
              <a:rPr lang="en-US" sz="1200" dirty="0">
                <a:solidFill>
                  <a:srgbClr val="1A1F2B"/>
                </a:solidFill>
              </a:rPr>
              <a:t>(a) Describe how she could carry out the investigation. Your answer should include the measurements she makes and how she uses them.  [6]</a:t>
            </a:r>
            <a:endParaRPr lang="en-US" sz="1200" dirty="0"/>
          </a:p>
          <a:p>
            <a:pPr indent="0" marL="0">
              <a:spcAft>
                <a:spcPts val="600"/>
              </a:spcAft>
              <a:buNone/>
            </a:pPr>
            <a:r>
              <a:rPr lang="en-US" sz="1200" dirty="0">
                <a:solidFill>
                  <a:srgbClr val="1A1F2B"/>
                </a:solidFill>
              </a:rPr>
              <a:t>(b) She plots the impulse (area) on the y-axis against the change of momentum on the x-axis. State the shape and gradient of the graph that would confirm her hypothesis.  [2]</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investigates the impulse of a force and the change of momentum it produces. A trolley of mass 0.620 kg carries a card of length 0.0500 m. It passes through a light gate, collides with a buffer fixed to a force sensor, and rebounds back through the same light gate. The card blocks the gate for 0.0400 s before the collision and for 0.0625 s after it. The graph shows the force recorded by the sensor during the collision.</a:t>
            </a:r>
            <a:endParaRPr lang="en-US" sz="1200" dirty="0"/>
          </a:p>
          <a:p>
            <a:pPr indent="0" marL="0">
              <a:spcAft>
                <a:spcPts val="600"/>
              </a:spcAft>
              <a:buNone/>
            </a:pPr>
            <a:r>
              <a:rPr lang="en-US" sz="1200" dirty="0">
                <a:solidFill>
                  <a:srgbClr val="1A1F2B"/>
                </a:solidFill>
              </a:rPr>
              <a:t>(a) Calculate the magnitude of the change of momentum of the trolley.  [3]</a:t>
            </a:r>
            <a:endParaRPr lang="en-US" sz="1200" dirty="0"/>
          </a:p>
          <a:p>
            <a:pPr indent="0" marL="0">
              <a:spcAft>
                <a:spcPts val="600"/>
              </a:spcAft>
              <a:buNone/>
            </a:pPr>
            <a:r>
              <a:rPr lang="en-US" sz="1200" dirty="0">
                <a:solidFill>
                  <a:srgbClr val="1A1F2B"/>
                </a:solidFill>
              </a:rPr>
              <a:t>(b) Use the graph to estimate the impulse of the force on the trolley.  [2]</a:t>
            </a:r>
            <a:endParaRPr lang="en-US" sz="1200" dirty="0"/>
          </a:p>
          <a:p>
            <a:pPr indent="0" marL="0">
              <a:spcAft>
                <a:spcPts val="600"/>
              </a:spcAft>
              <a:buNone/>
            </a:pPr>
            <a:r>
              <a:rPr lang="en-US" sz="1200" dirty="0">
                <a:solidFill>
                  <a:srgbClr val="1A1F2B"/>
                </a:solidFill>
              </a:rPr>
              <a:t>(c) The buffer is replaced by a stiffer one. The trolley reaches the buffer and leaves it with the same speeds as before. Describe and explain how the force–time graph would differ from the one shown.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877673"/>
            <a:ext cx="3474720" cy="209681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456710"/>
          </a:xfrm>
          <a:prstGeom prst="roundRect">
            <a:avLst>
              <a:gd name="adj" fmla="val 3766"/>
            </a:avLst>
          </a:prstGeom>
          <a:solidFill>
            <a:srgbClr val="F3F5F9"/>
          </a:solidFill>
          <a:ln w="12700">
            <a:solidFill>
              <a:srgbClr val="DDE2EA"/>
            </a:solidFill>
            <a:prstDash val="solid"/>
          </a:ln>
        </p:spPr>
      </p:sp>
      <p:sp>
        <p:nvSpPr>
          <p:cNvPr id="5" name="Text 3"/>
          <p:cNvSpPr txBox="1"/>
          <p:nvPr/>
        </p:nvSpPr>
        <p:spPr>
          <a:xfrm>
            <a:off x="685800" y="1463040"/>
            <a:ext cx="7772400" cy="122811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driver's change of momentum is the same either way (from the same speed to rest). The airbag increases the time taken for the driver to stop, so the average force F = Δp/Δt is smaller.</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579802"/>
          </a:xfrm>
          <a:prstGeom prst="roundRect">
            <a:avLst>
              <a:gd name="adj" fmla="val 3473"/>
            </a:avLst>
          </a:prstGeom>
          <a:solidFill>
            <a:srgbClr val="F3F5F9"/>
          </a:solidFill>
          <a:ln w="12700">
            <a:solidFill>
              <a:srgbClr val="DDE2EA"/>
            </a:solidFill>
            <a:prstDash val="solid"/>
          </a:ln>
        </p:spPr>
      </p:sp>
      <p:sp>
        <p:nvSpPr>
          <p:cNvPr id="5" name="Text 3"/>
          <p:cNvSpPr txBox="1"/>
          <p:nvPr/>
        </p:nvSpPr>
        <p:spPr>
          <a:xfrm>
            <a:off x="685800" y="1463040"/>
            <a:ext cx="7772400" cy="135120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points lie close to a straight line through the origin with gradient 1 (for example 1.0 N s of impulse for 1.0 N s change of momentum), so the impulse is equal to the change of momentum, as Newton's second law predicts.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361753"/>
          </a:xfrm>
          <a:prstGeom prst="roundRect">
            <a:avLst>
              <a:gd name="adj" fmla="val 4029"/>
            </a:avLst>
          </a:prstGeom>
          <a:solidFill>
            <a:srgbClr val="F3F5F9"/>
          </a:solidFill>
          <a:ln w="12700">
            <a:solidFill>
              <a:srgbClr val="DDE2EA"/>
            </a:solidFill>
            <a:prstDash val="solid"/>
          </a:ln>
        </p:spPr>
      </p:sp>
      <p:sp>
        <p:nvSpPr>
          <p:cNvPr id="5" name="Text 3"/>
          <p:cNvSpPr txBox="1"/>
          <p:nvPr/>
        </p:nvSpPr>
        <p:spPr>
          <a:xfrm>
            <a:off x="685800" y="1463040"/>
            <a:ext cx="7772400" cy="113315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component parallel to the wall is unchanged. The perpendicular component reverses: Δp = 2 × 0.060 × 12 cos 30° = 1.2 N s (1.25), directed away from the wall.</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Indicative content:</a:t>
            </a:r>
            <a:endParaRPr lang="en-US" sz="1200" dirty="0"/>
          </a:p>
          <a:p>
            <a:pPr marL="342900" indent="-342900">
              <a:spcAft>
                <a:spcPts val="400"/>
              </a:spcAft>
              <a:buSzPct val="100000"/>
              <a:buChar char="•"/>
            </a:pPr>
            <a:r>
              <a:rPr lang="en-US" sz="1200" dirty="0">
                <a:solidFill>
                  <a:srgbClr val="1A1F2B"/>
                </a:solidFill>
              </a:rPr>
              <a:t>tilt the runway until the trolley moves at constant speed after a small push, so friction is compensated</a:t>
            </a:r>
            <a:endParaRPr lang="en-US" sz="1200" dirty="0"/>
          </a:p>
          <a:p>
            <a:pPr marL="342900" indent="-342900">
              <a:spcAft>
                <a:spcPts val="400"/>
              </a:spcAft>
              <a:buSzPct val="100000"/>
              <a:buChar char="•"/>
            </a:pPr>
            <a:r>
              <a:rPr lang="en-US" sz="1200" dirty="0">
                <a:solidFill>
                  <a:srgbClr val="1A1F2B"/>
                </a:solidFill>
              </a:rPr>
              <a:t>measure the mass of the trolley and card with the balance and the length of the card (with a ruler or calipers)</a:t>
            </a:r>
            <a:endParaRPr lang="en-US" sz="1200" dirty="0"/>
          </a:p>
          <a:p>
            <a:pPr marL="342900" indent="-342900">
              <a:spcAft>
                <a:spcPts val="400"/>
              </a:spcAft>
              <a:buSzPct val="100000"/>
              <a:buChar char="•"/>
            </a:pPr>
            <a:r>
              <a:rPr lang="en-US" sz="1200" dirty="0">
                <a:solidFill>
                  <a:srgbClr val="1A1F2B"/>
                </a:solidFill>
              </a:rPr>
              <a:t>fix the force sensor at the end so the trolley collides with it; connect the sensor and light gate to the data logger</a:t>
            </a:r>
            <a:endParaRPr lang="en-US" sz="1200" dirty="0"/>
          </a:p>
          <a:p>
            <a:pPr marL="342900" indent="-342900">
              <a:spcAft>
                <a:spcPts val="400"/>
              </a:spcAft>
              <a:buSzPct val="100000"/>
              <a:buChar char="•"/>
            </a:pPr>
            <a:r>
              <a:rPr lang="en-US" sz="1200" dirty="0">
                <a:solidFill>
                  <a:srgbClr val="1A1F2B"/>
                </a:solidFill>
              </a:rPr>
              <a:t>use the light gate to find the speed before (and after, if it rebounds) the impact: speed = card length ÷ time</a:t>
            </a:r>
            <a:endParaRPr lang="en-US" sz="1200" dirty="0"/>
          </a:p>
          <a:p>
            <a:pPr marL="342900" indent="-342900">
              <a:spcAft>
                <a:spcPts val="400"/>
              </a:spcAft>
              <a:buSzPct val="100000"/>
              <a:buChar char="•"/>
            </a:pPr>
            <a:r>
              <a:rPr lang="en-US" sz="1200" dirty="0">
                <a:solidFill>
                  <a:srgbClr val="1A1F2B"/>
                </a:solidFill>
              </a:rPr>
              <a:t>record a force–time graph of the impact at a high sampling rate and find the area under it, which is the impulse</a:t>
            </a:r>
            <a:endParaRPr lang="en-US" sz="1200" dirty="0"/>
          </a:p>
          <a:p>
            <a:pPr marL="342900" indent="-342900">
              <a:spcAft>
                <a:spcPts val="400"/>
              </a:spcAft>
              <a:buSzPct val="100000"/>
              <a:buChar char="•"/>
            </a:pPr>
            <a:r>
              <a:rPr lang="en-US" sz="1200" dirty="0">
                <a:solidFill>
                  <a:srgbClr val="1A1F2B"/>
                </a:solidFill>
              </a:rPr>
              <a:t>calculate the change of momentum m(v − u) and compare with the impulse; repeat for different starting points on the runway</a:t>
            </a:r>
            <a:endParaRPr lang="en-US" sz="1200" dirty="0"/>
          </a:p>
          <a:p>
            <a:pPr marL="342900" indent="-342900">
              <a:spcAft>
                <a:spcPts val="400"/>
              </a:spcAft>
              <a:buSzPct val="100000"/>
              <a:buChar char="•"/>
            </a:pPr>
            <a:r>
              <a:rPr lang="en-US" sz="1200" dirty="0">
                <a:solidFill>
                  <a:srgbClr val="1A1F2B"/>
                </a:solidFill>
              </a:rPr>
              <a:t>a straight line through the origin</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speed before = 0.0500 ÷ 0.0400 = 1.25 m s⁻¹</a:t>
            </a:r>
            <a:endParaRPr lang="en-US" sz="1400" dirty="0"/>
          </a:p>
          <a:p>
            <a:pPr marL="342900" indent="-342900">
              <a:spcAft>
                <a:spcPts val="400"/>
              </a:spcAft>
              <a:buSzPct val="100000"/>
              <a:buChar char="•"/>
            </a:pPr>
            <a:r>
              <a:rPr lang="en-US" sz="1400" dirty="0">
                <a:solidFill>
                  <a:srgbClr val="1A1F2B"/>
                </a:solidFill>
              </a:rPr>
              <a:t>speed after = 0.0500 ÷ 0.0625 = 0.800 m s⁻¹, in the opposite direction</a:t>
            </a:r>
            <a:endParaRPr lang="en-US" sz="1400" dirty="0"/>
          </a:p>
          <a:p>
            <a:pPr marL="342900" indent="-342900">
              <a:spcAft>
                <a:spcPts val="400"/>
              </a:spcAft>
              <a:buSzPct val="100000"/>
              <a:buChar char="•"/>
            </a:pPr>
            <a:r>
              <a:rPr lang="en-US" sz="1400" dirty="0">
                <a:solidFill>
                  <a:srgbClr val="1A1F2B"/>
                </a:solidFill>
              </a:rPr>
              <a:t>Δp = 0.620 × (1.25 + 0.800) = 1.27 N s</a:t>
            </a:r>
            <a:endParaRPr lang="en-US" sz="1400" dirty="0"/>
          </a:p>
          <a:p>
            <a:pPr marL="342900" indent="-342900">
              <a:spcAft>
                <a:spcPts val="400"/>
              </a:spcAft>
              <a:buSzPct val="100000"/>
              <a:buChar char="•"/>
            </a:pPr>
            <a:r>
              <a:rPr lang="en-US" sz="1400" dirty="0">
                <a:solidFill>
                  <a:srgbClr val="1A1F2B"/>
                </a:solidFill>
              </a:rPr>
              <a:t>each square represents 10 × 10⁻³ s × 10 N = 0.10 N s, and the area is about 12 squares</a:t>
            </a:r>
            <a:endParaRPr lang="en-US" sz="1400" dirty="0"/>
          </a:p>
          <a:p>
            <a:pPr marL="342900" indent="-342900">
              <a:spcAft>
                <a:spcPts val="400"/>
              </a:spcAft>
              <a:buSzPct val="100000"/>
              <a:buChar char="•"/>
            </a:pPr>
            <a:r>
              <a:rPr lang="en-US" sz="1400" dirty="0">
                <a:solidFill>
                  <a:srgbClr val="1A1F2B"/>
                </a:solidFill>
              </a:rPr>
              <a:t>impulse ≈ 1.2 N s (allow 1.1–1.3 N s)</a:t>
            </a:r>
            <a:endParaRPr lang="en-US" sz="1400" dirty="0"/>
          </a:p>
          <a:p>
            <a:pPr marL="342900" indent="-342900">
              <a:spcAft>
                <a:spcPts val="400"/>
              </a:spcAft>
              <a:buSzPct val="100000"/>
              <a:buChar char="•"/>
            </a:pPr>
            <a:r>
              <a:rPr lang="en-US" sz="1400" dirty="0">
                <a:solidFill>
                  <a:srgbClr val="1A1F2B"/>
                </a:solidFill>
              </a:rPr>
              <a:t>the area under the graph is unchanged, because the change of momentum, and so the impulse, is unchanged</a:t>
            </a:r>
            <a:endParaRPr lang="en-US" sz="1400" dirty="0"/>
          </a:p>
          <a:p>
            <a:pPr marL="342900" indent="-342900">
              <a:spcAft>
                <a:spcPts val="400"/>
              </a:spcAft>
              <a:buSzPct val="100000"/>
              <a:buChar char="•"/>
            </a:pPr>
            <a:r>
              <a:rPr lang="en-US" sz="1400" dirty="0">
                <a:solidFill>
                  <a:srgbClr val="1A1F2B"/>
                </a:solidFill>
              </a:rPr>
              <a:t>the contact time is shorter, so the peak force (and the average force) is greater: a narrower, taller pulse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 Impulse and momentum in two dimensions · Edexcel IAL Physics</dc:title>
  <dc:subject>PptxGenJS Presentation</dc:subject>
  <dc:creator>Evan Kotronis · ExaminerPrep</dc:creator>
  <cp:lastModifiedBy>Evan Kotronis · ExaminerPrep</cp:lastModifiedBy>
  <cp:revision>1</cp:revision>
  <dcterms:created xsi:type="dcterms:W3CDTF">2026-10-26T15:12:34Z</dcterms:created>
  <dcterms:modified xsi:type="dcterms:W3CDTF">2026-10-26T15:12:34Z</dcterms:modified>
</cp:coreProperties>
</file>