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notesMasterIdLst>
    <p:notesMasterId r:id="rId5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cf3a7af6-ea9a-fde8-069f-323c57adb396}">
          <p14:sldIdLst>
            <p14:sldId id="256"/>
            <p14:sldId id="257"/>
            <p14:sldId id="258"/>
          </p14:sldIdLst>
        </p14:section>
        <p14:section name="Theory" id="{f46ca48d-1683-e4fb-d911-b54002aba0fd}">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Lst>
        </p14:section>
        <p14:section name="Practice" id="{03d6d618-b25b-587c-e7f8-4162e85ad90f}">
          <p14:sldIdLst>
            <p14:sldId id="296"/>
            <p14:sldId id="297"/>
            <p14:sldId id="298"/>
            <p14:sldId id="299"/>
            <p14:sldId id="300"/>
            <p14:sldId id="301"/>
          </p14:sldIdLst>
        </p14:section>
        <p14:section name="Answers" id="{818a83f2-30a4-f8d2-3ea4-db8f2d656740}">
          <p14:sldIdLst>
            <p14:sldId id="302"/>
            <p14:sldId id="303"/>
            <p14:sldId id="304"/>
            <p14:sldId id="305"/>
            <p14:sldId id="306"/>
            <p14:sldId id="307"/>
            <p14:sldId id="30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 Intensity, refraction and polarisation. Notes for this topic: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intensity, and how does it fall with distance?.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intensity, and how does it fall with distance?.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intensity, and how does it fall with distance?.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intensity, and how does it fall with distance?: Worked example 1.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intensity, and how does it fall with distance?.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wave reaches a boundary between two media?.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wave reaches a boundary between two media?.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wave reaches a boundary between two media?: Worked example 2.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wave reaches a boundary between two media?: Worked example 2.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refractive index and Snell's law?.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refractive index and Snell's law?.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refractive index and Snell's law?: Worked example 3.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refractive index and Snell's law?: Worked example 4.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total internal reflection happen?.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total internal reflection happen?.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total internal reflection happen?.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total internal reflection happen?: Worked example 5.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total internal reflection happen?: Worked example 5.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refractive index of a glass block?.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refractive index of a glass block?.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refractive index of a glass block?: Worked example 6.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refractive index of a glass block?: Worked example 6.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plane polarisation, and what is it used for?.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plane polarisation, and what is it used for?.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plane polarisation, and what is it used for?.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pulse-echo technique locate objects?.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pulse-echo technique locate objects?.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pulse-echo technique locate objects?.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pulse-echo technique locate objects?: Worked example 7.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2.3.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2.3.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https://examinerprep.com/notes/edexcel-ial-physics/intensity-refraction-and-polarisation/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https://examinerprep.com/ial-physics-2-3-intensity-refraction-and-polarisation-questions#IALP-U2-3-A-02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https://examinerprep.com/ial-physics-2-3-intensity-refraction-and-polarisation-questions#IALP-U2-3-A-03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https://examinerprep.com/ial-physics-2-3-intensity-refraction-and-polarisation-questions#IALP-U2-3-A-05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https://examinerprep.com/ial-physics-2-3-intensity-refraction-and-polarisation-questions#IALP-U2-3-B-01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https://examinerprep.com/ial-physics-2-3-intensity-refraction-and-polarisation-questions#IALP-U2-3-B-02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https://examinerprep.com/ial-physics-2-3-intensity-refraction-and-polarisation-questions#IALP-U2-3-A-02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https://examinerprep.com/ial-physics-2-3-intensity-refraction-and-polarisation-questions#IALP-U2-3-A-03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https://examinerprep.com/ial-physics-2-3-intensity-refraction-and-polarisation-questions#IALP-U2-3-A-05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https://examinerprep.com/ial-physics-2-3-intensity-refraction-and-polarisation-questions#IALP-U2-3-B-01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https://examinerprep.com/ial-physics-2-3-intensity-refraction-and-polarisation-questions#IALP-U2-3-B-02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3.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hyperlink" Target="https://examinerprep.com/notes/edexcel-ial-physics/intensity-refraction-and-polarisation/" TargetMode="External"/><Relationship Id="rId2" Type="http://schemas.openxmlformats.org/officeDocument/2006/relationships/hyperlink" Target="https://examinerprep.com/ial-physics-2-3-intensity-refraction-and-polarisation-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2.3 Intensity, refraction and polarisation</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Intensity as power per unit area, and the inverse-square law for a point source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Partial reflection and transmission of a wave at a boundary between two media</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Refractive index, n = c/v, and Snell's law n₁ sin θ₁ = n₂ sin θ₂</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Critical angle and predicting total internal reflection, including optical fibres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Measuring the refractive index of a glass block from a graph of sin i against sin 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Plane polarisation, polarising filters and their uses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pulse-echo technique and what limits the detail it can show</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Intensity is power per unit area, I = P/A in W m⁻², and from a point source I = P/4πr², so doubling the distance gives a quarter of the intensity.</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At a boundary a wave is partly reflected and partly transmitted; its frequency stays the same while its speed and wavelength change.</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Refractive index n = c/v. Across a boundary, n₁ sin θ₁ = n₂ sin θ₂, with angles measured from the normal.</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Total internal reflection needs light travelling towards a lower refractive index and an angle of incidence greater than the critical angle, sin C = 1/n.</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Plane-polarised waves oscillate in one plane only. Only transverse waves can be polarised.</a:t>
            </a:r>
            <a:endParaRPr lang="en-US" sz="1400" dirty="0"/>
          </a:p>
        </p:txBody>
      </p:sp>
      <p:sp>
        <p:nvSpPr>
          <p:cNvPr id="24" name="Shape 22"/>
          <p:cNvSpPr/>
          <p:nvPr/>
        </p:nvSpPr>
        <p:spPr>
          <a:xfrm>
            <a:off x="4709160" y="3578047"/>
            <a:ext cx="3977640" cy="993953"/>
          </a:xfrm>
          <a:prstGeom prst="roundRect">
            <a:avLst>
              <a:gd name="adj" fmla="val 7360"/>
            </a:avLst>
          </a:prstGeom>
          <a:solidFill>
            <a:srgbClr val="F3F5F9"/>
          </a:solidFill>
          <a:ln w="12700">
            <a:solidFill>
              <a:srgbClr val="DDE2EA"/>
            </a:solidFill>
            <a:prstDash val="solid"/>
          </a:ln>
        </p:spPr>
      </p:sp>
      <p:sp>
        <p:nvSpPr>
          <p:cNvPr id="25" name="Shape 23"/>
          <p:cNvSpPr/>
          <p:nvPr/>
        </p:nvSpPr>
        <p:spPr>
          <a:xfrm>
            <a:off x="4846320" y="3715207"/>
            <a:ext cx="384048" cy="384048"/>
          </a:xfrm>
          <a:prstGeom prst="ellipse">
            <a:avLst/>
          </a:prstGeom>
          <a:solidFill>
            <a:srgbClr val="C9A227"/>
          </a:solidFill>
          <a:ln w="12700">
            <a:solidFill>
              <a:srgbClr val="C9A227"/>
            </a:solidFill>
            <a:prstDash val="solid"/>
          </a:ln>
        </p:spPr>
      </p:sp>
      <p:sp>
        <p:nvSpPr>
          <p:cNvPr id="26" name="Text 24"/>
          <p:cNvSpPr txBox="1"/>
          <p:nvPr/>
        </p:nvSpPr>
        <p:spPr>
          <a:xfrm>
            <a:off x="484632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6</a:t>
            </a:r>
            <a:endParaRPr lang="en-US" sz="1400" dirty="0"/>
          </a:p>
        </p:txBody>
      </p:sp>
      <p:sp>
        <p:nvSpPr>
          <p:cNvPr id="27" name="Text 25"/>
          <p:cNvSpPr txBox="1"/>
          <p:nvPr/>
        </p:nvSpPr>
        <p:spPr>
          <a:xfrm>
            <a:off x="534924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Pulse-echo: distance = vt/2. Detail is limited by the wavelength and by the pulse duration.</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intensity, and how does it fall with distance?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lamp seems dimmer and a siren quieter the further away you are, even though the source puts out the same power. What changes is how concentrated that power is when it reaches you.</a:t>
            </a:r>
            <a:endParaRPr lang="en-US" sz="1500" dirty="0"/>
          </a:p>
        </p:txBody>
      </p:sp>
      <p:sp>
        <p:nvSpPr>
          <p:cNvPr id="5" name="Shape 3"/>
          <p:cNvSpPr/>
          <p:nvPr/>
        </p:nvSpPr>
        <p:spPr>
          <a:xfrm>
            <a:off x="457200" y="1951330"/>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04277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Intensity</a:t>
            </a:r>
            <a:r>
              <a:rPr lang="en-US" sz="1400" dirty="0">
                <a:solidFill>
                  <a:srgbClr val="1A1F2B"/>
                </a:solidFill>
                <a:latin typeface="Calibri" pitchFamily="34" charset="0"/>
                <a:ea typeface="Calibri" pitchFamily="34" charset="-122"/>
                <a:cs typeface="Calibri" pitchFamily="34" charset="-120"/>
              </a:rPr>
              <a:t> is the power transferred per unit area, measured on an area perpendicular to the direction the wave travels: I = P/A, with I in W m⁻², P in W and A in m².</a:t>
            </a:r>
            <a:endParaRPr lang="en-US" sz="1400" dirty="0"/>
          </a:p>
        </p:txBody>
      </p:sp>
      <p:sp>
        <p:nvSpPr>
          <p:cNvPr id="7" name="Text 5"/>
          <p:cNvSpPr txBox="1"/>
          <p:nvPr/>
        </p:nvSpPr>
        <p:spPr>
          <a:xfrm>
            <a:off x="457200" y="2683764"/>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 = P/A is in the formulae list supplied in the exam. A point source radiating equally in all directions spreads its power over the surface of a sphere, of area 4πr². This sphere area is not given, so learn it. With no absorption,</a:t>
            </a:r>
            <a:endParaRPr lang="en-US" sz="1500" dirty="0"/>
          </a:p>
        </p:txBody>
      </p:sp>
      <p:sp>
        <p:nvSpPr>
          <p:cNvPr id="8" name="Shape 6"/>
          <p:cNvSpPr/>
          <p:nvPr/>
        </p:nvSpPr>
        <p:spPr>
          <a:xfrm>
            <a:off x="457200" y="3493922"/>
            <a:ext cx="8229600" cy="444398"/>
          </a:xfrm>
          <a:prstGeom prst="roundRect">
            <a:avLst>
              <a:gd name="adj" fmla="val 12346"/>
            </a:avLst>
          </a:prstGeom>
          <a:solidFill>
            <a:srgbClr val="F3F5F9"/>
          </a:solidFill>
          <a:ln w="9525">
            <a:solidFill>
              <a:srgbClr val="DDE2EA"/>
            </a:solidFill>
            <a:prstDash val="solid"/>
          </a:ln>
        </p:spPr>
      </p:sp>
      <p:sp>
        <p:nvSpPr>
          <p:cNvPr id="9" name="Text 7"/>
          <p:cNvSpPr txBox="1"/>
          <p:nvPr/>
        </p:nvSpPr>
        <p:spPr>
          <a:xfrm>
            <a:off x="603504" y="3585362"/>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I = P/4πr²   so  I ∝1/r²</a:t>
            </a:r>
            <a:endParaRPr lang="en-US" sz="1700" dirty="0"/>
          </a:p>
        </p:txBody>
      </p:sp>
      <p:sp>
        <p:nvSpPr>
          <p:cNvPr id="10" name="Text 8"/>
          <p:cNvSpPr txBox="1"/>
          <p:nvPr/>
        </p:nvSpPr>
        <p:spPr>
          <a:xfrm>
            <a:off x="457200" y="4057193"/>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is the </a:t>
            </a:r>
            <a:r>
              <a:rPr lang="en-US" sz="1500" b="1" dirty="0">
                <a:solidFill>
                  <a:srgbClr val="1A1F2B"/>
                </a:solidFill>
                <a:latin typeface="Calibri" pitchFamily="34" charset="0"/>
                <a:ea typeface="Calibri" pitchFamily="34" charset="-122"/>
                <a:cs typeface="Calibri" pitchFamily="34" charset="-120"/>
              </a:rPr>
              <a:t>inverse-square law</a:t>
            </a:r>
            <a:r>
              <a:rPr lang="en-US" sz="1500" dirty="0">
                <a:solidFill>
                  <a:srgbClr val="1A1F2B"/>
                </a:solidFill>
                <a:latin typeface="Calibri" pitchFamily="34" charset="0"/>
                <a:ea typeface="Calibri" pitchFamily="34" charset="-122"/>
                <a:cs typeface="Calibri" pitchFamily="34" charset="-120"/>
              </a:rPr>
              <a:t>. Doubling the distance spreads the same power over four times the area, because both dimensions of any patch double; the intensity falls to a quarter.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intensity, and how does it fall with distance?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Side view of the power from a point source. At twice the distance the same power covers a patch twice as wide and twice as tall, four times the area, so the intensity is a quarter.">    </p:cNvPr>
          <p:cNvPicPr>
            <a:picLocks noChangeAspect="1"/>
          </p:cNvPicPr>
          <p:nvPr/>
        </p:nvPicPr>
        <p:blipFill>
          <a:blip r:embed="rId1"/>
          <a:stretch>
            <a:fillRect/>
          </a:stretch>
        </p:blipFill>
        <p:spPr>
          <a:xfrm>
            <a:off x="4389120" y="1573682"/>
            <a:ext cx="4297680" cy="2234794"/>
          </a:xfrm>
          <a:prstGeom prst="rect">
            <a:avLst/>
          </a:prstGeom>
        </p:spPr>
      </p:pic>
      <p:sp>
        <p:nvSpPr>
          <p:cNvPr id="5" name="Text 2"/>
          <p:cNvSpPr txBox="1"/>
          <p:nvPr/>
        </p:nvSpPr>
        <p:spPr>
          <a:xfrm>
            <a:off x="4389120" y="3854196"/>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Side view of the power from a point source. At twice the distance the same power covers a patch twice as wide and twice as tall, four times the area, so the intensity is a quarter.</a:t>
            </a:r>
            <a:endParaRPr lang="en-US" sz="1100" dirty="0"/>
          </a:p>
        </p:txBody>
      </p:sp>
      <p:sp>
        <p:nvSpPr>
          <p:cNvPr id="6" name="Text 3"/>
          <p:cNvSpPr txBox="1"/>
          <p:nvPr/>
        </p:nvSpPr>
        <p:spPr>
          <a:xfrm>
            <a:off x="457200" y="1371600"/>
            <a:ext cx="3611880" cy="178856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Trebling the distance gives a ninth.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beam that does not spread (an ideal laser beam) keeps the same area, so its intensity does not fall with distance.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Real intensities often fall faster than 1/r², because the medium absorbs some of the energy.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intensity, and how does it fall with distance?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Intensity from a 2.5 W point source. Going from 8.0 m to 16 m quarters the intensity, from 3.1 × 10⁻³ to 7.8 × 10⁻⁴ W m⁻².">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Intensity from a 2.5 W point source. Going from 8.0 m to 16 m quarters the intensity, from 3.1 × 10⁻³ to 7.8 × 10⁻⁴ W m⁻².</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intensity, and how does it fall with distance?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Medium · Calculate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siren on a factory roof emits sound with a power of 2.5 W, equally in all directions. Ignore absorption and reflections. (a) Calculate the intensity 8.0 m from the siren. (b) State the intensity at 16 m. (c) Calculate the distance at which the intensity has fallen to 1.0 × 10⁻⁵ W m⁻².</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 = 4π×8.0² = 804 m², so I = 2.5 ÷804 = </a:t>
            </a:r>
            <a:r>
              <a:rPr lang="en-US" sz="1500" b="1" dirty="0">
                <a:solidFill>
                  <a:srgbClr val="1A1F2B"/>
                </a:solidFill>
                <a:latin typeface="Calibri" pitchFamily="34" charset="0"/>
                <a:ea typeface="Calibri" pitchFamily="34" charset="-122"/>
                <a:cs typeface="Calibri" pitchFamily="34" charset="-120"/>
              </a:rPr>
              <a:t>3.1 × 10⁻³ W m⁻²</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Twice the distance, a quarter of the intensity: 3.11 ×10⁻³ ÷4 = </a:t>
            </a:r>
            <a:r>
              <a:rPr lang="en-US" sz="1500" b="1" dirty="0">
                <a:solidFill>
                  <a:srgbClr val="1A1F2B"/>
                </a:solidFill>
                <a:latin typeface="Calibri" pitchFamily="34" charset="0"/>
                <a:ea typeface="Calibri" pitchFamily="34" charset="-122"/>
                <a:cs typeface="Calibri" pitchFamily="34" charset="-120"/>
              </a:rPr>
              <a:t>7.8 × 10⁻⁴ W m⁻²</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r = √(2.5 ÷(4π×1.0 ×10⁻⁵)) = 141 m ≈ </a:t>
            </a:r>
            <a:r>
              <a:rPr lang="en-US" sz="1500" b="1" dirty="0">
                <a:solidFill>
                  <a:srgbClr val="1A1F2B"/>
                </a:solidFill>
                <a:latin typeface="Calibri" pitchFamily="34" charset="0"/>
                <a:ea typeface="Calibri" pitchFamily="34" charset="-122"/>
                <a:cs typeface="Calibri" pitchFamily="34" charset="-120"/>
              </a:rPr>
              <a:t>140 m</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intensity, and how does it fall with distance?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πr² (the area of a circle) instead of 4πr² (the surface area of a sphere) for a source that radiates in all directions. The answer is then four times too big.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wave reaches a boundary between two media?</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30422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At a boundary, part of the wave is </a:t>
            </a:r>
            <a:r>
              <a:rPr lang="en-US" sz="1500" b="1" dirty="0">
                <a:solidFill>
                  <a:srgbClr val="1A1F2B"/>
                </a:solidFill>
                <a:latin typeface="Calibri" pitchFamily="34" charset="0"/>
                <a:ea typeface="Calibri" pitchFamily="34" charset="-122"/>
                <a:cs typeface="Calibri" pitchFamily="34" charset="-120"/>
              </a:rPr>
              <a:t>reflected</a:t>
            </a:r>
            <a:r>
              <a:rPr lang="en-US" sz="1500" dirty="0">
                <a:solidFill>
                  <a:srgbClr val="1A1F2B"/>
                </a:solidFill>
                <a:latin typeface="Calibri" pitchFamily="34" charset="0"/>
                <a:ea typeface="Calibri" pitchFamily="34" charset="-122"/>
                <a:cs typeface="Calibri" pitchFamily="34" charset="-120"/>
              </a:rPr>
              <a:t> and part is </a:t>
            </a:r>
            <a:r>
              <a:rPr lang="en-US" sz="1500" b="1" dirty="0">
                <a:solidFill>
                  <a:srgbClr val="1A1F2B"/>
                </a:solidFill>
                <a:latin typeface="Calibri" pitchFamily="34" charset="0"/>
                <a:ea typeface="Calibri" pitchFamily="34" charset="-122"/>
                <a:cs typeface="Calibri" pitchFamily="34" charset="-120"/>
              </a:rPr>
              <a:t>transmitted</a:t>
            </a:r>
            <a:r>
              <a:rPr lang="en-US" sz="1500" dirty="0">
                <a:solidFill>
                  <a:srgbClr val="1A1F2B"/>
                </a:solidFill>
                <a:latin typeface="Calibri" pitchFamily="34" charset="0"/>
                <a:ea typeface="Calibri" pitchFamily="34" charset="-122"/>
                <a:cs typeface="Calibri" pitchFamily="34" charset="-120"/>
              </a:rPr>
              <a:t> into the new medium; some energy may also be absorbed. Ignoring absorption, energy is conserved: incident intensity = reflected intensity + transmitted intensity.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more different the two media (for light, the bigger the difference in refractive index; for sound and ultrasound, the bigger the difference in density and wave speed), the larger the fraction reflected.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frequency does not change</a:t>
            </a:r>
            <a:r>
              <a:rPr lang="en-US" sz="1500" dirty="0">
                <a:solidFill>
                  <a:srgbClr val="1A1F2B"/>
                </a:solidFill>
                <a:latin typeface="Calibri" pitchFamily="34" charset="0"/>
                <a:ea typeface="Calibri" pitchFamily="34" charset="-122"/>
                <a:cs typeface="Calibri" pitchFamily="34" charset="-120"/>
              </a:rPr>
              <a:t>: it is set by the source, and every wavefront that arrives must leave. The speed changes, so the wavelength changes too, since v = fλ.</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the wave meets the boundary at an angle and its speed changes, its direction changes: this is </a:t>
            </a:r>
            <a:r>
              <a:rPr lang="en-US" sz="1500" b="1" dirty="0">
                <a:solidFill>
                  <a:srgbClr val="1A1F2B"/>
                </a:solidFill>
                <a:latin typeface="Calibri" pitchFamily="34" charset="0"/>
                <a:ea typeface="Calibri" pitchFamily="34" charset="-122"/>
                <a:cs typeface="Calibri" pitchFamily="34" charset="-120"/>
              </a:rPr>
              <a:t>refraction</a:t>
            </a:r>
            <a:r>
              <a:rPr lang="en-US" sz="1500" dirty="0">
                <a:solidFill>
                  <a:srgbClr val="1A1F2B"/>
                </a:solidFill>
                <a:latin typeface="Calibri" pitchFamily="34" charset="0"/>
                <a:ea typeface="Calibri" pitchFamily="34" charset="-122"/>
                <a:cs typeface="Calibri" pitchFamily="34" charset="-120"/>
              </a:rPr>
              <a: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Almost all ultrasound is reflected at an air–skin boundary, so a gel is spread on the skin to remove the air layer and let the ultrasound in.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wave reaches a boundary between two media?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Plane wavefronts entering a medium in which the wave is 1.50 times slower. Each wavefront stays continuous at the boundary, so the wavelength shrinks by the same factor and the direction of travel (red) bends towards the normal, from 40° to 25.4°.">    </p:cNvPr>
          <p:cNvPicPr>
            <a:picLocks noChangeAspect="1"/>
          </p:cNvPicPr>
          <p:nvPr/>
        </p:nvPicPr>
        <p:blipFill>
          <a:blip r:embed="rId1"/>
          <a:stretch>
            <a:fillRect/>
          </a:stretch>
        </p:blipFill>
        <p:spPr>
          <a:xfrm>
            <a:off x="2611526" y="1371600"/>
            <a:ext cx="3920033" cy="2469794"/>
          </a:xfrm>
          <a:prstGeom prst="rect">
            <a:avLst/>
          </a:prstGeom>
        </p:spPr>
      </p:pic>
      <p:sp>
        <p:nvSpPr>
          <p:cNvPr id="5" name="Text 2"/>
          <p:cNvSpPr txBox="1"/>
          <p:nvPr/>
        </p:nvSpPr>
        <p:spPr>
          <a:xfrm>
            <a:off x="2611526" y="3887114"/>
            <a:ext cx="3920033" cy="730606"/>
          </a:xfrm>
          <a:prstGeom prst="rect">
            <a:avLst/>
          </a:prstGeom>
          <a:noFill/>
          <a:ln/>
        </p:spPr>
        <p:txBody>
          <a:bodyPr wrap="square" lIns="0" tIns="0" rIns="0" bIns="0" rtlCol="0" anchor="t"/>
          <a:lstStyle/>
          <a:p>
            <a:pPr algn="ctr" indent="0" marL="0">
              <a:buNone/>
            </a:pPr>
            <a:r>
              <a:rPr lang="en-US" sz="1100" i="1" dirty="0">
                <a:solidFill>
                  <a:srgbClr val="5A6577"/>
                </a:solidFill>
              </a:rPr>
              <a:t>Plane wavefronts entering a medium in which the wave is 1.50 times slower. Each wavefront stays continuous at the boundary, so the wavelength shrinks by the same factor and the direction of travel (red) bends towards the normal, from 40° to 25.4°.</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wave reaches a boundary between two media?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Calculate</a:t>
            </a:r>
            <a:endParaRPr lang="en-US" sz="1200" dirty="0"/>
          </a:p>
        </p:txBody>
      </p:sp>
      <p:pic>
        <p:nvPicPr>
          <p:cNvPr id="4" name="Image 0" descr="Each of the four surfaces reflects 4.0% of the intensity arriving there (red), so the transmitted intensity is multiplied by 0.96 four times: 850 → 816 → 783 → 752 → 722 W m⁻².">    </p:cNvPr>
          <p:cNvPicPr>
            <a:picLocks noChangeAspect="1"/>
          </p:cNvPicPr>
          <p:nvPr/>
        </p:nvPicPr>
        <p:blipFill>
          <a:blip r:embed="rId1"/>
          <a:stretch>
            <a:fillRect/>
          </a:stretch>
        </p:blipFill>
        <p:spPr>
          <a:xfrm>
            <a:off x="4389120" y="1928470"/>
            <a:ext cx="4297680" cy="1525219"/>
          </a:xfrm>
          <a:prstGeom prst="rect">
            <a:avLst/>
          </a:prstGeom>
        </p:spPr>
      </p:pic>
      <p:sp>
        <p:nvSpPr>
          <p:cNvPr id="5" name="Text 2"/>
          <p:cNvSpPr txBox="1"/>
          <p:nvPr/>
        </p:nvSpPr>
        <p:spPr>
          <a:xfrm>
            <a:off x="4389120" y="3499409"/>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Each of the four surfaces reflects 4.0% of the intensity arriving there (red), so the transmitted intensity is multiplied by 0.96 four times: 850 → 816 → 783 → 752 → 722 W m⁻².</a:t>
            </a:r>
            <a:endParaRPr lang="en-US" sz="1100" dirty="0"/>
          </a:p>
        </p:txBody>
      </p:sp>
      <p:sp>
        <p:nvSpPr>
          <p:cNvPr id="6" name="Text 3"/>
          <p:cNvSpPr txBox="1"/>
          <p:nvPr/>
        </p:nvSpPr>
        <p:spPr>
          <a:xfrm>
            <a:off x="457200" y="1371600"/>
            <a:ext cx="3611880" cy="295534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Sunlight of intensity 850 W m⁻² falls at right angles on a double-glazed window of area 1.8 m². The window has two panes, so the light crosses four glass–air surfaces. At each surface 4.0% of the intensity arriving there is reflected. Ignore absorption in the glass. (a) Calculate the intensity reflected at the first surface. (b) Calculate the power of the sunlight that reaches the room.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0.040 ×850 = </a:t>
            </a:r>
            <a:r>
              <a:rPr lang="en-US" sz="1500" b="1" dirty="0">
                <a:solidFill>
                  <a:srgbClr val="1A1F2B"/>
                </a:solidFill>
                <a:latin typeface="Calibri" pitchFamily="34" charset="0"/>
                <a:ea typeface="Calibri" pitchFamily="34" charset="-122"/>
                <a:cs typeface="Calibri" pitchFamily="34" charset="-120"/>
              </a:rPr>
              <a:t>34 W m⁻²</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wave reaches a boundary between two media?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Calculate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96% of what arrives is transmitted at each surface: fraction transmitted = 0.96⁴ = 0.849, so I = 0.849 ×850 = 722 W m⁻². Power = intensity × area: P = 722 ×1.8 = </a:t>
            </a:r>
            <a:r>
              <a:rPr lang="en-US" sz="1500" b="1" dirty="0">
                <a:solidFill>
                  <a:srgbClr val="1A1F2B"/>
                </a:solidFill>
                <a:latin typeface="Calibri" pitchFamily="34" charset="0"/>
                <a:ea typeface="Calibri" pitchFamily="34" charset="-122"/>
                <a:cs typeface="Calibri" pitchFamily="34" charset="-120"/>
              </a:rPr>
              <a:t>1.3 kW (1300 W)</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Subtracting 4 ×4.0% = 16% would be wrong: each surface reflects 4.0% of a slightly smaller intensity.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use refractive index and Snell's law?</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refractive index</a:t>
            </a:r>
            <a:r>
              <a:rPr lang="en-US" sz="1400" dirty="0">
                <a:solidFill>
                  <a:srgbClr val="1A1F2B"/>
                </a:solidFill>
                <a:latin typeface="Calibri" pitchFamily="34" charset="0"/>
                <a:ea typeface="Calibri" pitchFamily="34" charset="-122"/>
                <a:cs typeface="Calibri" pitchFamily="34" charset="-120"/>
              </a:rPr>
              <a:t> of a material is the speed of light in a vacuum divided by the speed of light in the material: n = c/v.</a:t>
            </a:r>
            <a:endParaRPr lang="en-US" sz="1400" dirty="0"/>
          </a:p>
        </p:txBody>
      </p:sp>
      <p:sp>
        <p:nvSpPr>
          <p:cNvPr id="6" name="Shape 4"/>
          <p:cNvSpPr/>
          <p:nvPr/>
        </p:nvSpPr>
        <p:spPr>
          <a:xfrm>
            <a:off x="457200" y="2104034"/>
            <a:ext cx="8229600" cy="444398"/>
          </a:xfrm>
          <a:prstGeom prst="roundRect">
            <a:avLst>
              <a:gd name="adj" fmla="val 12346"/>
            </a:avLst>
          </a:prstGeom>
          <a:solidFill>
            <a:srgbClr val="F3F5F9"/>
          </a:solidFill>
          <a:ln w="9525">
            <a:solidFill>
              <a:srgbClr val="DDE2EA"/>
            </a:solidFill>
            <a:prstDash val="solid"/>
          </a:ln>
        </p:spPr>
      </p:sp>
      <p:sp>
        <p:nvSpPr>
          <p:cNvPr id="7" name="Text 5"/>
          <p:cNvSpPr txBox="1"/>
          <p:nvPr/>
        </p:nvSpPr>
        <p:spPr>
          <a:xfrm>
            <a:off x="603504" y="2195474"/>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n₁ sin θ₁ = n₂ sin θ₂</a:t>
            </a:r>
            <a:endParaRPr lang="en-US" sz="1700" dirty="0"/>
          </a:p>
        </p:txBody>
      </p:sp>
      <p:sp>
        <p:nvSpPr>
          <p:cNvPr id="8" name="Text 6"/>
          <p:cNvSpPr txBox="1"/>
          <p:nvPr/>
        </p:nvSpPr>
        <p:spPr>
          <a:xfrm>
            <a:off x="457200" y="2666390"/>
            <a:ext cx="8229600" cy="18388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c = 3.00 ×10⁸ m s⁻¹, v is the speed of light in the material, and θ₁, θ₂ are the angles to the normal in media 1 and 2. Both equations are in the formulae list supplied in the exam. Take n = 1.00 for air, and always measure angles from the normal, never from the surface.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 has no unit and is at least 1. A larger n means slower light (an "optically denser" material).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Entering a medium of higher n, light slows and bends </a:t>
            </a:r>
            <a:r>
              <a:rPr lang="en-US" sz="1500" b="1" dirty="0">
                <a:solidFill>
                  <a:srgbClr val="1A1F2B"/>
                </a:solidFill>
                <a:latin typeface="Calibri" pitchFamily="34" charset="0"/>
                <a:ea typeface="Calibri" pitchFamily="34" charset="-122"/>
                <a:cs typeface="Calibri" pitchFamily="34" charset="-120"/>
              </a:rPr>
              <a:t>towards</a:t>
            </a:r>
            <a:r>
              <a:rPr lang="en-US" sz="1500" dirty="0">
                <a:solidFill>
                  <a:srgbClr val="1A1F2B"/>
                </a:solidFill>
                <a:latin typeface="Calibri" pitchFamily="34" charset="0"/>
                <a:ea typeface="Calibri" pitchFamily="34" charset="-122"/>
                <a:cs typeface="Calibri" pitchFamily="34" charset="-120"/>
              </a:rPr>
              <a:t> the normal; entering a lower n, it bends </a:t>
            </a:r>
            <a:r>
              <a:rPr lang="en-US" sz="1500" b="1" dirty="0">
                <a:solidFill>
                  <a:srgbClr val="1A1F2B"/>
                </a:solidFill>
                <a:latin typeface="Calibri" pitchFamily="34" charset="0"/>
                <a:ea typeface="Calibri" pitchFamily="34" charset="-122"/>
                <a:cs typeface="Calibri" pitchFamily="34" charset="-120"/>
              </a:rPr>
              <a:t>away from</a:t>
            </a:r>
            <a:r>
              <a:rPr lang="en-US" sz="1500" dirty="0">
                <a:solidFill>
                  <a:srgbClr val="1A1F2B"/>
                </a:solidFill>
                <a:latin typeface="Calibri" pitchFamily="34" charset="0"/>
                <a:ea typeface="Calibri" pitchFamily="34" charset="-122"/>
                <a:cs typeface="Calibri" pitchFamily="34" charset="-120"/>
              </a:rPr>
              <a:t> the normal.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ray along the normal (θ= 0) does not bend, although it still slows down.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refractive index and Snell's law?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A ray through a glass block (n = 1.50), drawn at the calculated angles. At the top face it bends towards the normal (30.7°); at the bottom face it bends away again and leaves at 50°, parallel to the incident ray.">    </p:cNvPr>
          <p:cNvPicPr>
            <a:picLocks noChangeAspect="1"/>
          </p:cNvPicPr>
          <p:nvPr/>
        </p:nvPicPr>
        <p:blipFill>
          <a:blip r:embed="rId1"/>
          <a:stretch>
            <a:fillRect/>
          </a:stretch>
        </p:blipFill>
        <p:spPr>
          <a:xfrm>
            <a:off x="5897880" y="1371600"/>
            <a:ext cx="2788920" cy="2300630"/>
          </a:xfrm>
          <a:prstGeom prst="rect">
            <a:avLst/>
          </a:prstGeom>
        </p:spPr>
      </p:pic>
      <p:sp>
        <p:nvSpPr>
          <p:cNvPr id="5" name="Text 2"/>
          <p:cNvSpPr txBox="1"/>
          <p:nvPr/>
        </p:nvSpPr>
        <p:spPr>
          <a:xfrm>
            <a:off x="5897880" y="3717950"/>
            <a:ext cx="2788920" cy="899770"/>
          </a:xfrm>
          <a:prstGeom prst="rect">
            <a:avLst/>
          </a:prstGeom>
          <a:noFill/>
          <a:ln/>
        </p:spPr>
        <p:txBody>
          <a:bodyPr wrap="square" lIns="0" tIns="0" rIns="0" bIns="0" rtlCol="0" anchor="t"/>
          <a:lstStyle/>
          <a:p>
            <a:pPr algn="ctr" indent="0" marL="0">
              <a:buNone/>
            </a:pPr>
            <a:r>
              <a:rPr lang="en-US" sz="1100" i="1" dirty="0">
                <a:solidFill>
                  <a:srgbClr val="5A6577"/>
                </a:solidFill>
              </a:rPr>
              <a:t>A ray through a glass block (n = 1.50), drawn at the calculated angles. At the top face it bends towards the normal (30.7°); at the bottom face it bends away again and leaves at 50°, parallel to the incident ray.</a:t>
            </a:r>
            <a:endParaRPr lang="en-US" sz="1100" dirty="0"/>
          </a:p>
        </p:txBody>
      </p:sp>
      <p:sp>
        <p:nvSpPr>
          <p:cNvPr id="6" name="Text 3"/>
          <p:cNvSpPr txBox="1"/>
          <p:nvPr/>
        </p:nvSpPr>
        <p:spPr>
          <a:xfrm>
            <a:off x="457200" y="1371600"/>
            <a:ext cx="5120640" cy="53401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Through a parallel-sided block, the ray leaves parallel to its original direction but shifted sideways.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refractive index and Snell's law?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Calculate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beam of red laser light of wavelength 633 nm in air strikes a glass surface at 52° to the normal. The refractive index of the glass is 1.52. Calculate (a) the angle of refraction, (b) the speed of the light in the glass and (c) its wavelength in the glass.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Snell's law with n₁ = 1.00: sin θ₂ = sin 52° ÷1.52 = 0.788 ÷1.52 = 0.518, so θ₂ = </a:t>
            </a:r>
            <a:r>
              <a:rPr lang="en-US" sz="1500" b="1" dirty="0">
                <a:solidFill>
                  <a:srgbClr val="1A1F2B"/>
                </a:solidFill>
                <a:latin typeface="Calibri" pitchFamily="34" charset="0"/>
                <a:ea typeface="Calibri" pitchFamily="34" charset="-122"/>
                <a:cs typeface="Calibri" pitchFamily="34" charset="-120"/>
              </a:rPr>
              <a:t>31.2°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v = c/n = 3.00 ×10⁸ ÷1.52 = </a:t>
            </a:r>
            <a:r>
              <a:rPr lang="en-US" sz="1500" b="1" dirty="0">
                <a:solidFill>
                  <a:srgbClr val="1A1F2B"/>
                </a:solidFill>
                <a:latin typeface="Calibri" pitchFamily="34" charset="0"/>
                <a:ea typeface="Calibri" pitchFamily="34" charset="-122"/>
                <a:cs typeface="Calibri" pitchFamily="34" charset="-120"/>
              </a:rPr>
              <a:t>1.97 × 10⁸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frequency is unchanged, so the wavelength falls by the same factor as the speed: λ= 633 ÷1.52 = </a:t>
            </a:r>
            <a:r>
              <a:rPr lang="en-US" sz="1500" b="1" dirty="0">
                <a:solidFill>
                  <a:srgbClr val="1A1F2B"/>
                </a:solidFill>
                <a:latin typeface="Calibri" pitchFamily="34" charset="0"/>
                <a:ea typeface="Calibri" pitchFamily="34" charset="-122"/>
                <a:cs typeface="Calibri" pitchFamily="34" charset="-120"/>
              </a:rPr>
              <a:t>416 nm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f = c/λ= 4.74 ×10¹⁴ Hz in air, and (1.97 ×10⁸) ÷(416 ×10⁻⁹) gives the same frequency in glass.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refractive index and Snell's law?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4 · Medium · Calculate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Light travelling in the water of an aquarium (n = 1.33) meets the glass wall (n = 1.52) at 40° to the normal. The wall has parallel faces and the light passes through it into the air. Calculate (a) the angle of refraction in the glass and (b) the angle at which the light leaves into the air.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1.33 sin 40° = 1.52 sin θ_g, so sin θ_g = 0.855 ÷1.52 = 0.562 and θ_g = </a:t>
            </a:r>
            <a:r>
              <a:rPr lang="en-US" sz="1500" b="1" dirty="0">
                <a:solidFill>
                  <a:srgbClr val="1A1F2B"/>
                </a:solidFill>
                <a:latin typeface="Calibri" pitchFamily="34" charset="0"/>
                <a:ea typeface="Calibri" pitchFamily="34" charset="-122"/>
                <a:cs typeface="Calibri" pitchFamily="34" charset="-120"/>
              </a:rPr>
              <a:t>34.2°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With parallel faces, the angle of incidence at the glass–air face is 34.2°: 1.52 ×0.562 = 1.00 ×sin θₐ, so sin θₐ = 0.855 and θₐ = </a:t>
            </a:r>
            <a:r>
              <a:rPr lang="en-US" sz="1500" b="1" dirty="0">
                <a:solidFill>
                  <a:srgbClr val="1A1F2B"/>
                </a:solidFill>
                <a:latin typeface="Calibri" pitchFamily="34" charset="0"/>
                <a:ea typeface="Calibri" pitchFamily="34" charset="-122"/>
                <a:cs typeface="Calibri" pitchFamily="34" charset="-120"/>
              </a:rPr>
              <a:t>58.7°</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product nsin θ is the same in every layer, so a parallel-sided wall has no effect on the final direction: 1.33 sin 40° = sin θₐ directly.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does total internal reflection happen?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critical angle</a:t>
            </a:r>
            <a:r>
              <a:rPr lang="en-US" sz="1400" dirty="0">
                <a:solidFill>
                  <a:srgbClr val="1A1F2B"/>
                </a:solidFill>
                <a:latin typeface="Calibri" pitchFamily="34" charset="0"/>
                <a:ea typeface="Calibri" pitchFamily="34" charset="-122"/>
                <a:cs typeface="Calibri" pitchFamily="34" charset="-120"/>
              </a:rPr>
              <a:t> is the angle of incidence, in the denser medium, for which the angle of refraction is 90°. For light going from a material into air, sin C = 1/n.</a:t>
            </a:r>
            <a:endParaRPr lang="en-US" sz="1400" dirty="0"/>
          </a:p>
        </p:txBody>
      </p:sp>
      <p:sp>
        <p:nvSpPr>
          <p:cNvPr id="6" name="Text 4"/>
          <p:cNvSpPr txBox="1"/>
          <p:nvPr/>
        </p:nvSpPr>
        <p:spPr>
          <a:xfrm>
            <a:off x="457200" y="2104034"/>
            <a:ext cx="8229600" cy="233812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sin C = 1/n is in the formulae list supplied in the exam. Between two materials, put θ₂ = 90° into Snell's law to get sin C = n₂/n₁ with n₁ &gt; n₂; derive this, as it is not given. </a:t>
            </a:r>
            <a:r>
              <a:rPr lang="en-US" sz="1500" b="1" dirty="0">
                <a:solidFill>
                  <a:srgbClr val="1A1F2B"/>
                </a:solidFill>
                <a:latin typeface="Calibri" pitchFamily="34" charset="0"/>
                <a:ea typeface="Calibri" pitchFamily="34" charset="-122"/>
                <a:cs typeface="Calibri" pitchFamily="34" charset="-120"/>
              </a:rPr>
              <a:t>Total internal reflection</a:t>
            </a:r>
            <a:r>
              <a:rPr lang="en-US" sz="1500" dirty="0">
                <a:solidFill>
                  <a:srgbClr val="1A1F2B"/>
                </a:solidFill>
                <a:latin typeface="Calibri" pitchFamily="34" charset="0"/>
                <a:ea typeface="Calibri" pitchFamily="34" charset="-122"/>
                <a:cs typeface="Calibri" pitchFamily="34" charset="-120"/>
              </a:rPr>
              <a:t> (TIR) happens only when both conditions hold: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light is travelling from a medium of higher refractive index towards one of lower refractive index, and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angle of incidence is greater than the critical angle.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Below C there is refraction out plus a weak partial reflection. At C the refracted ray runs along the surface. Above C all the light is reflected. To predict TIR, calculate C for that pair of materials and compare it with the actual angle of incidence.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total internal reflection happen?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Rays aimed at the centre of a semicircular glass block (n = 1.50) cross the curved face along a radius, so they do not bend there. At the flat face the outcome depends on the angle of incidence compared with C = 41.8°. Dashed lines are weak partial reflections.">    </p:cNvPr>
          <p:cNvPicPr>
            <a:picLocks noChangeAspect="1"/>
          </p:cNvPicPr>
          <p:nvPr/>
        </p:nvPicPr>
        <p:blipFill>
          <a:blip r:embed="rId1"/>
          <a:stretch>
            <a:fillRect/>
          </a:stretch>
        </p:blipFill>
        <p:spPr>
          <a:xfrm>
            <a:off x="4389120" y="1795882"/>
            <a:ext cx="4297680" cy="1620317"/>
          </a:xfrm>
          <a:prstGeom prst="rect">
            <a:avLst/>
          </a:prstGeom>
        </p:spPr>
      </p:pic>
      <p:sp>
        <p:nvSpPr>
          <p:cNvPr id="5" name="Text 2"/>
          <p:cNvSpPr txBox="1"/>
          <p:nvPr/>
        </p:nvSpPr>
        <p:spPr>
          <a:xfrm>
            <a:off x="4389120" y="3461918"/>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Rays aimed at the centre of a semicircular glass block (n = 1.50) cross the curved face along a radius, so they do not bend there. At the flat face the outcome depends on the angle of incidence compared with C = 41.8°. Dashed lines are weak partial reflections.</a:t>
            </a:r>
            <a:endParaRPr lang="en-US" sz="1100" dirty="0"/>
          </a:p>
        </p:txBody>
      </p:sp>
      <p:sp>
        <p:nvSpPr>
          <p:cNvPr id="6" name="Text 3"/>
          <p:cNvSpPr txBox="1"/>
          <p:nvPr/>
        </p:nvSpPr>
        <p:spPr>
          <a:xfrm>
            <a:off x="457200" y="1371600"/>
            <a:ext cx="3611880" cy="3189427"/>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Optical fibres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thin glass </a:t>
            </a:r>
            <a:r>
              <a:rPr lang="en-US" sz="1500" b="1" dirty="0">
                <a:solidFill>
                  <a:srgbClr val="1A1F2B"/>
                </a:solidFill>
                <a:latin typeface="Calibri" pitchFamily="34" charset="0"/>
                <a:ea typeface="Calibri" pitchFamily="34" charset="-122"/>
                <a:cs typeface="Calibri" pitchFamily="34" charset="-120"/>
              </a:rPr>
              <a:t>core</a:t>
            </a:r>
            <a:r>
              <a:rPr lang="en-US" sz="1500" dirty="0">
                <a:solidFill>
                  <a:srgbClr val="1A1F2B"/>
                </a:solidFill>
                <a:latin typeface="Calibri" pitchFamily="34" charset="0"/>
                <a:ea typeface="Calibri" pitchFamily="34" charset="-122"/>
                <a:cs typeface="Calibri" pitchFamily="34" charset="-120"/>
              </a:rPr>
              <a:t> is surrounded by </a:t>
            </a:r>
            <a:r>
              <a:rPr lang="en-US" sz="1500" b="1" dirty="0">
                <a:solidFill>
                  <a:srgbClr val="1A1F2B"/>
                </a:solidFill>
                <a:latin typeface="Calibri" pitchFamily="34" charset="0"/>
                <a:ea typeface="Calibri" pitchFamily="34" charset="-122"/>
                <a:cs typeface="Calibri" pitchFamily="34" charset="-120"/>
              </a:rPr>
              <a:t>cladding</a:t>
            </a:r>
            <a:r>
              <a:rPr lang="en-US" sz="1500" dirty="0">
                <a:solidFill>
                  <a:srgbClr val="1A1F2B"/>
                </a:solidFill>
                <a:latin typeface="Calibri" pitchFamily="34" charset="0"/>
                <a:ea typeface="Calibri" pitchFamily="34" charset="-122"/>
                <a:cs typeface="Calibri" pitchFamily="34" charset="-120"/>
              </a:rPr>
              <a:t> of slightly lower refractive index. Light hitting the core–cladding boundary above the critical angle is totally internally reflected and guided along the fibre, even round gentle bends. The cladding keeps the core surface clean and unscratched, stops light leaking into a touching fibre, and keeps the boundary condition the same all along the fibre. Because n_core and n_cladding are close, the critical angle is large, so only rays nearly parallel to the axis are guided.</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total internal reflection happen?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The fibre of worked example 5. The steepest guided ray travels at 17.3° to the axis, meeting the core–cladding boundary at exactly C = 72.7°; outside, this corresponds to 27.4° to the axis in air.">    </p:cNvPr>
          <p:cNvPicPr>
            <a:picLocks noChangeAspect="1"/>
          </p:cNvPicPr>
          <p:nvPr/>
        </p:nvPicPr>
        <p:blipFill>
          <a:blip r:embed="rId1"/>
          <a:stretch>
            <a:fillRect/>
          </a:stretch>
        </p:blipFill>
        <p:spPr>
          <a:xfrm>
            <a:off x="4389120" y="1998878"/>
            <a:ext cx="4297680" cy="1384402"/>
          </a:xfrm>
          <a:prstGeom prst="rect">
            <a:avLst/>
          </a:prstGeom>
        </p:spPr>
      </p:pic>
      <p:sp>
        <p:nvSpPr>
          <p:cNvPr id="5" name="Text 2"/>
          <p:cNvSpPr txBox="1"/>
          <p:nvPr/>
        </p:nvSpPr>
        <p:spPr>
          <a:xfrm>
            <a:off x="4389120" y="3429000"/>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fibre of worked example 5. The steepest guided ray travels at 17.3° to the axis, meeting the core–cladding boundary at exactly C = 72.7°; outside, this corresponds to 27.4° to the axis in air.</a:t>
            </a:r>
            <a:endParaRPr lang="en-US" sz="1100" dirty="0"/>
          </a:p>
        </p:txBody>
      </p:sp>
      <p:sp>
        <p:nvSpPr>
          <p:cNvPr id="6" name="Text 3"/>
          <p:cNvSpPr txBox="1"/>
          <p:nvPr/>
        </p:nvSpPr>
        <p:spPr>
          <a:xfrm>
            <a:off x="457200" y="1371600"/>
            <a:ext cx="361188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Uses include data communication and endoscopes that carry images out of the body.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total internal reflection happen?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5 · Hard · Calculate</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An optical fibre has a core of refractive index 1.55 and cladding of refractive index 1.48. The end face of the fibre is flat and perpendicular to its axis, with air outside. (a) Calculate the critical angle at the core–cladding boundary. (b) A ray meets this boundary at 76° to the normal. State and explain what happens. (c) Calculate the largest angle a ray in the core can make with the fibre axis and still be guided. (d) Hence find the largest angle to the axis at which light in the air can enter the end face and be guided.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sin C = 1.48 ÷1.55 = 0.955, so </a:t>
            </a:r>
            <a:r>
              <a:rPr lang="en-US" sz="1500" b="1" dirty="0">
                <a:solidFill>
                  <a:srgbClr val="1A1F2B"/>
                </a:solidFill>
                <a:latin typeface="Calibri" pitchFamily="34" charset="0"/>
                <a:ea typeface="Calibri" pitchFamily="34" charset="-122"/>
                <a:cs typeface="Calibri" pitchFamily="34" charset="-120"/>
              </a:rPr>
              <a:t>C = 72.7°</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76° &gt; 72.7°, and the light is going from higher to lower n, so </a:t>
            </a:r>
            <a:r>
              <a:rPr lang="en-US" sz="1500" b="1" dirty="0">
                <a:solidFill>
                  <a:srgbClr val="1A1F2B"/>
                </a:solidFill>
                <a:latin typeface="Calibri" pitchFamily="34" charset="0"/>
                <a:ea typeface="Calibri" pitchFamily="34" charset="-122"/>
                <a:cs typeface="Calibri" pitchFamily="34" charset="-120"/>
              </a:rPr>
              <a:t>total internal reflection</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boundary is parallel to the axis, so the angle to the axis is 90° minus the angle of incidence: 90° - 72.7° = </a:t>
            </a:r>
            <a:r>
              <a:rPr lang="en-US" sz="1500" b="1" dirty="0">
                <a:solidFill>
                  <a:srgbClr val="1A1F2B"/>
                </a:solidFill>
                <a:latin typeface="Calibri" pitchFamily="34" charset="0"/>
                <a:ea typeface="Calibri" pitchFamily="34" charset="-122"/>
                <a:cs typeface="Calibri" pitchFamily="34" charset="-120"/>
              </a:rPr>
              <a:t>17.3°</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total internal reflection happen?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5 · Hard · Calculate (continued)</a:t>
            </a:r>
            <a:endParaRPr lang="en-US" sz="1200" dirty="0"/>
          </a:p>
        </p:txBody>
      </p:sp>
      <p:sp>
        <p:nvSpPr>
          <p:cNvPr id="4" name="Text 2"/>
          <p:cNvSpPr txBox="1"/>
          <p:nvPr/>
        </p:nvSpPr>
        <p:spPr>
          <a:xfrm>
            <a:off x="457200" y="1371600"/>
            <a:ext cx="8229600" cy="1289304"/>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Snell's law at the end face, air → core (the normal is the axis): sin θₐᵢᵣ = 1.55 ×sin 17.3° = 0.461, so θₐᵢᵣ = </a:t>
            </a:r>
            <a:r>
              <a:rPr lang="en-US" sz="1500" b="1" dirty="0">
                <a:solidFill>
                  <a:srgbClr val="1A1F2B"/>
                </a:solidFill>
                <a:latin typeface="Calibri" pitchFamily="34" charset="0"/>
                <a:ea typeface="Calibri" pitchFamily="34" charset="-122"/>
                <a:cs typeface="Calibri" pitchFamily="34" charset="-120"/>
              </a:rPr>
              <a:t>27.4°</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 ray meeting the boundary at 70° would be partly transmitted into the cladding at every reflection and the signal would fade. Using 1/1.55 would give 40.2°, the critical angle for core to air, which is not the boundary the light meets.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refractive index of a glass block?</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Set-up:</a:t>
            </a:r>
            <a:r>
              <a:rPr lang="en-US" sz="1500" dirty="0">
                <a:solidFill>
                  <a:srgbClr val="1A1F2B"/>
                </a:solidFill>
                <a:latin typeface="Calibri" pitchFamily="34" charset="0"/>
                <a:ea typeface="Calibri" pitchFamily="34" charset="-122"/>
                <a:cs typeface="Calibri" pitchFamily="34" charset="-120"/>
              </a:rPr>
              <a:t> place a rectangular glass block on paper and draw round it. Use a ray box with a single narrow slit to send a thin ray at the long face.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Recording rays:</a:t>
            </a:r>
            <a:r>
              <a:rPr lang="en-US" sz="1500" dirty="0">
                <a:solidFill>
                  <a:srgbClr val="1A1F2B"/>
                </a:solidFill>
                <a:latin typeface="Calibri" pitchFamily="34" charset="0"/>
                <a:ea typeface="Calibri" pitchFamily="34" charset="-122"/>
                <a:cs typeface="Calibri" pitchFamily="34" charset="-120"/>
              </a:rPr>
              <a:t> mark the incident and emergent rays with small pencil crosses, well apart. Remove the block and join the entry and exit points: this line is the refracted ray inside the glass.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Angles:</a:t>
            </a:r>
            <a:r>
              <a:rPr lang="en-US" sz="1500" dirty="0">
                <a:solidFill>
                  <a:srgbClr val="1A1F2B"/>
                </a:solidFill>
                <a:latin typeface="Calibri" pitchFamily="34" charset="0"/>
                <a:ea typeface="Calibri" pitchFamily="34" charset="-122"/>
                <a:cs typeface="Calibri" pitchFamily="34" charset="-120"/>
              </a:rPr>
              <a:t> draw the normal at the entry point and measure i and r from the normal with a protractor. Repeat for at least six angles of incidence, for example 20° to 70°.</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Analysis:</a:t>
            </a:r>
            <a:r>
              <a:rPr lang="en-US" sz="1500" dirty="0">
                <a:solidFill>
                  <a:srgbClr val="1A1F2B"/>
                </a:solidFill>
                <a:latin typeface="Calibri" pitchFamily="34" charset="0"/>
                <a:ea typeface="Calibri" pitchFamily="34" charset="-122"/>
                <a:cs typeface="Calibri" pitchFamily="34" charset="-120"/>
              </a:rPr>
              <a:t> with air outside, sin i = n sin r. A graph of sin i (y-axis) against sin r (x-axis) is a straight line through the origin with gradient 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Precision:</a:t>
            </a:r>
            <a:r>
              <a:rPr lang="en-US" sz="1500" dirty="0">
                <a:solidFill>
                  <a:srgbClr val="1A1F2B"/>
                </a:solidFill>
                <a:latin typeface="Calibri" pitchFamily="34" charset="0"/>
                <a:ea typeface="Calibri" pitchFamily="34" charset="-122"/>
                <a:cs typeface="Calibri" pitchFamily="34" charset="-120"/>
              </a:rPr>
              <a:t> a protractor reading to 1° has an uncertainty of ±0.5°, a smaller percentage of a larger angle, so large angles are more reliable. A thin ray and a sharp pencil help.</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the ray box lamp gets hot; handle it by its case and let it cool.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refractive index of a glass block?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The six readings of worked example 6. The best-fit line passes through the origin, as Snell's law predicts, and its gradient is the refractive index, 1.50.">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The six readings of worked example 6. The best-fit line passes through the origin, as Snell's law predicts, and its gradient is the refractive index, 1.50.</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refractive index of a glass block?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Medium · Determine</a:t>
            </a:r>
            <a:endParaRPr lang="en-US" sz="1200" dirty="0"/>
          </a:p>
        </p:txBody>
      </p:sp>
      <p:sp>
        <p:nvSpPr>
          <p:cNvPr id="4" name="Text 2"/>
          <p:cNvSpPr txBox="1"/>
          <p:nvPr/>
        </p:nvSpPr>
        <p:spPr>
          <a:xfrm>
            <a:off x="457200" y="1371600"/>
            <a:ext cx="8229600" cy="59253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measures these angles for a glass block, to the nearest degree.</a:t>
            </a:r>
            <a:endParaRPr lang="en-US" sz="13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457200" y="2009851"/>
          <a:ext cx="8229600" cy="914400"/>
        </p:xfrm>
        <a:graphic>
          <a:graphicData uri="http://schemas.openxmlformats.org/drawingml/2006/table">
            <a:tbl>
              <a:tblPr/>
              <a:tblGrid>
                <a:gridCol w="1175918"/>
                <a:gridCol w="1175918"/>
                <a:gridCol w="1175918"/>
                <a:gridCol w="1175918"/>
                <a:gridCol w="1175918"/>
                <a:gridCol w="1175918"/>
                <a:gridCol w="1175918"/>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 /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2698394"/>
            <a:ext cx="8229600" cy="180868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Use a graph to find the refractive index of the glass. (b) Compare the percentage uncertainties in r = 13° and r = 39°.</a:t>
            </a:r>
            <a:endParaRPr lang="en-US" sz="15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sin r: 0.225, 0.342, 0.423, 0.515, 0.574, 0.629. sin i: 0.342, 0.500, 0.643, 0.766, 0.866, 0.940. Plot sin i against sin r, draw the best-fit line and find its gradient from a large triangle: gradient = 0.749 ÷0.50 = </a:t>
            </a:r>
            <a:r>
              <a:rPr lang="en-US" sz="1500" b="1" dirty="0">
                <a:solidFill>
                  <a:srgbClr val="1A1F2B"/>
                </a:solidFill>
                <a:latin typeface="Calibri" pitchFamily="34" charset="0"/>
                <a:ea typeface="Calibri" pitchFamily="34" charset="-122"/>
                <a:cs typeface="Calibri" pitchFamily="34" charset="-120"/>
              </a:rPr>
              <a:t>n = 1.50</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Uncertainty = half the 1° resolution = ±0.5°. 13°: 0.5 ÷13 ×100 = 3.8%; 39°: 0.5 ÷39 ×100 = 1.3%.</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refractive index of a glass block?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Medium · Determine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The large-angle reading is about three times more precise.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 single reading gives only one estimate, for example sin 70° ÷sin 39° = 1.49; the gradient uses all six.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plane polarisation, and what is it used for?</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A </a:t>
            </a:r>
            <a:r>
              <a:rPr lang="en-US" sz="1400" b="1" dirty="0">
                <a:solidFill>
                  <a:srgbClr val="1A1F2B"/>
                </a:solidFill>
                <a:latin typeface="Calibri" pitchFamily="34" charset="0"/>
                <a:ea typeface="Calibri" pitchFamily="34" charset="-122"/>
                <a:cs typeface="Calibri" pitchFamily="34" charset="-120"/>
              </a:rPr>
              <a:t>plane-polarised</a:t>
            </a:r>
            <a:r>
              <a:rPr lang="en-US" sz="1400" dirty="0">
                <a:solidFill>
                  <a:srgbClr val="1A1F2B"/>
                </a:solidFill>
                <a:latin typeface="Calibri" pitchFamily="34" charset="0"/>
                <a:ea typeface="Calibri" pitchFamily="34" charset="-122"/>
                <a:cs typeface="Calibri" pitchFamily="34" charset="-120"/>
              </a:rPr>
              <a:t> wave is a transverse wave whose oscillations are in one plane only, the plane that contains the direction of travel.</a:t>
            </a:r>
            <a:endParaRPr lang="en-US" sz="1400" dirty="0"/>
          </a:p>
        </p:txBody>
      </p:sp>
      <p:sp>
        <p:nvSpPr>
          <p:cNvPr id="6" name="Text 4"/>
          <p:cNvSpPr txBox="1"/>
          <p:nvPr/>
        </p:nvSpPr>
        <p:spPr>
          <a:xfrm>
            <a:off x="457200" y="2104034"/>
            <a:ext cx="8229600" cy="2299716"/>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In </a:t>
            </a:r>
            <a:r>
              <a:rPr lang="en-US" sz="1500" b="1" dirty="0">
                <a:solidFill>
                  <a:srgbClr val="1A1F2B"/>
                </a:solidFill>
                <a:latin typeface="Calibri" pitchFamily="34" charset="0"/>
                <a:ea typeface="Calibri" pitchFamily="34" charset="-122"/>
                <a:cs typeface="Calibri" pitchFamily="34" charset="-120"/>
              </a:rPr>
              <a:t>unpolarised</a:t>
            </a:r>
            <a:r>
              <a:rPr lang="en-US" sz="1500" dirty="0">
                <a:solidFill>
                  <a:srgbClr val="1A1F2B"/>
                </a:solidFill>
                <a:latin typeface="Calibri" pitchFamily="34" charset="0"/>
                <a:ea typeface="Calibri" pitchFamily="34" charset="-122"/>
                <a:cs typeface="Calibri" pitchFamily="34" charset="-120"/>
              </a:rPr>
              <a:t> light (from the Sun or a filament lamp) the oscillations occur in all directions perpendicular to the direction of travel.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polarising filter</a:t>
            </a:r>
            <a:r>
              <a:rPr lang="en-US" sz="1500" dirty="0">
                <a:solidFill>
                  <a:srgbClr val="1A1F2B"/>
                </a:solidFill>
                <a:latin typeface="Calibri" pitchFamily="34" charset="0"/>
                <a:ea typeface="Calibri" pitchFamily="34" charset="-122"/>
                <a:cs typeface="Calibri" pitchFamily="34" charset="-120"/>
              </a:rPr>
              <a:t> transmits only the oscillations along its transmission axis, so unpolarised light leaving it is plane-polarised.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Two filters with axes at 90° ("crossed") let no light through. Rotating the second filter through 360° gives two bright and two dark positions.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Only </a:t>
            </a:r>
            <a:r>
              <a:rPr lang="en-US" sz="1500" b="1" dirty="0">
                <a:solidFill>
                  <a:srgbClr val="1A1F2B"/>
                </a:solidFill>
                <a:latin typeface="Calibri" pitchFamily="34" charset="0"/>
                <a:ea typeface="Calibri" pitchFamily="34" charset="-122"/>
                <a:cs typeface="Calibri" pitchFamily="34" charset="-120"/>
              </a:rPr>
              <a:t>transverse</a:t>
            </a:r>
            <a:r>
              <a:rPr lang="en-US" sz="1500" dirty="0">
                <a:solidFill>
                  <a:srgbClr val="1A1F2B"/>
                </a:solidFill>
                <a:latin typeface="Calibri" pitchFamily="34" charset="0"/>
                <a:ea typeface="Calibri" pitchFamily="34" charset="-122"/>
                <a:cs typeface="Calibri" pitchFamily="34" charset="-120"/>
              </a:rPr>
              <a:t> waves can be polarised. In a longitudinal wave such as sound the oscillations are along the direction of travel, so there is no plane to select. That light can be polarised is evidence that light is transverse.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plane polarisation, and what is it used for?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Unpolarised light has oscillations in every direction perpendicular to its travel. The first filter passes only the vertical oscillations; a second filter with its axis horizontal (crossed) blocks everything.">    </p:cNvPr>
          <p:cNvPicPr>
            <a:picLocks noChangeAspect="1"/>
          </p:cNvPicPr>
          <p:nvPr/>
        </p:nvPicPr>
        <p:blipFill>
          <a:blip r:embed="rId1"/>
          <a:stretch>
            <a:fillRect/>
          </a:stretch>
        </p:blipFill>
        <p:spPr>
          <a:xfrm>
            <a:off x="4389120" y="1733702"/>
            <a:ext cx="4297680" cy="1914754"/>
          </a:xfrm>
          <a:prstGeom prst="rect">
            <a:avLst/>
          </a:prstGeom>
        </p:spPr>
      </p:pic>
      <p:sp>
        <p:nvSpPr>
          <p:cNvPr id="5" name="Text 2"/>
          <p:cNvSpPr txBox="1"/>
          <p:nvPr/>
        </p:nvSpPr>
        <p:spPr>
          <a:xfrm>
            <a:off x="4389120" y="3694176"/>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Unpolarised light has oscillations in every direction perpendicular to its travel. The first filter passes only the vertical oscillations; a second filter with its axis horizontal (crossed) blocks everything.</a:t>
            </a:r>
            <a:endParaRPr lang="en-US" sz="1100" dirty="0"/>
          </a:p>
        </p:txBody>
      </p:sp>
      <p:sp>
        <p:nvSpPr>
          <p:cNvPr id="6" name="Text 3"/>
          <p:cNvSpPr txBox="1"/>
          <p:nvPr/>
        </p:nvSpPr>
        <p:spPr>
          <a:xfrm>
            <a:off x="457200" y="1371600"/>
            <a:ext cx="3611880" cy="272857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Microwaves from a transmitter horn are already plane-polarised: turning the receiver through 90° about the beam makes the signal fall to a minimum.</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Uses of polarisation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Sunglasses:</a:t>
            </a:r>
            <a:r>
              <a:rPr lang="en-US" sz="1500" dirty="0">
                <a:solidFill>
                  <a:srgbClr val="1A1F2B"/>
                </a:solidFill>
                <a:latin typeface="Calibri" pitchFamily="34" charset="0"/>
                <a:ea typeface="Calibri" pitchFamily="34" charset="-122"/>
                <a:cs typeface="Calibri" pitchFamily="34" charset="-120"/>
              </a:rPr>
              <a:t> light reflected from water, wet roads and glass is partly plane-polarised, mostly in a horizontal plane. Polarising sunglasses with vertical transmission axes absorb much of this glare while passing other light.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plane polarisation, and what is it used for?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1276502"/>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Stress analysis:</a:t>
            </a:r>
            <a:r>
              <a:rPr lang="en-US" sz="1500" dirty="0">
                <a:solidFill>
                  <a:srgbClr val="1A1F2B"/>
                </a:solidFill>
                <a:latin typeface="Calibri" pitchFamily="34" charset="0"/>
                <a:ea typeface="Calibri" pitchFamily="34" charset="-122"/>
                <a:cs typeface="Calibri" pitchFamily="34" charset="-120"/>
              </a:rPr>
              <a:t> a transparent plastic model of a part is placed between crossed polarisers. Stressed plastic rotates the plane of polarisation by different amounts for different colours, so coloured fringes appear; closely spaced fringes show where the stress is concentrated.</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Displays and aerials:</a:t>
            </a:r>
            <a:r>
              <a:rPr lang="en-US" sz="1500" dirty="0">
                <a:solidFill>
                  <a:srgbClr val="1A1F2B"/>
                </a:solidFill>
                <a:latin typeface="Calibri" pitchFamily="34" charset="0"/>
                <a:ea typeface="Calibri" pitchFamily="34" charset="-122"/>
                <a:cs typeface="Calibri" pitchFamily="34" charset="-120"/>
              </a:rPr>
              <a:t> liquid-crystal displays use polarising filters, and a TV or radio aerial must be lined up with the plane of polarisation of the transmitted waves for the best signal.</a:t>
            </a:r>
            <a:endParaRPr lang="en-US" sz="1500" dirty="0"/>
          </a:p>
        </p:txBody>
      </p:sp>
      <p:sp>
        <p:nvSpPr>
          <p:cNvPr id="5" name="Shape 3"/>
          <p:cNvSpPr/>
          <p:nvPr/>
        </p:nvSpPr>
        <p:spPr>
          <a:xfrm>
            <a:off x="457200" y="2693822"/>
            <a:ext cx="8229600" cy="851306"/>
          </a:xfrm>
          <a:prstGeom prst="roundRect">
            <a:avLst>
              <a:gd name="adj" fmla="val 6445"/>
            </a:avLst>
          </a:prstGeom>
          <a:solidFill>
            <a:srgbClr val="FEF2F2"/>
          </a:solidFill>
          <a:ln w="9525">
            <a:solidFill>
              <a:srgbClr val="DDE2EA"/>
            </a:solidFill>
            <a:prstDash val="solid"/>
          </a:ln>
        </p:spPr>
      </p:sp>
      <p:sp>
        <p:nvSpPr>
          <p:cNvPr id="6" name="Text 4"/>
          <p:cNvSpPr txBox="1"/>
          <p:nvPr/>
        </p:nvSpPr>
        <p:spPr>
          <a:xfrm>
            <a:off x="603504" y="2785262"/>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Defining polarisation as "the wave vibrates in one direction". Say oscillations in one plane only, and that the plane includes the direction of travel.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pulse-echo technique locate objects?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short pulse is sent out; part of it reflects from each boundary or object it meets and returns as an echo to a detector next to the source. The time t between sending the pulse and receiving the echo is for the journey there and back, so the distance to the reflector is</a:t>
            </a:r>
            <a:endParaRPr lang="en-US" sz="1500" dirty="0"/>
          </a:p>
        </p:txBody>
      </p:sp>
      <p:sp>
        <p:nvSpPr>
          <p:cNvPr id="5" name="Shape 3"/>
          <p:cNvSpPr/>
          <p:nvPr/>
        </p:nvSpPr>
        <p:spPr>
          <a:xfrm>
            <a:off x="457200" y="2181758"/>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273198"/>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d = vt/2</a:t>
            </a:r>
            <a:endParaRPr lang="en-US" sz="1700" dirty="0"/>
          </a:p>
        </p:txBody>
      </p:sp>
      <p:sp>
        <p:nvSpPr>
          <p:cNvPr id="7" name="Text 5"/>
          <p:cNvSpPr txBox="1"/>
          <p:nvPr/>
        </p:nvSpPr>
        <p:spPr>
          <a:xfrm>
            <a:off x="457200" y="2745029"/>
            <a:ext cx="822960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is not in the formulae list: derive it from the fact that the pulse goes there and back. Ultrasound scans use frequencies of a few MHz in the body; sonar uses sound or ultrasound in water to find the sea bed, fish or submarines; radar uses radio waves or microwaves, travelling at the speed of light, to find aircraft and ships. An echo trace (an A-scan) plots the detected signal against time: each spike is a boundary, and its delay gives the depth. Echoes get weaker with depth, because each boundary reflects only part of the pulse and the medium absorbs energy.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pulse-echo technique locate objects?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The probe sends a pulse down (red); part reflects at each boundary and returns as an echo (blue). The deeper boundary B returns a later, weaker echo.">    </p:cNvPr>
          <p:cNvPicPr>
            <a:picLocks noChangeAspect="1"/>
          </p:cNvPicPr>
          <p:nvPr/>
        </p:nvPicPr>
        <p:blipFill>
          <a:blip r:embed="rId1"/>
          <a:stretch>
            <a:fillRect/>
          </a:stretch>
        </p:blipFill>
        <p:spPr>
          <a:xfrm>
            <a:off x="5405018" y="1371600"/>
            <a:ext cx="3281782" cy="2638044"/>
          </a:xfrm>
          <a:prstGeom prst="rect">
            <a:avLst/>
          </a:prstGeom>
        </p:spPr>
      </p:pic>
      <p:sp>
        <p:nvSpPr>
          <p:cNvPr id="5" name="Text 2"/>
          <p:cNvSpPr txBox="1"/>
          <p:nvPr/>
        </p:nvSpPr>
        <p:spPr>
          <a:xfrm>
            <a:off x="5405018" y="4055364"/>
            <a:ext cx="3281782" cy="562356"/>
          </a:xfrm>
          <a:prstGeom prst="rect">
            <a:avLst/>
          </a:prstGeom>
          <a:noFill/>
          <a:ln/>
        </p:spPr>
        <p:txBody>
          <a:bodyPr wrap="square" lIns="0" tIns="0" rIns="0" bIns="0" rtlCol="0" anchor="t"/>
          <a:lstStyle/>
          <a:p>
            <a:pPr algn="ctr" indent="0" marL="0">
              <a:buNone/>
            </a:pPr>
            <a:r>
              <a:rPr lang="en-US" sz="1100" i="1" dirty="0">
                <a:solidFill>
                  <a:srgbClr val="5A6577"/>
                </a:solidFill>
              </a:rPr>
              <a:t>The probe sends a pulse down (red); part reflects at each boundary and returns as an echo (blue). The deeper boundary B returns a later, weaker echo.</a:t>
            </a:r>
            <a:endParaRPr lang="en-US" sz="1100" dirty="0"/>
          </a:p>
        </p:txBody>
      </p:sp>
      <p:sp>
        <p:nvSpPr>
          <p:cNvPr id="6" name="Text 3"/>
          <p:cNvSpPr txBox="1"/>
          <p:nvPr/>
        </p:nvSpPr>
        <p:spPr>
          <a:xfrm>
            <a:off x="457200" y="1371600"/>
            <a:ext cx="4627778" cy="3252521"/>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What limits the detail?</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Wavelength:</a:t>
            </a:r>
            <a:r>
              <a:rPr lang="en-US" sz="1500" dirty="0">
                <a:solidFill>
                  <a:srgbClr val="1A1F2B"/>
                </a:solidFill>
                <a:latin typeface="Calibri" pitchFamily="34" charset="0"/>
                <a:ea typeface="Calibri" pitchFamily="34" charset="-122"/>
                <a:cs typeface="Calibri" pitchFamily="34" charset="-120"/>
              </a:rPr>
              <a:t> a feature much smaller than the wavelength does not give a clear reflection, because the wave diffracts round it. A shorter wavelength, from a higher frequency, shows finer detail.</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Pulse duration:</a:t>
            </a:r>
            <a:r>
              <a:rPr lang="en-US" sz="1500" dirty="0">
                <a:solidFill>
                  <a:srgbClr val="1A1F2B"/>
                </a:solidFill>
                <a:latin typeface="Calibri" pitchFamily="34" charset="0"/>
                <a:ea typeface="Calibri" pitchFamily="34" charset="-122"/>
                <a:cs typeface="Calibri" pitchFamily="34" charset="-120"/>
              </a:rPr>
              <a:t> a pulse of duration τ is vτ long. Two reflectors closer together than vτ/2 along the beam send back echoes that overlap and look like one. Shorter pulses separate closer boundaries.</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Higher frequency also lets each pulse contain the same number of cycles in a shorter time, but high frequencies are absorbed more, so they cannot reach as deep.</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pulse-echo technique locate objects?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An echo trace drawn from t = 2d/v for boundaries at 2.0 cm and 7.0 cm in soft tissue (v = 1540 m s⁻¹). With 1.4 μs pulses, spikes from boundaries closer than about 1.1 mm would merge.">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An echo trace drawn from t = 2d/v for boundaries at 2.0 cm and 7.0 cm in soft tissue (v = 1540 m s⁻¹). With 1.4 μs pulses, spikes from boundaries closer than about 1.1 mm would merge.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pulse-echo technique locate objects?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Calculate</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trace above comes from a 3.5 MHz ultrasound probe on the skin. The speed of ultrasound in soft tissue is 1540 m s⁻¹, and each pulse lasts 1.4 μs. (a) Calculate the depths of boundaries A and B and the distance between them. (b) Calculate the wavelength of the ultrasound in tissue. (c) Calculate the smallest separation of two boundaries, along the beam, whose echoes do not overlap.</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echo time is for there and back, so halve it: d_A = 1540 ×26 ×10⁻⁶ ÷2 = 2.0 cm and d_B = 1540 ×91 ×10⁻⁶ ÷2 = 7.0 cm. Separation = 7.0 - 2.0 = </a:t>
            </a:r>
            <a:r>
              <a:rPr lang="en-US" sz="1500" b="1" dirty="0">
                <a:solidFill>
                  <a:srgbClr val="1A1F2B"/>
                </a:solidFill>
                <a:latin typeface="Calibri" pitchFamily="34" charset="0"/>
                <a:ea typeface="Calibri" pitchFamily="34" charset="-122"/>
                <a:cs typeface="Calibri" pitchFamily="34" charset="-120"/>
              </a:rPr>
              <a:t>5.0 cm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λ= v/f = 1540 ÷3.5 ×10⁶ = </a:t>
            </a:r>
            <a:r>
              <a:rPr lang="en-US" sz="1500" b="1" dirty="0">
                <a:solidFill>
                  <a:srgbClr val="1A1F2B"/>
                </a:solidFill>
                <a:latin typeface="Calibri" pitchFamily="34" charset="0"/>
                <a:ea typeface="Calibri" pitchFamily="34" charset="-122"/>
                <a:cs typeface="Calibri" pitchFamily="34" charset="-120"/>
              </a:rPr>
              <a:t>0.44 mm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Pulse length in tissue = 1540 ×1.4 ×10⁻⁶ = 2.16 mm; halve it for the round trip: </a:t>
            </a:r>
            <a:r>
              <a:rPr lang="en-US" sz="1500" b="1" dirty="0">
                <a:solidFill>
                  <a:srgbClr val="1A1F2B"/>
                </a:solidFill>
                <a:latin typeface="Calibri" pitchFamily="34" charset="0"/>
                <a:ea typeface="Calibri" pitchFamily="34" charset="-122"/>
                <a:cs typeface="Calibri" pitchFamily="34" charset="-120"/>
              </a:rPr>
              <a:t>1.1 mm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echo from B is weaker: some of the pulse was reflected at A, and the tissue absorbs energy on the longer path.</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angles from the normal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Every angle in Snell's law and in the critical-angle condition is measured from the normal. If a question gives the angle to the surface, subtract it from 90° first. Write n₁ sin θ₁ = n₂ sin θ₂ with symbols, label media 1 and 2, and sense-check: going into a higher n, the angle must get smaller.</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two conditions for total internal reflection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State both: travelling towards a lower refractive index, and an angle of incidence greater than the critical angle. Calculate C and quote it in the comparison.</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frequency stays, wavelength changes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At a boundary the frequency is fixed by the source. Find the new speed from n = c/v, then the new wavelength from λ= v/f, or divide the vacuum wavelength by 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2.3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inverse-square by ratio, echoes with a 2</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point source, compare two distances with I₂/I₁ = (r₁/r₂)²; there is no need to know the power. In every echo calculation write "time there and back, so distance = vt/2" as a line of working.</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two separate ideas for detail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asked what limits the detail in a pulse-echo image, give both the wavelength (features smaller than it are not resolved) and the pulse duration (boundaries closer than vτ/2 give overlapping echoes). In the glass-block practical, say which quantity goes on which axis: with sin i on the y-axis the gradient is 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Doubling the distance from a source halves the intensity.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power spreads over a sphere whose area grows as 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Doubling the distance quarters the intensity (point source, no absorption).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frequency of light changes when it enters glass.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Frequency is set by the source; every wavefront that arrives must leave.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Speed and wavelength change; frequency stays the same.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Light bends towards the normal whenever it crosses a boundary.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direction depends on whether it speeds up or slows down.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Towards the normal into higher n; away from the normal into lower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Total internal reflection can happen when light enters glass from air.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Going into a higher n, sin θ₂ is always less than 1, so a refracted ray always exists.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TIR needs travel towards a lower refractive index and an angle above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Below the critical angle all the light is transmitted.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boundary reflects part of the wave.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Below C there is refraction plus a weak partial reflection.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Sound can be polarised with the right filter.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oscillations are along the direction of travel, so there is no plane to select.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transverse waves can be polarised.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1 Progressive waves and 2.4 Diffraction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v = fλ turns a change of speed at a boundary into a change of wavelength, and the transverse–longitudinal distinction is exactly what polarisation tests. Diffraction (2.4) is why the wavelength limits the detail of an ultrasound or sonar image.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5 Photons and the photoelectric effect</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Intensity reappears in the photoelectric effect: a more intense beam of the same frequency delivers more photons per second, not more energetic ones.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Unit 5 astrophysics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flux from a star, F = L/4πd², is the same inverse-square law, used to find stellar distances and luminosities.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469441"/>
                <a:gridCol w="3751783"/>
                <a:gridCol w="300837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 = P/A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intensity from power and area; I in W m⁻², P in W, A in m²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 c/v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refractive index from speeds; no unit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n₁ sin θ₁ = n₂ sin θ₂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refraction at a boundary; angles from the normal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C = 1/n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critical angle, material to air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fλ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wavelength change at a boundary (earlier page)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4πr², so I = P/4πr²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point source radiating in all directions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the sphere area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C = n₂/n₁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critical angle between two materials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put θ₂ = 90° in Snell's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 = vt/2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pulse-echo distance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the pulse goes there and back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4889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intensity 2.0 m from a small lamp is 8.0 W m⁻². Calculate the intensity at 4.0 m and at 6.0 m.</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Light travels at 2.26 × 10⁸ m s⁻¹ in a liquid. Calculate the refractive index of the liquid.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Calculate the critical angle for light going from glass of refractive index 1.60 into air.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Explain why sound waves cannot be polarised but light waves can.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ship's sonar pulse returns from the sea bed 0.20 s after it is sent. Sound travels at 1500 m s⁻¹ in sea water. Calculate the depth.</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Light in glass (n = 1.52) meets a boundary with water (n = 1.33) at 65° to the normal. Does total internal reflection occur?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4652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At 4.0 m: 8.0 ×(2.0/4.0)² = </a:t>
            </a:r>
            <a:r>
              <a:rPr lang="en-US" sz="1500" b="1" dirty="0">
                <a:solidFill>
                  <a:srgbClr val="1A1F2B"/>
                </a:solidFill>
                <a:latin typeface="Calibri" pitchFamily="34" charset="0"/>
                <a:ea typeface="Calibri" pitchFamily="34" charset="-122"/>
                <a:cs typeface="Calibri" pitchFamily="34" charset="-120"/>
              </a:rPr>
              <a:t>2.0 W m⁻²</a:t>
            </a:r>
            <a:r>
              <a:rPr lang="en-US" sz="1500" dirty="0">
                <a:solidFill>
                  <a:srgbClr val="1A1F2B"/>
                </a:solidFill>
                <a:latin typeface="Calibri" pitchFamily="34" charset="0"/>
                <a:ea typeface="Calibri" pitchFamily="34" charset="-122"/>
                <a:cs typeface="Calibri" pitchFamily="34" charset="-120"/>
              </a:rPr>
              <a:t>. At 6.0 m: 8.0 ×(2.0/6.0)² = </a:t>
            </a:r>
            <a:r>
              <a:rPr lang="en-US" sz="1500" b="1" dirty="0">
                <a:solidFill>
                  <a:srgbClr val="1A1F2B"/>
                </a:solidFill>
                <a:latin typeface="Calibri" pitchFamily="34" charset="0"/>
                <a:ea typeface="Calibri" pitchFamily="34" charset="-122"/>
                <a:cs typeface="Calibri" pitchFamily="34" charset="-120"/>
              </a:rPr>
              <a:t>0.89 W m⁻²</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n = c/v = 3.00 ×10⁸ ÷2.26 ×10⁸ = </a:t>
            </a:r>
            <a:r>
              <a:rPr lang="en-US" sz="1500" b="1" dirty="0">
                <a:solidFill>
                  <a:srgbClr val="1A1F2B"/>
                </a:solidFill>
                <a:latin typeface="Calibri" pitchFamily="34" charset="0"/>
                <a:ea typeface="Calibri" pitchFamily="34" charset="-122"/>
                <a:cs typeface="Calibri" pitchFamily="34" charset="-120"/>
              </a:rPr>
              <a:t>1.33</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sin C = 1/1.60 = 0.625, so </a:t>
            </a:r>
            <a:r>
              <a:rPr lang="en-US" sz="1500" b="1" dirty="0">
                <a:solidFill>
                  <a:srgbClr val="1A1F2B"/>
                </a:solidFill>
                <a:latin typeface="Calibri" pitchFamily="34" charset="0"/>
                <a:ea typeface="Calibri" pitchFamily="34" charset="-122"/>
                <a:cs typeface="Calibri" pitchFamily="34" charset="-120"/>
              </a:rPr>
              <a:t>C = 38.7°</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Sound is longitudinal: its oscillations are along the direction of travel, so there is no plane to select. Light is transverse, with oscillations perpendicular to its direction of travel that can be restricted to one plane.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d = vt/2 = 1500 ×0.20 ÷2 = </a:t>
            </a:r>
            <a:r>
              <a:rPr lang="en-US" sz="1500" b="1" dirty="0">
                <a:solidFill>
                  <a:srgbClr val="1A1F2B"/>
                </a:solidFill>
                <a:latin typeface="Calibri" pitchFamily="34" charset="0"/>
                <a:ea typeface="Calibri" pitchFamily="34" charset="-122"/>
                <a:cs typeface="Calibri" pitchFamily="34" charset="-120"/>
              </a:rPr>
              <a:t>150 m</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sin C = 1.33 ÷1.52 = 0.875, so C = 61.0°. The light travels towards a lower refractive index and 65° &gt; 61.0°, so </a:t>
            </a:r>
            <a:r>
              <a:rPr lang="en-US" sz="1500" b="1" dirty="0">
                <a:solidFill>
                  <a:srgbClr val="1A1F2B"/>
                </a:solidFill>
                <a:latin typeface="Calibri" pitchFamily="34" charset="0"/>
                <a:ea typeface="Calibri" pitchFamily="34" charset="-122"/>
                <a:cs typeface="Calibri" pitchFamily="34" charset="-120"/>
              </a:rPr>
              <a:t>yes, total internal reflection occurs</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small lamp emits light with a power of 12 W equally in all directions.</a:t>
            </a:r>
            <a:endParaRPr lang="en-US" sz="1600" dirty="0"/>
          </a:p>
          <a:p>
            <a:pPr indent="0" marL="0">
              <a:spcAft>
                <a:spcPts val="600"/>
              </a:spcAft>
              <a:buNone/>
            </a:pPr>
            <a:r>
              <a:rPr lang="en-US" sz="1600" dirty="0">
                <a:solidFill>
                  <a:srgbClr val="1A1F2B"/>
                </a:solidFill>
              </a:rPr>
              <a:t>What is the intensity of the light 4.0 m from the lamp?</a:t>
            </a:r>
            <a:endParaRPr lang="en-US" sz="1600" dirty="0"/>
          </a:p>
          <a:p>
            <a:pPr indent="0" marL="0">
              <a:spcAft>
                <a:spcPts val="600"/>
              </a:spcAft>
              <a:buNone/>
            </a:pPr>
            <a:r>
              <a:rPr lang="en-US" sz="1600" dirty="0">
                <a:solidFill>
                  <a:srgbClr val="1A1F2B"/>
                </a:solidFill>
              </a:rPr>
              <a:t>A   0.060 W m⁻²</a:t>
            </a:r>
            <a:endParaRPr lang="en-US" sz="1600" dirty="0"/>
          </a:p>
          <a:p>
            <a:pPr indent="0" marL="0">
              <a:spcAft>
                <a:spcPts val="600"/>
              </a:spcAft>
              <a:buNone/>
            </a:pPr>
            <a:r>
              <a:rPr lang="en-US" sz="1600" dirty="0">
                <a:solidFill>
                  <a:srgbClr val="1A1F2B"/>
                </a:solidFill>
              </a:rPr>
              <a:t>B   0.12 W m⁻²</a:t>
            </a:r>
            <a:endParaRPr lang="en-US" sz="1600" dirty="0"/>
          </a:p>
          <a:p>
            <a:pPr indent="0" marL="0">
              <a:spcAft>
                <a:spcPts val="600"/>
              </a:spcAft>
              <a:buNone/>
            </a:pPr>
            <a:r>
              <a:rPr lang="en-US" sz="1600" dirty="0">
                <a:solidFill>
                  <a:srgbClr val="1A1F2B"/>
                </a:solidFill>
              </a:rPr>
              <a:t>C   0.24 W m⁻²</a:t>
            </a:r>
            <a:endParaRPr lang="en-US" sz="1600" dirty="0"/>
          </a:p>
          <a:p>
            <a:pPr indent="0" marL="0">
              <a:spcAft>
                <a:spcPts val="600"/>
              </a:spcAft>
              <a:buNone/>
            </a:pPr>
            <a:r>
              <a:rPr lang="en-US" sz="1600" dirty="0">
                <a:solidFill>
                  <a:srgbClr val="1A1F2B"/>
                </a:solidFill>
              </a:rPr>
              <a:t>D   0.75 W m⁻²</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radioactive source emits gamma radiation equally in all directions. A detector 3.0 m from the source measures an intensity I. Absorption in air is negligible.</a:t>
            </a:r>
            <a:endParaRPr lang="en-US" sz="1600" dirty="0"/>
          </a:p>
          <a:p>
            <a:pPr indent="0" marL="0">
              <a:spcAft>
                <a:spcPts val="600"/>
              </a:spcAft>
              <a:buNone/>
            </a:pPr>
            <a:r>
              <a:rPr lang="en-US" sz="1600" dirty="0">
                <a:solidFill>
                  <a:srgbClr val="1A1F2B"/>
                </a:solidFill>
              </a:rPr>
              <a:t>What intensity is measured when the detector is moved to 7.5 m from the source?</a:t>
            </a:r>
            <a:endParaRPr lang="en-US" sz="1600" dirty="0"/>
          </a:p>
          <a:p>
            <a:pPr indent="0" marL="0">
              <a:spcAft>
                <a:spcPts val="600"/>
              </a:spcAft>
              <a:buNone/>
            </a:pPr>
            <a:r>
              <a:rPr lang="en-US" sz="1600" dirty="0">
                <a:solidFill>
                  <a:srgbClr val="1A1F2B"/>
                </a:solidFill>
              </a:rPr>
              <a:t>A   0.16I</a:t>
            </a:r>
            <a:endParaRPr lang="en-US" sz="1600" dirty="0"/>
          </a:p>
          <a:p>
            <a:pPr indent="0" marL="0">
              <a:spcAft>
                <a:spcPts val="600"/>
              </a:spcAft>
              <a:buNone/>
            </a:pPr>
            <a:r>
              <a:rPr lang="en-US" sz="1600" dirty="0">
                <a:solidFill>
                  <a:srgbClr val="1A1F2B"/>
                </a:solidFill>
              </a:rPr>
              <a:t>B   0.40I</a:t>
            </a:r>
            <a:endParaRPr lang="en-US" sz="1600" dirty="0"/>
          </a:p>
          <a:p>
            <a:pPr indent="0" marL="0">
              <a:spcAft>
                <a:spcPts val="600"/>
              </a:spcAft>
              <a:buNone/>
            </a:pPr>
            <a:r>
              <a:rPr lang="en-US" sz="1600" dirty="0">
                <a:solidFill>
                  <a:srgbClr val="1A1F2B"/>
                </a:solidFill>
              </a:rPr>
              <a:t>C   2.5I</a:t>
            </a:r>
            <a:endParaRPr lang="en-US" sz="1600" dirty="0"/>
          </a:p>
          <a:p>
            <a:pPr indent="0" marL="0">
              <a:spcAft>
                <a:spcPts val="600"/>
              </a:spcAft>
              <a:buNone/>
            </a:pPr>
            <a:r>
              <a:rPr lang="en-US" sz="1600" dirty="0">
                <a:solidFill>
                  <a:srgbClr val="1A1F2B"/>
                </a:solidFill>
              </a:rPr>
              <a:t>D   6.3I</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Light travelling in water strikes the flat glass base of a water-filled dish. The angle of incidence in the water is 50°. The refractive index of water is 1.33 and that of the glass is 1.52.</a:t>
            </a:r>
            <a:endParaRPr lang="en-US" sz="1200" dirty="0"/>
          </a:p>
          <a:p>
            <a:pPr indent="0" marL="0">
              <a:spcAft>
                <a:spcPts val="600"/>
              </a:spcAft>
              <a:buNone/>
            </a:pPr>
            <a:r>
              <a:rPr lang="en-US" sz="1200" dirty="0">
                <a:solidFill>
                  <a:srgbClr val="1A1F2B"/>
                </a:solidFill>
              </a:rPr>
              <a:t>What is the angle of refraction in the glass?</a:t>
            </a:r>
            <a:endParaRPr lang="en-US" sz="1200" dirty="0"/>
          </a:p>
          <a:p>
            <a:pPr indent="0" marL="0">
              <a:spcAft>
                <a:spcPts val="600"/>
              </a:spcAft>
              <a:buNone/>
            </a:pPr>
            <a:r>
              <a:rPr lang="en-US" sz="1200" dirty="0">
                <a:solidFill>
                  <a:srgbClr val="1A1F2B"/>
                </a:solidFill>
              </a:rPr>
              <a:t>Figure: ray passing from water into glass (not to scale)</a:t>
            </a:r>
            <a:endParaRPr lang="en-US" sz="1200" dirty="0"/>
          </a:p>
          <a:p>
            <a:pPr indent="0" marL="0">
              <a:spcAft>
                <a:spcPts val="600"/>
              </a:spcAft>
              <a:buNone/>
            </a:pPr>
            <a:r>
              <a:rPr lang="en-US" sz="1200" dirty="0">
                <a:solidFill>
                  <a:srgbClr val="1A1F2B"/>
                </a:solidFill>
              </a:rPr>
              <a:t>A   30.3°</a:t>
            </a:r>
            <a:endParaRPr lang="en-US" sz="1200" dirty="0"/>
          </a:p>
          <a:p>
            <a:pPr indent="0" marL="0">
              <a:spcAft>
                <a:spcPts val="600"/>
              </a:spcAft>
              <a:buNone/>
            </a:pPr>
            <a:r>
              <a:rPr lang="en-US" sz="1200" dirty="0">
                <a:solidFill>
                  <a:srgbClr val="1A1F2B"/>
                </a:solidFill>
              </a:rPr>
              <a:t>B   42.1°</a:t>
            </a:r>
            <a:endParaRPr lang="en-US" sz="1200" dirty="0"/>
          </a:p>
          <a:p>
            <a:pPr indent="0" marL="0">
              <a:spcAft>
                <a:spcPts val="600"/>
              </a:spcAft>
              <a:buNone/>
            </a:pPr>
            <a:r>
              <a:rPr lang="en-US" sz="1200" dirty="0">
                <a:solidFill>
                  <a:srgbClr val="1A1F2B"/>
                </a:solidFill>
              </a:rPr>
              <a:t>C   47.9°</a:t>
            </a:r>
            <a:endParaRPr lang="en-US" sz="1200" dirty="0"/>
          </a:p>
          <a:p>
            <a:pPr indent="0" marL="0">
              <a:spcAft>
                <a:spcPts val="600"/>
              </a:spcAft>
              <a:buNone/>
            </a:pPr>
            <a:r>
              <a:rPr lang="en-US" sz="1200" dirty="0">
                <a:solidFill>
                  <a:srgbClr val="1A1F2B"/>
                </a:solidFill>
              </a:rPr>
              <a:t>D   61.1°</a:t>
            </a:r>
            <a:endParaRPr lang="en-US" sz="1200" dirty="0"/>
          </a:p>
        </p:txBody>
      </p:sp>
      <p:pic>
        <p:nvPicPr>
          <p:cNvPr id="5" name="Image 0" descr="Figure for question 3">    </p:cNvPr>
          <p:cNvPicPr>
            <a:picLocks noChangeAspect="1"/>
          </p:cNvPicPr>
          <p:nvPr/>
        </p:nvPicPr>
        <p:blipFill>
          <a:blip r:embed="rId1"/>
          <a:stretch>
            <a:fillRect/>
          </a:stretch>
        </p:blipFill>
        <p:spPr>
          <a:xfrm>
            <a:off x="5212080" y="1429138"/>
            <a:ext cx="3474720" cy="2993884"/>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4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Sunlight of intensity 750 W m⁻² falls at right angles on a flat solar panel of area 1.6 m².</a:t>
            </a:r>
            <a:endParaRPr lang="en-US" sz="1400" dirty="0"/>
          </a:p>
          <a:p>
            <a:pPr indent="0" marL="0">
              <a:spcAft>
                <a:spcPts val="600"/>
              </a:spcAft>
              <a:buNone/>
            </a:pPr>
            <a:r>
              <a:rPr lang="en-US" sz="1400" dirty="0">
                <a:solidFill>
                  <a:srgbClr val="1A1F2B"/>
                </a:solidFill>
              </a:rPr>
              <a:t>(a) State what is meant by the intensity of a wave.  [1]</a:t>
            </a:r>
            <a:endParaRPr lang="en-US" sz="1400" dirty="0"/>
          </a:p>
          <a:p>
            <a:pPr indent="0" marL="0">
              <a:spcAft>
                <a:spcPts val="600"/>
              </a:spcAft>
              <a:buNone/>
            </a:pPr>
            <a:r>
              <a:rPr lang="en-US" sz="1400" dirty="0">
                <a:solidFill>
                  <a:srgbClr val="1A1F2B"/>
                </a:solidFill>
              </a:rPr>
              <a:t>(b) Calculate the power of the sunlight falling on the panel.  [2]</a:t>
            </a:r>
            <a:endParaRPr lang="en-US" sz="1400" dirty="0"/>
          </a:p>
          <a:p>
            <a:pPr indent="0" marL="0">
              <a:spcAft>
                <a:spcPts val="600"/>
              </a:spcAft>
              <a:buNone/>
            </a:pPr>
            <a:r>
              <a:rPr lang="en-US" sz="1400" dirty="0">
                <a:solidFill>
                  <a:srgbClr val="1A1F2B"/>
                </a:solidFill>
              </a:rPr>
              <a:t>(c) The panel transfers 21% of this power to electrical energy. Calculate the electrical power output.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An antenna on a mast emits radio waves with a total power of 20 W. Assume that it radiates equally in all directions and that there is no absorption.</a:t>
            </a:r>
            <a:endParaRPr lang="en-US" sz="1400" dirty="0"/>
          </a:p>
          <a:p>
            <a:pPr indent="0" marL="0">
              <a:spcAft>
                <a:spcPts val="600"/>
              </a:spcAft>
              <a:buNone/>
            </a:pPr>
            <a:r>
              <a:rPr lang="en-US" sz="1400" dirty="0">
                <a:solidFill>
                  <a:srgbClr val="1A1F2B"/>
                </a:solidFill>
              </a:rPr>
              <a:t>(a) Show that the intensity 50 m from the antenna is about 6.4 × 10⁻⁴ W m⁻².  [2]</a:t>
            </a:r>
            <a:endParaRPr lang="en-US" sz="1400" dirty="0"/>
          </a:p>
          <a:p>
            <a:pPr indent="0" marL="0">
              <a:spcAft>
                <a:spcPts val="600"/>
              </a:spcAft>
              <a:buNone/>
            </a:pPr>
            <a:r>
              <a:rPr lang="en-US" sz="1400" dirty="0">
                <a:solidFill>
                  <a:srgbClr val="1A1F2B"/>
                </a:solidFill>
              </a:rPr>
              <a:t>(b) Calculate the distance from the antenna at which the intensity is 1.0 × 10⁻⁴ W m⁻².  [2]</a:t>
            </a:r>
            <a:endParaRPr lang="en-US" sz="1400" dirty="0"/>
          </a:p>
          <a:p>
            <a:pPr indent="0" marL="0">
              <a:spcAft>
                <a:spcPts val="600"/>
              </a:spcAft>
              <a:buNone/>
            </a:pPr>
            <a:r>
              <a:rPr lang="en-US" sz="1400" dirty="0">
                <a:solidFill>
                  <a:srgbClr val="1A1F2B"/>
                </a:solidFill>
              </a:rPr>
              <a:t>(c) A student says that at 100 m the intensity will be half of its value at 50 m. Explain why this is wrong, and state the correct intensity at 100 m.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178873"/>
          </a:xfrm>
          <a:prstGeom prst="roundRect">
            <a:avLst>
              <a:gd name="adj" fmla="val 4654"/>
            </a:avLst>
          </a:prstGeom>
          <a:solidFill>
            <a:srgbClr val="F3F5F9"/>
          </a:solidFill>
          <a:ln w="12700">
            <a:solidFill>
              <a:srgbClr val="DDE2EA"/>
            </a:solidFill>
            <a:prstDash val="solid"/>
          </a:ln>
        </p:spPr>
      </p:sp>
      <p:sp>
        <p:nvSpPr>
          <p:cNvPr id="5" name="Text 3"/>
          <p:cNvSpPr txBox="1"/>
          <p:nvPr/>
        </p:nvSpPr>
        <p:spPr>
          <a:xfrm>
            <a:off x="685800" y="1463040"/>
            <a:ext cx="7772400" cy="95027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power spreads over a sphere of area 4πr² = 4π × 4.0² = 201 m². I = P/A = 12 ÷ 201 = 0.060 W m⁻² (0.0597).</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105017"/>
          </a:xfrm>
          <a:prstGeom prst="roundRect">
            <a:avLst>
              <a:gd name="adj" fmla="val 4965"/>
            </a:avLst>
          </a:prstGeom>
          <a:solidFill>
            <a:srgbClr val="F3F5F9"/>
          </a:solidFill>
          <a:ln w="12700">
            <a:solidFill>
              <a:srgbClr val="DDE2EA"/>
            </a:solidFill>
            <a:prstDash val="solid"/>
          </a:ln>
        </p:spPr>
      </p:sp>
      <p:sp>
        <p:nvSpPr>
          <p:cNvPr id="5" name="Text 3"/>
          <p:cNvSpPr txBox="1"/>
          <p:nvPr/>
        </p:nvSpPr>
        <p:spPr>
          <a:xfrm>
            <a:off x="685800" y="1463040"/>
            <a:ext cx="7772400" cy="876417"/>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For a point source I ∝ 1/r², so the new intensity is I × (3.0/7.5)² = I × 0.40² = 0.16I.</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365270"/>
          </a:xfrm>
          <a:prstGeom prst="roundRect">
            <a:avLst>
              <a:gd name="adj" fmla="val 4019"/>
            </a:avLst>
          </a:prstGeom>
          <a:solidFill>
            <a:srgbClr val="F3F5F9"/>
          </a:solidFill>
          <a:ln w="12700">
            <a:solidFill>
              <a:srgbClr val="DDE2EA"/>
            </a:solidFill>
            <a:prstDash val="solid"/>
          </a:ln>
        </p:spPr>
      </p:sp>
      <p:sp>
        <p:nvSpPr>
          <p:cNvPr id="5" name="Text 3"/>
          <p:cNvSpPr txBox="1"/>
          <p:nvPr/>
        </p:nvSpPr>
        <p:spPr>
          <a:xfrm>
            <a:off x="685800" y="1463040"/>
            <a:ext cx="7772400" cy="113667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n₁ sin θ₁ = n₂ sin θ₂: sin θ₂ = 1.33 × sin 50° ÷ 1.52 = 0.670, so θ₂ = 42.1°. It is smaller than 50° because the light enters a medium of higher refractive index.</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534998"/>
          </a:xfrm>
          <a:prstGeom prst="roundRect">
            <a:avLst>
              <a:gd name="adj" fmla="val 2164"/>
            </a:avLst>
          </a:prstGeom>
          <a:solidFill>
            <a:srgbClr val="F3F5F9"/>
          </a:solidFill>
          <a:ln w="12700">
            <a:solidFill>
              <a:srgbClr val="DDE2EA"/>
            </a:solidFill>
            <a:prstDash val="solid"/>
          </a:ln>
        </p:spPr>
      </p:sp>
      <p:sp>
        <p:nvSpPr>
          <p:cNvPr id="5" name="Text 3"/>
          <p:cNvSpPr txBox="1"/>
          <p:nvPr/>
        </p:nvSpPr>
        <p:spPr>
          <a:xfrm>
            <a:off x="685800" y="1463040"/>
            <a:ext cx="7772400" cy="2306398"/>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power per unit area, on an area perpendicular to the direction the wave travels</a:t>
            </a:r>
            <a:endParaRPr lang="en-US" sz="1600" dirty="0"/>
          </a:p>
          <a:p>
            <a:pPr marL="342900" indent="-342900">
              <a:spcAft>
                <a:spcPts val="400"/>
              </a:spcAft>
              <a:buSzPct val="100000"/>
              <a:buChar char="•"/>
            </a:pPr>
            <a:r>
              <a:rPr lang="en-US" sz="1600" dirty="0">
                <a:solidFill>
                  <a:srgbClr val="1A1F2B"/>
                </a:solidFill>
              </a:rPr>
              <a:t>P = IA = 750 × 1.6</a:t>
            </a:r>
            <a:endParaRPr lang="en-US" sz="1600" dirty="0"/>
          </a:p>
          <a:p>
            <a:pPr marL="342900" indent="-342900">
              <a:spcAft>
                <a:spcPts val="400"/>
              </a:spcAft>
              <a:buSzPct val="100000"/>
              <a:buChar char="•"/>
            </a:pPr>
            <a:r>
              <a:rPr lang="en-US" sz="1600" dirty="0">
                <a:solidFill>
                  <a:srgbClr val="1A1F2B"/>
                </a:solidFill>
              </a:rPr>
              <a:t>= 1.2 × 10³ W</a:t>
            </a:r>
            <a:endParaRPr lang="en-US" sz="1600" dirty="0"/>
          </a:p>
          <a:p>
            <a:pPr marL="342900" indent="-342900">
              <a:spcAft>
                <a:spcPts val="400"/>
              </a:spcAft>
              <a:buSzPct val="100000"/>
              <a:buChar char="•"/>
            </a:pPr>
            <a:r>
              <a:rPr lang="en-US" sz="1600" dirty="0">
                <a:solidFill>
                  <a:srgbClr val="1A1F2B"/>
                </a:solidFill>
              </a:rPr>
              <a:t>0.21 × 1200 = 250 W (252 W) (allow error carried forward)</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area = 4π × 50² = 3.14 × 10⁴ m²</a:t>
            </a:r>
            <a:endParaRPr lang="en-US" sz="1400" dirty="0"/>
          </a:p>
          <a:p>
            <a:pPr marL="342900" indent="-342900">
              <a:spcAft>
                <a:spcPts val="400"/>
              </a:spcAft>
              <a:buSzPct val="100000"/>
              <a:buChar char="•"/>
            </a:pPr>
            <a:r>
              <a:rPr lang="en-US" sz="1400" dirty="0">
                <a:solidFill>
                  <a:srgbClr val="1A1F2B"/>
                </a:solidFill>
              </a:rPr>
              <a:t>I = 20 ÷ 3.14 × 10⁴ = 6.37 × 10⁻⁴ W m⁻²</a:t>
            </a:r>
            <a:endParaRPr lang="en-US" sz="1400" dirty="0"/>
          </a:p>
          <a:p>
            <a:pPr marL="342900" indent="-342900">
              <a:spcAft>
                <a:spcPts val="400"/>
              </a:spcAft>
              <a:buSzPct val="100000"/>
              <a:buChar char="•"/>
            </a:pPr>
            <a:r>
              <a:rPr lang="en-US" sz="1400" dirty="0">
                <a:solidFill>
                  <a:srgbClr val="1A1F2B"/>
                </a:solidFill>
              </a:rPr>
              <a:t>r = √(P ÷ 4πI) = √(20 ÷ (4π × 1.0 × 10⁻⁴))</a:t>
            </a:r>
            <a:endParaRPr lang="en-US" sz="1400" dirty="0"/>
          </a:p>
          <a:p>
            <a:pPr marL="342900" indent="-342900">
              <a:spcAft>
                <a:spcPts val="400"/>
              </a:spcAft>
              <a:buSzPct val="100000"/>
              <a:buChar char="•"/>
            </a:pPr>
            <a:r>
              <a:rPr lang="en-US" sz="1400" dirty="0">
                <a:solidFill>
                  <a:srgbClr val="1A1F2B"/>
                </a:solidFill>
              </a:rPr>
              <a:t>= 1.3 × 10² m (126 m)</a:t>
            </a:r>
            <a:endParaRPr lang="en-US" sz="1400" dirty="0"/>
          </a:p>
          <a:p>
            <a:pPr marL="342900" indent="-342900">
              <a:spcAft>
                <a:spcPts val="400"/>
              </a:spcAft>
              <a:buSzPct val="100000"/>
              <a:buChar char="•"/>
            </a:pPr>
            <a:r>
              <a:rPr lang="en-US" sz="1400" dirty="0">
                <a:solidFill>
                  <a:srgbClr val="1A1F2B"/>
                </a:solidFill>
              </a:rPr>
              <a:t>the power spreads over a sphere whose area is proportional to r², so I ∝ 1/r²</a:t>
            </a:r>
            <a:endParaRPr lang="en-US" sz="1400" dirty="0"/>
          </a:p>
          <a:p>
            <a:pPr marL="342900" indent="-342900">
              <a:spcAft>
                <a:spcPts val="400"/>
              </a:spcAft>
              <a:buSzPct val="100000"/>
              <a:buChar char="•"/>
            </a:pPr>
            <a:r>
              <a:rPr lang="en-US" sz="1400" dirty="0">
                <a:solidFill>
                  <a:srgbClr val="1A1F2B"/>
                </a:solidFill>
              </a:rPr>
              <a:t>doubling the distance quarters the intensity: 1.6 × 10⁻⁴ W m⁻²</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53</Slides>
  <Notes>53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2.3 Intensity, refraction and polarisation · Edexcel IAL Physics</dc:title>
  <dc:subject>PptxGenJS Presentation</dc:subject>
  <dc:creator>Evan Kotronis · ExaminerPrep</dc:creator>
  <cp:lastModifiedBy>Evan Kotronis · ExaminerPrep</cp:lastModifiedBy>
  <cp:revision>1</cp:revision>
  <dcterms:created xsi:type="dcterms:W3CDTF">2026-10-26T15:12:36Z</dcterms:created>
  <dcterms:modified xsi:type="dcterms:W3CDTF">2026-10-26T15:12:36Z</dcterms:modified>
</cp:coreProperties>
</file>