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Lst>
  <p:notesMasterIdLst>
    <p:notesMasterId r:id="rId5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5f5c1439-f857-3213-e93a-512910367e49}">
          <p14:sldIdLst>
            <p14:sldId id="256"/>
            <p14:sldId id="257"/>
            <p14:sldId id="258"/>
          </p14:sldIdLst>
        </p14:section>
        <p14:section name="Theory" id="{b20bfd32-cc2b-890f-8918-b88fe20bab33}">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Lst>
        </p14:section>
        <p14:section name="Practice" id="{83643a02-47b8-d55a-9164-69b3ef47c495}">
          <p14:sldIdLst>
            <p14:sldId id="294"/>
            <p14:sldId id="295"/>
            <p14:sldId id="296"/>
            <p14:sldId id="297"/>
            <p14:sldId id="298"/>
            <p14:sldId id="299"/>
          </p14:sldIdLst>
        </p14:section>
        <p14:section name="Answers" id="{1278e272-d9f7-be26-d575-6c85b804b2e9}">
          <p14:sldIdLst>
            <p14:sldId id="300"/>
            <p14:sldId id="301"/>
            <p14:sldId id="302"/>
            <p14:sldId id="303"/>
            <p14:sldId id="304"/>
            <p14:sldId id="305"/>
            <p14:sldId id="30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notesMaster" Target="notesMasters/notesMaster1.xml"/><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5.2 Internal energy and the ideal gas. Notes for this topic: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internal energy?.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internal energy?.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internal energy?.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absolute zero, and how is temperature linked to molecular kinetic energy?.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absolute zero, and how is temperature linked to molecular kinetic energy?.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absolute zero, and how is temperature linked to molecular kinetic energy?: Worked example 1.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ideal gas equation?.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ideal gas equation?: Worked example 2.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three gas laws follow from pV = NkT?.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three gas laws follow from pV = NkT?.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three gas laws follow from pV = NkT?.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three gas laws follow from pV = NkT?.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three gas laws follow from pV = NkT?: Worked example 3.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three gas laws follow from pV = NkT?.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investigate how the pressure of a gas depends on its volume?.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investigate how the pressure of a gas depends on its volume?.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investigate how the pressure of a gas depends on its volume?: Worked example 4.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investigate how the pressure of a gas depends on its volume?: Worked example 4.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investigate how the pressure of a gas depends on its volume?.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kinetic theory lead to ½m⟨c²⟩ = 3/2 kT?.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kinetic theory lead to ½m⟨c²⟩ = 3/2 kT?.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kinetic theory lead to ½m⟨c²⟩ = 3/2 kT?.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kinetic theory lead to ½m⟨c²⟩ = 3/2 kT?.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kinetic theory lead to ½m⟨c²⟩ = 3/2 kT?: Worked example 5.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kinetic theory lead to ½m⟨c²⟩ = 3/2 kT?: Worked example 6.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kinetic theory lead to ½m⟨c²⟩ = 3/2 kT?: Worked example 7.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kinetic theory lead to ½m⟨c²⟩ = 3/2 kT?.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5.2.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5.2.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https://examinerprep.com/notes/edexcel-ial-physics/internal-energy-and-the-ideal-gas/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https://examinerprep.com/ial-physics-5-2-internal-energy-and-the-ideal-gas-questions#IALP-U5-2-A-01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https://examinerprep.com/ial-physics-5-2-internal-energy-and-the-ideal-gas-questions#IALP-U5-2-FA-01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https://examinerprep.com/ial-physics-5-2-internal-energy-and-the-ideal-gas-questions#IALP-U5-2-FA-02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https://examinerprep.com/ial-physics-5-2-internal-energy-and-the-ideal-gas-questions#IALP-U5-2-B-01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https://examinerprep.com/ial-physics-5-2-internal-energy-and-the-ideal-gas-questions#IALP-U5-2-FB-08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https://examinerprep.com/ial-physics-5-2-internal-energy-and-the-ideal-gas-questions#IALP-U5-2-A-01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https://examinerprep.com/ial-physics-5-2-internal-energy-and-the-ideal-gas-questions#IALP-U5-2-FA-01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https://examinerprep.com/ial-physics-5-2-internal-energy-and-the-ideal-gas-questions#IALP-U5-2-FA-02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https://examinerprep.com/ial-physics-5-2-internal-energy-and-the-ideal-gas-questions#IALP-U5-2-B-01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https://examinerprep.com/ial-physics-5-2-internal-energy-and-the-ideal-gas-questions#IALP-U5-2-FB-08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slideLayout" Target="../slideLayouts/slideLayout3.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slideLayout" Target="../slideLayouts/slideLayout3.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slideLayout" Target="../slideLayouts/slideLayout3.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hyperlink" Target="https://examinerprep.com/notes/edexcel-ial-physics/internal-energy-and-the-ideal-gas/" TargetMode="External"/><Relationship Id="rId2" Type="http://schemas.openxmlformats.org/officeDocument/2006/relationships/hyperlink" Target="https://examinerprep.com/ial-physics-5-2-internal-energy-and-the-ideal-ga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5.2 Internal energy and the ideal gas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11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452421"/>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Internal energy as the random kinetic and potential energies of the molecules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Absolute zero, the kelvin scale and the link between temperature and mean molecular kinetic energy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ideal gas equation pV = NkT, with N the number of molecules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Boyle's law, the pressure law and Charles's law as special cases, and their graphs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Core Practical 14: how the pressure of a fixed mass of gas depends on its volume at constant temperature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kinetic theory assumptions and the derivation of ½m⟨c²⟩= (3/2)kT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Root-mean-square speed and how it depends on temperature and molecular mass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63255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gas obeys pV = NkT from outside and is a huge number of randomly moving molecules from inside, and putting the two views together shows that absolute temperature measures the mean kinetic energy of the molecules.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Internal energy is the sum of the randomly distributed kinetic and potential energies of all the molecules; in an ideal gas it is all kinetic.</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Always use kelvin: T/K = θ/°C + 273. At absolute zero the molecules would have their minimum possible energy.</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½m⟨c²⟩= (3/2)kT: mean kinetic energy depends on T only, not on the type of gas.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Fix two of N, T, p, V and you get a gas law: p ∝1/V (Boyle), p ∝T (pressure law), V ∝T (Charles).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Kinetic theory gives pV = ⅓Nm⟨c²⟩; comparing with pV = NkT gives cᵣₘₛ = √(3kT/m).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internal energy?</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Solid, liquid and gas. Going from left to right the molecules are further apart (more potential energy); in a gas they fly freely and only interact during collisions.">    </p:cNvPr>
          <p:cNvPicPr>
            <a:picLocks noChangeAspect="1"/>
          </p:cNvPicPr>
          <p:nvPr/>
        </p:nvPicPr>
        <p:blipFill>
          <a:blip r:embed="rId1"/>
          <a:stretch>
            <a:fillRect/>
          </a:stretch>
        </p:blipFill>
        <p:spPr>
          <a:xfrm>
            <a:off x="4389120" y="1781251"/>
            <a:ext cx="4297680" cy="1819656"/>
          </a:xfrm>
          <a:prstGeom prst="rect">
            <a:avLst/>
          </a:prstGeom>
        </p:spPr>
      </p:pic>
      <p:sp>
        <p:nvSpPr>
          <p:cNvPr id="5" name="Text 2"/>
          <p:cNvSpPr txBox="1"/>
          <p:nvPr/>
        </p:nvSpPr>
        <p:spPr>
          <a:xfrm>
            <a:off x="4389120" y="3646627"/>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Solid, liquid and gas. Going from left to right the molecules are further apart (more potential energy); in a gas they fly freely and only interact during collisions.</a:t>
            </a:r>
            <a:endParaRPr lang="en-US" sz="1100" dirty="0"/>
          </a:p>
        </p:txBody>
      </p:sp>
      <p:sp>
        <p:nvSpPr>
          <p:cNvPr id="6" name="Shape 3"/>
          <p:cNvSpPr/>
          <p:nvPr/>
        </p:nvSpPr>
        <p:spPr>
          <a:xfrm>
            <a:off x="457200" y="1371600"/>
            <a:ext cx="3611880" cy="828446"/>
          </a:xfrm>
          <a:prstGeom prst="roundRect">
            <a:avLst>
              <a:gd name="adj" fmla="val 6623"/>
            </a:avLst>
          </a:prstGeom>
          <a:solidFill>
            <a:srgbClr val="EEF2FF"/>
          </a:solidFill>
          <a:ln w="9525">
            <a:solidFill>
              <a:srgbClr val="DDE2EA"/>
            </a:solidFill>
            <a:prstDash val="solid"/>
          </a:ln>
        </p:spPr>
      </p:sp>
      <p:sp>
        <p:nvSpPr>
          <p:cNvPr id="7" name="Text 4"/>
          <p:cNvSpPr txBox="1"/>
          <p:nvPr/>
        </p:nvSpPr>
        <p:spPr>
          <a:xfrm>
            <a:off x="603504" y="1463040"/>
            <a:ext cx="3319272" cy="682142"/>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Internal energy</a:t>
            </a:r>
            <a:r>
              <a:rPr lang="en-US" sz="1400" dirty="0">
                <a:solidFill>
                  <a:srgbClr val="1A1F2B"/>
                </a:solidFill>
                <a:latin typeface="Calibri" pitchFamily="34" charset="0"/>
                <a:ea typeface="Calibri" pitchFamily="34" charset="-122"/>
                <a:cs typeface="Calibri" pitchFamily="34" charset="-120"/>
              </a:rPr>
              <a:t> of a body: the sum of the randomly distributed kinetic and potential energies of all its molecules.</a:t>
            </a:r>
            <a:endParaRPr lang="en-US" sz="1400" dirty="0"/>
          </a:p>
        </p:txBody>
      </p:sp>
      <p:sp>
        <p:nvSpPr>
          <p:cNvPr id="8" name="Text 5"/>
          <p:cNvSpPr txBox="1"/>
          <p:nvPr/>
        </p:nvSpPr>
        <p:spPr>
          <a:xfrm>
            <a:off x="457200" y="2318918"/>
            <a:ext cx="3611880" cy="16870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kinetic part comes from the random motion of the molecules: vibration in a solid, vibration and sliding past each other in a liquid, free flight in a gas. The potential part comes from the forces between molecules; pulling molecules further apart against attractive forces increases 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internal energy?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Text 2"/>
          <p:cNvSpPr txBox="1"/>
          <p:nvPr/>
        </p:nvSpPr>
        <p:spPr>
          <a:xfrm>
            <a:off x="457200" y="1371600"/>
            <a:ext cx="8229600" cy="229971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"Randomly distributed" matters: at any instant some molecules are fast and some slow, and collisions keep swapping energy between them. Only the total and the average are fixed by the state of the body.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Heating during a change of state (melting, boiling) increases the potential energy of the molecules at constant temperature; heating without a change of state increases mainly their kinetic energy, so the temperature rises.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An ideal gas has no forces between molecules except during collisions, so no potential energy: its internal energy is the total random kinetic energy of its molecules.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kinetic energy of the body moving as a whole, or its gravitational potential energy, is not internal energy; only random, molecular-scale energies count.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internal energy?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Spread of molecular speeds in nitrogen (the shape itself is not required). Tripling the temperature from 300 K to 900 K raises the r.m.s. speed from 517 to 895 m s⁻¹, a factor of √3.">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Spread of molecular speeds in nitrogen (the shape itself is not required). Tripling the temperature from 300 K to 900 K raises the r.m.s. speed from 517 to 895 m s⁻¹, a factor of √3.</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is absolute zero, and how is temperature linked to molecular kinetic energy?</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pic>
        <p:nvPicPr>
          <p:cNvPr id="4" name="Image 0" descr="Two gas samples at constant volume, 100 kPa and 60 kPa at 0 °C, heated to 100 °C (137 kPa and 82 kPa). Both lines extrapolate to zero pressure at −273 °C.">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Two gas samples at constant volume, 100 kPa and 60 kPa at 0 °C, heated to 100 °C (137 kPa and 82 kPa). Both lines extrapolate to zero pressure at −273 °C.</a:t>
            </a:r>
            <a:endParaRPr lang="en-US" sz="1100" dirty="0"/>
          </a:p>
        </p:txBody>
      </p:sp>
      <p:sp>
        <p:nvSpPr>
          <p:cNvPr id="6" name="Text 3"/>
          <p:cNvSpPr txBox="1"/>
          <p:nvPr/>
        </p:nvSpPr>
        <p:spPr>
          <a:xfrm>
            <a:off x="457200" y="1371600"/>
            <a:ext cx="3621938"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Measure the pressure of a fixed volume of gas at several temperatures and plot p against θ in °C: the graph is a straight line. Extend it backwards and it reaches p = 0 at −273 °C, for every gas and every starting pressure.</a:t>
            </a:r>
            <a:endParaRPr lang="en-US" sz="1500" dirty="0"/>
          </a:p>
        </p:txBody>
      </p:sp>
      <p:sp>
        <p:nvSpPr>
          <p:cNvPr id="7" name="Shape 4"/>
          <p:cNvSpPr/>
          <p:nvPr/>
        </p:nvSpPr>
        <p:spPr>
          <a:xfrm>
            <a:off x="457200" y="2873959"/>
            <a:ext cx="3621938" cy="1258214"/>
          </a:xfrm>
          <a:prstGeom prst="roundRect">
            <a:avLst>
              <a:gd name="adj" fmla="val 4360"/>
            </a:avLst>
          </a:prstGeom>
          <a:solidFill>
            <a:srgbClr val="EEF2FF"/>
          </a:solidFill>
          <a:ln w="9525">
            <a:solidFill>
              <a:srgbClr val="DDE2EA"/>
            </a:solidFill>
            <a:prstDash val="solid"/>
          </a:ln>
        </p:spPr>
      </p:sp>
      <p:sp>
        <p:nvSpPr>
          <p:cNvPr id="8" name="Text 5"/>
          <p:cNvSpPr txBox="1"/>
          <p:nvPr/>
        </p:nvSpPr>
        <p:spPr>
          <a:xfrm>
            <a:off x="603504" y="2965399"/>
            <a:ext cx="3329330" cy="111191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Absolute zero</a:t>
            </a:r>
            <a:r>
              <a:rPr lang="en-US" sz="1400" dirty="0">
                <a:solidFill>
                  <a:srgbClr val="1A1F2B"/>
                </a:solidFill>
                <a:latin typeface="Calibri" pitchFamily="34" charset="0"/>
                <a:ea typeface="Calibri" pitchFamily="34" charset="-122"/>
                <a:cs typeface="Calibri" pitchFamily="34" charset="-120"/>
              </a:rPr>
              <a:t> (0 K, −273 °C): the lowest possible temperature, at which the molecules have their minimum possible energy (in the kinetic model, zero kinetic energy).</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is absolute zero, and how is temperature linked to molecular kinetic energy?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kelvin (absolute) scale starts at absolute zero and has degrees the same size as Celsius degrees:</a:t>
            </a:r>
            <a:endParaRPr lang="en-US" sz="1500" dirty="0"/>
          </a:p>
        </p:txBody>
      </p:sp>
      <p:sp>
        <p:nvSpPr>
          <p:cNvPr id="5" name="Shape 3"/>
          <p:cNvSpPr/>
          <p:nvPr/>
        </p:nvSpPr>
        <p:spPr>
          <a:xfrm>
            <a:off x="457200" y="1720901"/>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1812341"/>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T/K = θ/°C + 273</a:t>
            </a:r>
            <a:endParaRPr lang="en-US" sz="1700" dirty="0"/>
          </a:p>
        </p:txBody>
      </p:sp>
      <p:sp>
        <p:nvSpPr>
          <p:cNvPr id="7" name="Text 5"/>
          <p:cNvSpPr txBox="1"/>
          <p:nvPr/>
        </p:nvSpPr>
        <p:spPr>
          <a:xfrm>
            <a:off x="457200" y="2284171"/>
            <a:ext cx="8229600" cy="183885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This is not in the formulae list (learn it). A temperature difference is the same in K and °C; a temperature ratio is only meaningful in K.</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mean kinetic energy of the molecules is proportional to the absolute temperature: double T in kelvin and you double it (the kinetic theory section shows why).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Only kelvin works: 10 °C to 20 °C is 283 K to 293 K, a 3.5% rise, not a doubling.</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At the same temperature, molecules of different gases have the same mean kinetic energy; heavier ones simply move more slowly.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is absolute zero, and how is temperature linked to molecular kinetic energy?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 · Worked example 1 · Easy · Calculate</a:t>
            </a:r>
            <a:endParaRPr lang="en-US" sz="1200" dirty="0"/>
          </a:p>
        </p:txBody>
      </p:sp>
      <p:sp>
        <p:nvSpPr>
          <p:cNvPr id="4" name="Text 2"/>
          <p:cNvSpPr txBox="1"/>
          <p:nvPr/>
        </p:nvSpPr>
        <p:spPr>
          <a:xfrm>
            <a:off x="457200" y="1371600"/>
            <a:ext cx="8229600" cy="232714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sample of gas is heated from 27 °C to 327 °C. (a) Calculate the ratio of the mean kinetic energy of the molecules at 327 °C to that at 27 °C. (b) Calculate the Celsius temperature at which the mean kinetic energy would be half its value at 27 °C.</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Convert: 27 + 273 = 300 K and 327 + 273 = 600 K. Mean kinetic energy ∝ T, so the ratio is 600 ÷ 300: </a:t>
            </a:r>
            <a:r>
              <a:rPr lang="en-US" sz="1500" b="1" dirty="0">
                <a:solidFill>
                  <a:srgbClr val="1A1F2B"/>
                </a:solidFill>
                <a:latin typeface="Calibri" pitchFamily="34" charset="0"/>
                <a:ea typeface="Calibri" pitchFamily="34" charset="-122"/>
                <a:cs typeface="Calibri" pitchFamily="34" charset="-120"/>
              </a:rPr>
              <a:t>2.0</a:t>
            </a:r>
            <a:r>
              <a:rPr lang="en-US" sz="1500" dirty="0">
                <a:solidFill>
                  <a:srgbClr val="1A1F2B"/>
                </a:solidFill>
                <a:latin typeface="Calibri" pitchFamily="34" charset="0"/>
                <a:ea typeface="Calibri" pitchFamily="34" charset="-122"/>
                <a:cs typeface="Calibri" pitchFamily="34" charset="-120"/>
              </a:rPr>
              <a:t> (not 327 ÷ 27 = 12.1).</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Half the mean kinetic energy needs half the kelvin temperature: T = 300 ÷2 = 150 K, so θ= 150 - 273: </a:t>
            </a:r>
            <a:r>
              <a:rPr lang="en-US" sz="1500" b="1" dirty="0">
                <a:solidFill>
                  <a:srgbClr val="1A1F2B"/>
                </a:solidFill>
                <a:latin typeface="Calibri" pitchFamily="34" charset="0"/>
                <a:ea typeface="Calibri" pitchFamily="34" charset="-122"/>
                <a:cs typeface="Calibri" pitchFamily="34" charset="-120"/>
              </a:rPr>
              <a:t>−123 °C</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ideal gas equation?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sp>
        <p:nvSpPr>
          <p:cNvPr id="4" name="Shape 2"/>
          <p:cNvSpPr/>
          <p:nvPr/>
        </p:nvSpPr>
        <p:spPr>
          <a:xfrm>
            <a:off x="457200" y="1371600"/>
            <a:ext cx="8229600" cy="444398"/>
          </a:xfrm>
          <a:prstGeom prst="roundRect">
            <a:avLst>
              <a:gd name="adj" fmla="val 12346"/>
            </a:avLst>
          </a:prstGeom>
          <a:solidFill>
            <a:srgbClr val="F3F5F9"/>
          </a:solidFill>
          <a:ln w="9525">
            <a:solidFill>
              <a:srgbClr val="DDE2EA"/>
            </a:solidFill>
            <a:prstDash val="solid"/>
          </a:ln>
        </p:spPr>
      </p:sp>
      <p:sp>
        <p:nvSpPr>
          <p:cNvPr id="5" name="Text 3"/>
          <p:cNvSpPr txBox="1"/>
          <p:nvPr/>
        </p:nvSpPr>
        <p:spPr>
          <a:xfrm>
            <a:off x="603504" y="146304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pV = NkT</a:t>
            </a:r>
            <a:endParaRPr lang="en-US" sz="1700" dirty="0"/>
          </a:p>
        </p:txBody>
      </p:sp>
      <p:sp>
        <p:nvSpPr>
          <p:cNvPr id="6" name="Text 4"/>
          <p:cNvSpPr txBox="1"/>
          <p:nvPr/>
        </p:nvSpPr>
        <p:spPr>
          <a:xfrm>
            <a:off x="457200" y="1934870"/>
            <a:ext cx="8229600" cy="258135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p is pressure (Pa), V volume (m³), N the number of molecules (no unit), k the Boltzmann constant, 1.38 × 10⁻²³ J K⁻¹, and T the absolute temperature (K). The equation is in the formulae list and k is on the data sheet. It holds for an ideal gas; real gases behave like this at low pressures and at temperatures well above those at which they liquefy.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N is a number of molecules, typically 10²⁰ to 10²⁷, not an amount in moles. If you are given the Avogadro constant N_A (6.02 × 10²³ mol⁻¹) and an amount n in moles, use N = nN_A.</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Units check: Pa m³ = N m⁻² × m³ = N m = J, and kT is J K⁻¹ × K = J. So pV is an energy.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Convert first: cm³ → m³ (× 10⁻⁶), litres → m³ (× 10⁻³), kPa → Pa, °C → K.</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Use the absolute pressure of the gas, not a tyre-gauge reading, which shows pressure above atmospheric.</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ideal gas equation?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2 · Medium · Calculate</a:t>
            </a:r>
            <a:endParaRPr lang="en-US" sz="1200" dirty="0"/>
          </a:p>
        </p:txBody>
      </p:sp>
      <p:sp>
        <p:nvSpPr>
          <p:cNvPr id="4" name="Text 2"/>
          <p:cNvSpPr txBox="1"/>
          <p:nvPr/>
        </p:nvSpPr>
        <p:spPr>
          <a:xfrm>
            <a:off x="457200" y="1371600"/>
            <a:ext cx="8229600" cy="239115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classroom measures 8.0 m × 6.0 m × 3.0 m. The air is at 1.01 × 10⁵ Pa and 22 °C; treat it as an ideal gas. (a) Calculate the number of molecules in the room. (b) The average mass of an air molecule is 29 u. Calculate the mass of air in the room.</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V = 8.0 ×6.0 ×3.0 = 144 m³ and T = 22 + 273 = 295 K. N = pV/kT = (1.01 ×10⁵ ×144)/(1.38 ×10⁻²³ ×295): </a:t>
            </a:r>
            <a:r>
              <a:rPr lang="en-US" sz="1500" b="1" dirty="0">
                <a:solidFill>
                  <a:srgbClr val="1A1F2B"/>
                </a:solidFill>
                <a:latin typeface="Calibri" pitchFamily="34" charset="0"/>
                <a:ea typeface="Calibri" pitchFamily="34" charset="-122"/>
                <a:cs typeface="Calibri" pitchFamily="34" charset="-120"/>
              </a:rPr>
              <a:t>N = 3.57 ×10²⁷</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Mass = number × mass of one molecule (1 u = 1.66 × 10⁻²⁷ kg): 3.57 ×10²⁷ ×29 ×1.66 ×10⁻²⁷: </a:t>
            </a:r>
            <a:r>
              <a:rPr lang="en-US" sz="1500" b="1" dirty="0">
                <a:solidFill>
                  <a:srgbClr val="1A1F2B"/>
                </a:solidFill>
                <a:latin typeface="Calibri" pitchFamily="34" charset="0"/>
                <a:ea typeface="Calibri" pitchFamily="34" charset="-122"/>
                <a:cs typeface="Calibri" pitchFamily="34" charset="-120"/>
              </a:rPr>
              <a:t>172 kg</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Given N_A = 6.02 ×10²³ mol⁻¹, the amount would be N/N_A = 5930 mol.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the three gas laws follow from pV = NkT?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a fixed mass of gas N is constant, so pV/T = Nk is constant. Hold one more quantity constant and a simpler law drops out.</a:t>
            </a:r>
            <a:endParaRPr lang="en-US" sz="15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457200" y="1951330"/>
          <a:ext cx="8229600" cy="914400"/>
        </p:xfrm>
        <a:graphic>
          <a:graphicData uri="http://schemas.openxmlformats.org/drawingml/2006/table">
            <a:tbl>
              <a:tblPr/>
              <a:tblGrid>
                <a:gridCol w="1358798"/>
                <a:gridCol w="1458468"/>
                <a:gridCol w="2063801"/>
                <a:gridCol w="334853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Law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Held constant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Relationship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Straight-line graph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Boyle's law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 and 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 ∝1/V, so p₁V₁ = p₂V₂</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 against 1/V, through the origin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Pressure law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 and 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 ∝T, so p₁/T₁ = p₂/T₂</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 against T (in K), through the origin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Charles's law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 and 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∝T, so V₁/T₁ = V₂/T₂</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against T (in K), through the origin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three gas laws follow from pV = NkT?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pic>
        <p:nvPicPr>
          <p:cNvPr id="4" name="Image 0" descr="Boyle's law for a fixed mass of gas with NkT = 5.0 J at 300 K: doubling the volume from 20 cm³ to 40 cm³ halves the pressure from 250 kPa to 125 kPa. Each curve is an isotherm.">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Boyle's law for a fixed mass of gas with NkT = 5.0 J at 300 K: doubling the volume from 20 cm³ to 40 cm³ halves the pressure from 250 kPa to 125 kPa. Each curve is an isotherm.</a:t>
            </a:r>
            <a:endParaRPr lang="en-US" sz="1100" dirty="0"/>
          </a:p>
        </p:txBody>
      </p:sp>
      <p:sp>
        <p:nvSpPr>
          <p:cNvPr id="6" name="Text 3"/>
          <p:cNvSpPr txBox="1"/>
          <p:nvPr/>
        </p:nvSpPr>
        <p:spPr>
          <a:xfrm>
            <a:off x="457200" y="1371600"/>
            <a:ext cx="3621938"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p–V curve cannot show proportionality by eye, so replot as p against 1/V. Since p = NkT ×(1/V), the graph is a straight line through the origin with gradient NkT; a hotter isotherm is a steeper line.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three gas laws follow from pV = NkT?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pic>
        <p:nvPicPr>
          <p:cNvPr id="4" name="Image 0" descr="The same data as p against 1/V: straight lines through the origin, gradient NkT = 5.0 J at 300 K and 7.5 J at 450 K.">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The same data as p against 1/V: straight lines through the origin, gradient NkT = 5.0 J at 300 K and 7.5 J at 450 K.</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three gas laws follow from pV = NkT?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pic>
        <p:nvPicPr>
          <p:cNvPr id="4" name="Image 0" descr="Charles's law for the same gas: 50 cm³ at 300 K at 100 kPa, 25 cm³ at 200 kPa. Both lines extrapolate to zero volume at 0 K, though every real gas liquefies long before this.">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Charles's law for the same gas: 50 cm³ at 300 K at 100 kPa, 25 cm³ at 200 kPa. Both lines extrapolate to zero volume at 0 K, though every real gas liquefies long before this.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three gas laws follow from pV = NkT?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3 · Medium · Calculate</a:t>
            </a:r>
            <a:endParaRPr lang="en-US" sz="1200" dirty="0"/>
          </a:p>
        </p:txBody>
      </p:sp>
      <p:sp>
        <p:nvSpPr>
          <p:cNvPr id="4" name="Text 2"/>
          <p:cNvSpPr txBox="1"/>
          <p:nvPr/>
        </p:nvSpPr>
        <p:spPr>
          <a:xfrm>
            <a:off x="457200" y="1371600"/>
            <a:ext cx="8229600" cy="255849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car tyre contains 0.025 m³ of air at an absolute pressure of 3.10 × 10⁵ Pa and 7 °C. After a long drive the air is at 37 °C; the volume does not change. (a) Calculate the new pressure. (b) The driver lets air out until the pressure is back to 3.10 × 10⁵ Pa, still at 37 °C. Calculate the fraction of the molecules let out, and the number this is.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Fixed N and V, so p/T is constant, in kelvin: p₂ = 3.10 ×10⁵ ×(310/280): </a:t>
            </a:r>
            <a:r>
              <a:rPr lang="en-US" sz="1500" b="1" dirty="0">
                <a:solidFill>
                  <a:srgbClr val="1A1F2B"/>
                </a:solidFill>
                <a:latin typeface="Calibri" pitchFamily="34" charset="0"/>
                <a:ea typeface="Calibri" pitchFamily="34" charset="-122"/>
                <a:cs typeface="Calibri" pitchFamily="34" charset="-120"/>
              </a:rPr>
              <a:t>3.43 ×10⁵ Pa</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At fixed V and T, N ∝p: fraction remaining = 3.10 ÷3.432 = 0.903, so </a:t>
            </a:r>
            <a:r>
              <a:rPr lang="en-US" sz="1500" b="1" dirty="0">
                <a:solidFill>
                  <a:srgbClr val="1A1F2B"/>
                </a:solidFill>
                <a:latin typeface="Calibri" pitchFamily="34" charset="0"/>
                <a:ea typeface="Calibri" pitchFamily="34" charset="-122"/>
                <a:cs typeface="Calibri" pitchFamily="34" charset="-120"/>
              </a:rPr>
              <a:t>9.7% let out</a:t>
            </a:r>
            <a:r>
              <a:rPr lang="en-US" sz="1500" dirty="0">
                <a:solidFill>
                  <a:srgbClr val="1A1F2B"/>
                </a:solidFill>
                <a:latin typeface="Calibri" pitchFamily="34" charset="0"/>
                <a:ea typeface="Calibri" pitchFamily="34" charset="-122"/>
                <a:cs typeface="Calibri" pitchFamily="34" charset="-120"/>
              </a:rPr>
              <a:t>. Original number: N = (3.10 ×10⁵ ×0.025)/(1.38 ×10⁻²³ ×280) = 2.01 ×10²⁴, so let out 0.0968 ×2.01 ×10²⁴: </a:t>
            </a:r>
            <a:r>
              <a:rPr lang="en-US" sz="1500" b="1" dirty="0">
                <a:solidFill>
                  <a:srgbClr val="1A1F2B"/>
                </a:solidFill>
                <a:latin typeface="Calibri" pitchFamily="34" charset="0"/>
                <a:ea typeface="Calibri" pitchFamily="34" charset="-122"/>
                <a:cs typeface="Calibri" pitchFamily="34" charset="-120"/>
              </a:rPr>
              <a:t>1.9 ×10²³ molecules</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three gas laws follow from pV = NkT?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pic>
        <p:nvPicPr>
          <p:cNvPr id="4" name="Image 0" descr="The tyre in Worked example 3: at fixed N and V, p ∝ T in kelvin, so 280 K → 310 K raises 310 kPa to 343 kPa.">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tyre in Worked example 3: at fixed N and V, p ∝ T in kelvin, so 280 K → 310 K raises 310 kPa to 343 kPa.</a:t>
            </a:r>
            <a:endParaRPr lang="en-US" sz="1100" dirty="0"/>
          </a:p>
        </p:txBody>
      </p:sp>
      <p:sp>
        <p:nvSpPr>
          <p:cNvPr id="6" name="Shape 3"/>
          <p:cNvSpPr/>
          <p:nvPr/>
        </p:nvSpPr>
        <p:spPr>
          <a:xfrm>
            <a:off x="457200" y="1371600"/>
            <a:ext cx="3611880" cy="1496873"/>
          </a:xfrm>
          <a:prstGeom prst="roundRect">
            <a:avLst>
              <a:gd name="adj" fmla="val 3665"/>
            </a:avLst>
          </a:prstGeom>
          <a:solidFill>
            <a:srgbClr val="FEF2F2"/>
          </a:solidFill>
          <a:ln w="9525">
            <a:solidFill>
              <a:srgbClr val="DDE2EA"/>
            </a:solidFill>
            <a:prstDash val="solid"/>
          </a:ln>
        </p:spPr>
      </p:sp>
      <p:sp>
        <p:nvSpPr>
          <p:cNvPr id="7" name="Text 4"/>
          <p:cNvSpPr txBox="1"/>
          <p:nvPr/>
        </p:nvSpPr>
        <p:spPr>
          <a:xfrm>
            <a:off x="603504" y="1463040"/>
            <a:ext cx="3319272" cy="1350569"/>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°C in a gas-law ratio: 3.10 × 10⁵ × 37 ÷ 7 would give a pressure more than five times larger. Only the kelvin scale starts where pressure and molecular kinetic energy would be zero.</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investigate how the pressure of a gas depends on its volume?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pic>
        <p:nvPicPr>
          <p:cNvPr id="4" name="Image 0" descr="One common arrangement: air trapped above oil in a sealed glass tube of uniform bore. Pumping air into the reservoir pushes oil up the tube; the Bourdon gauge reads the pressure. Volume = column length × cross-sectional area.">    </p:cNvPr>
          <p:cNvPicPr>
            <a:picLocks noChangeAspect="1"/>
          </p:cNvPicPr>
          <p:nvPr/>
        </p:nvPicPr>
        <p:blipFill>
          <a:blip r:embed="rId1"/>
          <a:stretch>
            <a:fillRect/>
          </a:stretch>
        </p:blipFill>
        <p:spPr>
          <a:xfrm>
            <a:off x="5060290" y="1371600"/>
            <a:ext cx="3626510" cy="2469794"/>
          </a:xfrm>
          <a:prstGeom prst="rect">
            <a:avLst/>
          </a:prstGeom>
        </p:spPr>
      </p:pic>
      <p:sp>
        <p:nvSpPr>
          <p:cNvPr id="5" name="Text 2"/>
          <p:cNvSpPr txBox="1"/>
          <p:nvPr/>
        </p:nvSpPr>
        <p:spPr>
          <a:xfrm>
            <a:off x="5060290" y="3887114"/>
            <a:ext cx="3626510" cy="730606"/>
          </a:xfrm>
          <a:prstGeom prst="rect">
            <a:avLst/>
          </a:prstGeom>
          <a:noFill/>
          <a:ln/>
        </p:spPr>
        <p:txBody>
          <a:bodyPr wrap="square" lIns="0" tIns="0" rIns="0" bIns="0" rtlCol="0" anchor="t"/>
          <a:lstStyle/>
          <a:p>
            <a:pPr algn="ctr" indent="0" marL="0">
              <a:buNone/>
            </a:pPr>
            <a:r>
              <a:rPr lang="en-US" sz="1100" i="1" dirty="0">
                <a:solidFill>
                  <a:srgbClr val="5A6577"/>
                </a:solidFill>
              </a:rPr>
              <a:t>One common arrangement: air trapped above oil in a sealed glass tube of uniform bore. Pumping air into the reservoir pushes oil up the tube; the Bourdon gauge reads the pressure. Volume = column length × cross-sectional area.</a:t>
            </a:r>
            <a:endParaRPr lang="en-US" sz="1100" dirty="0"/>
          </a:p>
        </p:txBody>
      </p:sp>
      <p:sp>
        <p:nvSpPr>
          <p:cNvPr id="6" name="Text 3"/>
          <p:cNvSpPr txBox="1"/>
          <p:nvPr/>
        </p:nvSpPr>
        <p:spPr>
          <a:xfrm>
            <a:off x="457200" y="1371600"/>
            <a:ext cx="4283050" cy="322234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This is Core Practical 14. A fixed mass of air is trapped and compressed in steps at constant temperature, and its pressure recorded at each volume.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Measure the tube's internal diameter d (or use the value given), so V = πd²/4 l. The area is constant, so V ∝l and the length alone tests the relationship.</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Record l and p at atmospheric pressure, then pump to raise the pressure in steps, closing the valve each time.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Compressing a gas warms it: wait about a minute after each change so the air returns to room temperature, then read the length (eye level with the oil, to avoid parallax) and the pressure.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How do you investigate how the pressure of a gas depends on its volume?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pic>
        <p:nvPicPr>
          <p:cNvPr id="4" name="Image 0" descr="Six readings (pressure to the nearest 5 kPa) as p against 1/l. The best-fit line has gradient 39.1 kPa m and intercept 3.6 kPa, close to zero given the gauge resolution.">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Six readings (pressure to the nearest 5 kPa) as p against 1/l. The best-fit line has gradient 39.1 kPa m and intercept 3.6 kPa, close to zero given the gauge resolution.</a:t>
            </a:r>
            <a:endParaRPr lang="en-US" sz="1100" dirty="0"/>
          </a:p>
        </p:txBody>
      </p:sp>
      <p:sp>
        <p:nvSpPr>
          <p:cNvPr id="6" name="Text 3"/>
          <p:cNvSpPr txBox="1"/>
          <p:nvPr/>
        </p:nvSpPr>
        <p:spPr>
          <a:xfrm>
            <a:off x="457200" y="1371600"/>
            <a:ext cx="3621938" cy="2249424"/>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Take 6–8 readings across the gauge's range; repeat while releasing the pressure and average.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Plot p against 1/l (or 1/V): a straight line through the origin shows p ∝1/V at constant temperature.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Safety: eye protection, and stay within the working pressure of gauge and tube, since a glass tube under pressure can shatter.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How do you investigate how the pressure of a gas depends on its volume?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4 · Hard · Analyse</a:t>
            </a:r>
            <a:endParaRPr lang="en-US" sz="1200" dirty="0"/>
          </a:p>
        </p:txBody>
      </p:sp>
      <p:sp>
        <p:nvSpPr>
          <p:cNvPr id="4" name="Text 2"/>
          <p:cNvSpPr txBox="1"/>
          <p:nvPr/>
        </p:nvSpPr>
        <p:spPr>
          <a:xfrm>
            <a:off x="457200" y="1371600"/>
            <a:ext cx="8229600" cy="59253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results plotted above were taken at 20 °C in a tube of internal diameter 1.20 cm.</a:t>
            </a:r>
            <a:endParaRPr lang="en-US" sz="13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457200" y="2009851"/>
          <a:ext cx="8229600" cy="914400"/>
        </p:xfrm>
        <a:graphic>
          <a:graphicData uri="http://schemas.openxmlformats.org/drawingml/2006/table">
            <a:tbl>
              <a:tblPr/>
              <a:tblGrid>
                <a:gridCol w="1352398"/>
                <a:gridCol w="1146658"/>
                <a:gridCol w="1146658"/>
                <a:gridCol w="1146658"/>
                <a:gridCol w="1146658"/>
                <a:gridCol w="1146658"/>
                <a:gridCol w="1146658"/>
              </a:tblGrid>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 / cm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34.0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29.0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25.0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22.0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19.5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 / kPa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140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160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180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205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pl / kPa 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40.8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40.6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39.6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2983687"/>
            <a:ext cx="8229600" cy="151424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Explain how the data support Boyle's law. (b) Use the gradient, 39.1 kPa m, to calculate the number of air molecules trapped. (c) The diameter is known to ± 0.02 cm, the gradient to ± 3.0% and the temperature to ± 1 K. Calculate the percentage uncertainty in N.</a:t>
            </a:r>
            <a:endParaRPr lang="en-US" sz="15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products pl all lie between 39.6 and 40.8 kPa m, constant within about 2%, so </a:t>
            </a:r>
            <a:r>
              <a:rPr lang="en-US" sz="1500" b="1" dirty="0">
                <a:solidFill>
                  <a:srgbClr val="1A1F2B"/>
                </a:solidFill>
                <a:latin typeface="Calibri" pitchFamily="34" charset="0"/>
                <a:ea typeface="Calibri" pitchFamily="34" charset="-122"/>
                <a:cs typeface="Calibri" pitchFamily="34" charset="-120"/>
              </a:rPr>
              <a:t>p ∝1/l ∝1/V</a:t>
            </a:r>
            <a:r>
              <a:rPr lang="en-US" sz="1500" dirty="0">
                <a:solidFill>
                  <a:srgbClr val="1A1F2B"/>
                </a:solidFill>
                <a:latin typeface="Calibri" pitchFamily="34" charset="0"/>
                <a:ea typeface="Calibri" pitchFamily="34" charset="-122"/>
                <a:cs typeface="Calibri" pitchFamily="34" charset="-120"/>
              </a:rPr>
              <a:t> (and the graph is a straight line through the origin).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How do you investigate how the pressure of a gas depends on its volume?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4 · Hard · Analyse (continued)</a:t>
            </a:r>
            <a:endParaRPr lang="en-US" sz="1200" dirty="0"/>
          </a:p>
        </p:txBody>
      </p:sp>
      <p:sp>
        <p:nvSpPr>
          <p:cNvPr id="4" name="Text 2"/>
          <p:cNvSpPr txBox="1"/>
          <p:nvPr/>
        </p:nvSpPr>
        <p:spPr>
          <a:xfrm>
            <a:off x="457200" y="1371600"/>
            <a:ext cx="8229600" cy="1058875"/>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Gradient = pl = pV/A = NkT/A, so N = gradient ×A/kT. A = π(0.60 ×10⁻²)² = 1.131 ×10⁻⁴ m², T = 293 K: N = (39.1 ×10³ ×1.131 ×10⁻⁴)/(1.38 ×10⁻²³ ×293): </a:t>
            </a:r>
            <a:r>
              <a:rPr lang="en-US" sz="1500" b="1" dirty="0">
                <a:solidFill>
                  <a:srgbClr val="1A1F2B"/>
                </a:solidFill>
                <a:latin typeface="Calibri" pitchFamily="34" charset="0"/>
                <a:ea typeface="Calibri" pitchFamily="34" charset="-122"/>
                <a:cs typeface="Calibri" pitchFamily="34" charset="-120"/>
              </a:rPr>
              <a:t>1.09 ×10²¹</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diameter is squared, so its percentage counts twice: 0.02 ÷ 1.20 = 1.7%, so 3.3% for A; T: 1 ÷ 293 = 0.34%. Total 3.3 + 3.0 + 0.34: </a:t>
            </a:r>
            <a:r>
              <a:rPr lang="en-US" sz="1500" b="1" dirty="0">
                <a:solidFill>
                  <a:srgbClr val="1A1F2B"/>
                </a:solidFill>
                <a:latin typeface="Calibri" pitchFamily="34" charset="0"/>
                <a:ea typeface="Calibri" pitchFamily="34" charset="-122"/>
                <a:cs typeface="Calibri" pitchFamily="34" charset="-120"/>
              </a:rPr>
              <a:t>6.7%, N = (1.09 ±0.07) ×10²¹</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How do you investigate how the pressure of a gas depends on its volume?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straighten the graph</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p against V is a curve. Plot p against 1/V and look for a straight line through the origin, or show that pV is the same for every reading.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kinetic theory lead to ½m⟨c²⟩ = 3/2 kT?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One molecule in a cube of side L. Only the velocity component u at right angles to the shaded wall matters for that wall. Each collision reverses it: the molecule's momentum changes by −2mu and the wall receives +2mu (red arrow drawn twice as long).">    </p:cNvPr>
          <p:cNvPicPr>
            <a:picLocks noChangeAspect="1"/>
          </p:cNvPicPr>
          <p:nvPr/>
        </p:nvPicPr>
        <p:blipFill>
          <a:blip r:embed="rId1"/>
          <a:stretch>
            <a:fillRect/>
          </a:stretch>
        </p:blipFill>
        <p:spPr>
          <a:xfrm>
            <a:off x="6276442" y="1371600"/>
            <a:ext cx="2410358" cy="1962302"/>
          </a:xfrm>
          <a:prstGeom prst="rect">
            <a:avLst/>
          </a:prstGeom>
        </p:spPr>
      </p:pic>
      <p:sp>
        <p:nvSpPr>
          <p:cNvPr id="5" name="Text 2"/>
          <p:cNvSpPr txBox="1"/>
          <p:nvPr/>
        </p:nvSpPr>
        <p:spPr>
          <a:xfrm>
            <a:off x="6276442" y="3379622"/>
            <a:ext cx="2410358" cy="1238098"/>
          </a:xfrm>
          <a:prstGeom prst="rect">
            <a:avLst/>
          </a:prstGeom>
          <a:noFill/>
          <a:ln/>
        </p:spPr>
        <p:txBody>
          <a:bodyPr wrap="square" lIns="0" tIns="0" rIns="0" bIns="0" rtlCol="0" anchor="t"/>
          <a:lstStyle/>
          <a:p>
            <a:pPr algn="ctr" indent="0" marL="0">
              <a:buNone/>
            </a:pPr>
            <a:r>
              <a:rPr lang="en-US" sz="1100" i="1" dirty="0">
                <a:solidFill>
                  <a:srgbClr val="5A6577"/>
                </a:solidFill>
              </a:rPr>
              <a:t>One molecule in a cube of side L. Only the velocity component u at right angles to the shaded wall matters for that wall. Each collision reverses it: the molecule's momentum changes by −2mu and the wall receives +2mu (red arrow drawn twice as long).</a:t>
            </a:r>
            <a:endParaRPr lang="en-US" sz="1100" dirty="0"/>
          </a:p>
        </p:txBody>
      </p:sp>
      <p:sp>
        <p:nvSpPr>
          <p:cNvPr id="6" name="Text 3"/>
          <p:cNvSpPr txBox="1"/>
          <p:nvPr/>
        </p:nvSpPr>
        <p:spPr>
          <a:xfrm>
            <a:off x="457200" y="1371600"/>
            <a:ext cx="5499202" cy="2662733"/>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The assumptions of the kinetic model</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gas is a very large number of identical molecules in random motion.</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volume of the molecules is negligible compared with the volume of the container.</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There are no forces between molecules except during collisions.</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Collisions with each other and with the walls are elastic (no loss of kinetic energy).</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duration of a collision is negligible compared with the time between collisions.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kinetic theory lead to ½m⟨c²⟩ = 3/2 kT?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Text 2"/>
          <p:cNvSpPr txBox="1"/>
          <p:nvPr/>
        </p:nvSpPr>
        <p:spPr>
          <a:xfrm>
            <a:off x="457200" y="1371600"/>
            <a:ext cx="8229600" cy="2533802"/>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The derivation, step by step</a:t>
            </a:r>
            <a:endParaRPr lang="en-US" sz="17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1. Change of momentum of one molecule hitting the wall: mu - (-mu) = 2mu, given to the wall.</a:t>
            </a:r>
            <a:endParaRPr lang="en-US" sz="17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It crosses the box and back, distance 2L, before hitting the same wall again: time between hits = 2L/u.</a:t>
            </a:r>
            <a:endParaRPr lang="en-US" sz="17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Average force on the wall = rate of change of momentum: 2mu ÷(2L/u) = mu²/L.</a:t>
            </a:r>
            <a:endParaRPr lang="en-US" sz="17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For N molecules use the mean of u²: force = Nm⟨u²⟩/L, and pressure = force ÷ area L² = Nm⟨u²⟩/V.</a:t>
            </a:r>
            <a:endParaRPr lang="en-US" sz="17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The motion is random, so ⟨u²⟩= ⟨v²⟩= ⟨w²⟩, and since c² = u² + v² + w², ⟨u²⟩= ⅓⟨c²⟩.</a:t>
            </a:r>
            <a:endParaRPr lang="en-US" sz="17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So pV = ⅓Nm⟨c²⟩, or p = ⅓ρ⟨c²⟩ since the density ρ= Nm/V.</a:t>
            </a:r>
            <a:endParaRPr lang="en-US" sz="17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7. Compare with pV = NkT: ⅓Nm⟨c²⟩= NkT, so m⟨c²⟩= 3kT.</a:t>
            </a:r>
            <a:endParaRPr lang="en-US" sz="1700" dirty="0"/>
          </a:p>
        </p:txBody>
      </p:sp>
      <p:sp>
        <p:nvSpPr>
          <p:cNvPr id="5" name="Shape 3"/>
          <p:cNvSpPr/>
          <p:nvPr/>
        </p:nvSpPr>
        <p:spPr>
          <a:xfrm>
            <a:off x="457200" y="3951122"/>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4042562"/>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½m⟨c²⟩= (3/2)kT</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kinetic theory lead to ½m⟨c²⟩ = 3/2 kT?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Text 2"/>
          <p:cNvSpPr txBox="1"/>
          <p:nvPr/>
        </p:nvSpPr>
        <p:spPr>
          <a:xfrm>
            <a:off x="457200" y="1371600"/>
            <a:ext cx="8229600" cy="207477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m is the mass of one molecule (kg), ⟨c²⟩ the mean square speed (m² s⁻²). The equation is in the formulae list, but the derivation is not supplied: learn its steps. Consequences: mean kinetic energy ∝ T; the internal energy of an ideal gas is N ×(3/2)kT; and cᵣₘₛ = √(⟨c²⟩) = √(3kT/m).</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Root-mean-square speed</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⟨c²⟩ is the mean of the squares of the speeds; its square root is the r.m.s. speed. Order matters: square each speed, take the mean, then the square root. The r.m.s. speed is always at least as big as the ordinary mean speed. cᵣₘₛ ∝√T for a given gas and ∝1/√m at a given temperature, so hydrogen and helium move much faster than nitrogen at the same temperature.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kinetic theory lead to ½m⟨c²⟩ = 3/2 kT?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r.m.s. speed against temperature, from c(rms) = √(3kT/m). At 289 K helium atoms average 1342 m s⁻¹ and nitrogen molecules 507 m s⁻¹, in the ratio √(28/4.0).">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r.m.s. speed against temperature, from c(rms) = √(3kT/m). At 289 K helium atoms average 1342 m s⁻¹ and nitrogen molecules 507 m s⁻¹, in the ratio √(28/4.0).</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kinetic theory lead to ½m⟨c²⟩ = 3/2 kT?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5 · Easy · Calculate</a:t>
            </a:r>
            <a:endParaRPr lang="en-US" sz="1200" dirty="0"/>
          </a:p>
        </p:txBody>
      </p:sp>
      <p:sp>
        <p:nvSpPr>
          <p:cNvPr id="4" name="Text 2"/>
          <p:cNvSpPr txBox="1"/>
          <p:nvPr/>
        </p:nvSpPr>
        <p:spPr>
          <a:xfrm>
            <a:off x="457200" y="1371600"/>
            <a:ext cx="8229600" cy="186629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Five molecules have speeds of 200, 400, 500, 600 and 800 m s⁻¹. Calculate their mean speed and their r.m.s. speed.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Mean: (200 + 400 + 500 + 600 + 800) ÷5: </a:t>
            </a:r>
            <a:r>
              <a:rPr lang="en-US" sz="1500" b="1" dirty="0">
                <a:solidFill>
                  <a:srgbClr val="1A1F2B"/>
                </a:solidFill>
                <a:latin typeface="Calibri" pitchFamily="34" charset="0"/>
                <a:ea typeface="Calibri" pitchFamily="34" charset="-122"/>
                <a:cs typeface="Calibri" pitchFamily="34" charset="-120"/>
              </a:rPr>
              <a:t>500 m s⁻¹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⟨c²⟩= (200² + 400² + 500² + 600² + 800²) ÷5 = 290 000 m² s⁻², so cᵣₘₛ = √(290 000): </a:t>
            </a:r>
            <a:r>
              <a:rPr lang="en-US" sz="1500" b="1" dirty="0">
                <a:solidFill>
                  <a:srgbClr val="1A1F2B"/>
                </a:solidFill>
                <a:latin typeface="Calibri" pitchFamily="34" charset="0"/>
                <a:ea typeface="Calibri" pitchFamily="34" charset="-122"/>
                <a:cs typeface="Calibri" pitchFamily="34" charset="-120"/>
              </a:rPr>
              <a:t>539 m s⁻¹</a:t>
            </a:r>
            <a:r>
              <a:rPr lang="en-US" sz="1500" dirty="0">
                <a:solidFill>
                  <a:srgbClr val="1A1F2B"/>
                </a:solidFill>
                <a:latin typeface="Calibri" pitchFamily="34" charset="0"/>
                <a:ea typeface="Calibri" pitchFamily="34" charset="-122"/>
                <a:cs typeface="Calibri" pitchFamily="34" charset="-120"/>
              </a:rPr>
              <a:t>, larger than the mean because squaring weights the fast molecules more.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kinetic theory lead to ½m⟨c²⟩ = 3/2 kT?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6 · Medium · Calculate</a:t>
            </a:r>
            <a:endParaRPr lang="en-US" sz="1200" dirty="0"/>
          </a:p>
        </p:txBody>
      </p:sp>
      <p:sp>
        <p:nvSpPr>
          <p:cNvPr id="4" name="Text 2"/>
          <p:cNvSpPr txBox="1"/>
          <p:nvPr/>
        </p:nvSpPr>
        <p:spPr>
          <a:xfrm>
            <a:off x="457200" y="1371600"/>
            <a:ext cx="8229600" cy="21607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nitrogen molecule has a mass of 28 u (1 u = 1.66 × 10⁻²⁷ kg). The air is at 20 °C. (a) Calculate the mean kinetic energy of a nitrogen molecule. (b) Calculate the r.m.s. speed. (c) Calculate the Celsius temperature at which the r.m.s. speed would be twice as large.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(3/2)kT = 1.5 ×1.38 ×10⁻²³ ×293: </a:t>
            </a:r>
            <a:r>
              <a:rPr lang="en-US" sz="1500" b="1" dirty="0">
                <a:solidFill>
                  <a:srgbClr val="1A1F2B"/>
                </a:solidFill>
                <a:latin typeface="Calibri" pitchFamily="34" charset="0"/>
                <a:ea typeface="Calibri" pitchFamily="34" charset="-122"/>
                <a:cs typeface="Calibri" pitchFamily="34" charset="-120"/>
              </a:rPr>
              <a:t>6.07 ×10⁻²¹ J</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m = 28 ×1.66 ×10⁻²⁷ = 4.65 ×10⁻²⁶ kg; cᵣₘₛ = √((3 ×1.38 ×10⁻²³ ×293)/(4.65 ×10⁻²⁶)): </a:t>
            </a:r>
            <a:r>
              <a:rPr lang="en-US" sz="1500" b="1" dirty="0">
                <a:solidFill>
                  <a:srgbClr val="1A1F2B"/>
                </a:solidFill>
                <a:latin typeface="Calibri" pitchFamily="34" charset="0"/>
                <a:ea typeface="Calibri" pitchFamily="34" charset="-122"/>
                <a:cs typeface="Calibri" pitchFamily="34" charset="-120"/>
              </a:rPr>
              <a:t>511 m s⁻¹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cᵣₘₛ ∝√T, so doubling it needs four times the kelvin temperature: T = 4 ×293 = 1172 K: </a:t>
            </a:r>
            <a:r>
              <a:rPr lang="en-US" sz="1500" b="1" dirty="0">
                <a:solidFill>
                  <a:srgbClr val="1A1F2B"/>
                </a:solidFill>
                <a:latin typeface="Calibri" pitchFamily="34" charset="0"/>
                <a:ea typeface="Calibri" pitchFamily="34" charset="-122"/>
                <a:cs typeface="Calibri" pitchFamily="34" charset="-120"/>
              </a:rPr>
              <a:t>899 °C</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kinetic theory lead to ½m⟨c²⟩ = 3/2 kT?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7 · Hard · Show that</a:t>
            </a:r>
            <a:endParaRPr lang="en-US" sz="1200" dirty="0"/>
          </a:p>
        </p:txBody>
      </p:sp>
      <p:sp>
        <p:nvSpPr>
          <p:cNvPr id="4" name="Text 2"/>
          <p:cNvSpPr txBox="1"/>
          <p:nvPr/>
        </p:nvSpPr>
        <p:spPr>
          <a:xfrm>
            <a:off x="457200" y="1371600"/>
            <a:ext cx="8229600" cy="24542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cylinder contains helium at 1.2 × 10⁵ Pa and a density of 0.20 kg m⁻³. The mass of a helium atom is 4.0 u. (a) Show that the r.m.s. speed is about 1.3 × 10³ m s⁻¹. (b) Calculate the temperature of the helium. (c) Nitrogen (28 u) at the same temperature is in a second cylinder. Calculate its r.m.s. speed.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p = ⅓ρ⟨c²⟩, so cᵣₘₛ = √(3p/ρ) = √(3 ×1.2 ×10⁵ ÷0.20) = √(1.80 ×10⁶): </a:t>
            </a:r>
            <a:r>
              <a:rPr lang="en-US" sz="1500" b="1" dirty="0">
                <a:solidFill>
                  <a:srgbClr val="1A1F2B"/>
                </a:solidFill>
                <a:latin typeface="Calibri" pitchFamily="34" charset="0"/>
                <a:ea typeface="Calibri" pitchFamily="34" charset="-122"/>
                <a:cs typeface="Calibri" pitchFamily="34" charset="-120"/>
              </a:rPr>
              <a:t>1342 m s⁻¹ ≈ 1.3 × 10³ m s⁻¹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 = m⟨c²⟩/3k = (4.0 ×1.66 ×10⁻²⁷ ×1.80 ×10⁶)/(3 ×1.38 ×10⁻²³): </a:t>
            </a:r>
            <a:r>
              <a:rPr lang="en-US" sz="1500" b="1" dirty="0">
                <a:solidFill>
                  <a:srgbClr val="1A1F2B"/>
                </a:solidFill>
                <a:latin typeface="Calibri" pitchFamily="34" charset="0"/>
                <a:ea typeface="Calibri" pitchFamily="34" charset="-122"/>
                <a:cs typeface="Calibri" pitchFamily="34" charset="-120"/>
              </a:rPr>
              <a:t>289 K</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Same T, same mean kinetic energy, so cᵣₘₛ ∝1/√m: 1342 ×√(4.0/28) = 1342 ×0.378: </a:t>
            </a:r>
            <a:r>
              <a:rPr lang="en-US" sz="1500" b="1" dirty="0">
                <a:solidFill>
                  <a:srgbClr val="1A1F2B"/>
                </a:solidFill>
                <a:latin typeface="Calibri" pitchFamily="34" charset="0"/>
                <a:ea typeface="Calibri" pitchFamily="34" charset="-122"/>
                <a:cs typeface="Calibri" pitchFamily="34" charset="-120"/>
              </a:rPr>
              <a:t>507 m s⁻¹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p = ρkT/m = 0.20 ×1.38 ×10⁻²³ ×289 ÷6.64 ×10⁻²⁷ = 1.20 ×10⁵ Pa, consistent with the data.</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kinetic theory lead to ½m⟨c²⟩ = 3/2 kT?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the molar mass (4.0 or 0.0040) for m. In ½m⟨c²⟩= (3/2)kT and √(3kT/m), m is the mass of one molecule in kg: 4.0 u = 4.0 × 1.66 × 10⁻²⁷ kg.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5.2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convert to kelvin before anything else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Every gas-law ratio and every use of pV = NkT or ½m⟨c²⟩= (3/2)kT needs T in kelvin. Write the conversion as a separate line so it earns credit even if a later step slips.</a:t>
            </a:r>
            <a:endParaRPr lang="en-US" sz="1300" dirty="0"/>
          </a:p>
        </p:txBody>
      </p:sp>
      <p:sp>
        <p:nvSpPr>
          <p:cNvPr id="6" name="Shape 4"/>
          <p:cNvSpPr/>
          <p:nvPr/>
        </p:nvSpPr>
        <p:spPr>
          <a:xfrm>
            <a:off x="457200" y="2341778"/>
            <a:ext cx="8229600" cy="635508"/>
          </a:xfrm>
          <a:prstGeom prst="roundRect">
            <a:avLst>
              <a:gd name="adj" fmla="val 8633"/>
            </a:avLst>
          </a:prstGeom>
          <a:solidFill>
            <a:srgbClr val="FFFBEB"/>
          </a:solidFill>
          <a:ln w="9525">
            <a:solidFill>
              <a:srgbClr val="DDE2EA"/>
            </a:solidFill>
            <a:prstDash val="solid"/>
          </a:ln>
        </p:spPr>
      </p:sp>
      <p:sp>
        <p:nvSpPr>
          <p:cNvPr id="7" name="Text 5"/>
          <p:cNvSpPr txBox="1"/>
          <p:nvPr/>
        </p:nvSpPr>
        <p:spPr>
          <a:xfrm>
            <a:off x="603504" y="2433218"/>
            <a:ext cx="7936992" cy="489204"/>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N is a number of molecules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Given moles and N_A, multiply first. Given a mass of gas, divide by the mass of one molecule.</a:t>
            </a:r>
            <a:endParaRPr lang="en-US" sz="1300" dirty="0"/>
          </a:p>
        </p:txBody>
      </p:sp>
      <p:sp>
        <p:nvSpPr>
          <p:cNvPr id="8" name="Shape 6"/>
          <p:cNvSpPr/>
          <p:nvPr/>
        </p:nvSpPr>
        <p:spPr>
          <a:xfrm>
            <a:off x="457200" y="3096158"/>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18759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the mean kinetic energy depends only on 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Two gases at the same temperature have the same mean molecular kinetic energy; their r.m.s. speeds are in the ratio √(m₂/m₁). Use ratios rather than recalculating.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5.2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learn the derivation as numbered steps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Change of momentum 2mu → time between collisions 2L/u → force mu²/L → sum over N molecules and divide by area → ⟨u²⟩= ⅓⟨c²⟩ → compare with pV = NkT. State which assumption you use at each step.</a:t>
            </a:r>
            <a:endParaRPr lang="en-US" sz="1300" dirty="0"/>
          </a:p>
        </p:txBody>
      </p:sp>
      <p:sp>
        <p:nvSpPr>
          <p:cNvPr id="6" name="Shape 4"/>
          <p:cNvSpPr/>
          <p:nvPr/>
        </p:nvSpPr>
        <p:spPr>
          <a:xfrm>
            <a:off x="457200" y="2341778"/>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433218"/>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explain pressure changes with molecules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Pressure rises when molecules hit the walls more often or with more momentum. Smaller volume at constant T: same speeds, more frequent collisions. Higher T at constant volume: faster molecules, so more frequent collisions and a larger momentum change per collision.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Doubling the temperature from 20 °C to 40 °C doubles the mean kinetic energy.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Celsius zero is not where molecular kinetic energy is zero.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Mean kinetic energy ∝ T in kelvin: 293 K → 313 K is a 7% rise.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Temperature measures the total internal energy of a body.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large cool lake holds far more internal energy than a hot spark.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Temperature measures the mean kinetic energy per molecule.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When ice melts at 0 °C its internal energy does not change.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is supplied while the temperature stays constant.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molecular potential energy increases; the kinetic energy stays the same.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Heavier molecules have more kinetic energy at the same temperature.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Mean kinetic energy is (3/2)kT, which contains no mass.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Same mean kinetic energy; heavier molecules have a lower r.m.s. speed.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Gas pressure is caused by molecules colliding with each other.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Collisions between molecules exert no net force on the container.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Pressure is the rate of change of momentum of molecules hitting the walls, per unit area.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r.m.s. speed is just the average speed.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Squaring before averaging gives fast molecules more weight.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cᵣₘₛ = √(⟨c²⟩) is greater than or equal to the mean speed.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11</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1 Specific heat capacity and specific latent heat</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Energy supplied to a body raises either the molecular kinetic energy (temperature rises, ΔE = mcΔθ) or the molecular potential energy (change of state, ΔE = LΔm): the two parts of internal energy.</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Momentum (Unit 1) and 5.3 Binding energy, fission and fusion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derivation is Newton's second law as rate of change of momentum, applied to molecules bouncing elastically off a wall. Nuclei fuse only if they approach very closely, which needs a large kinetic energy; since mean kinetic energy ∝ T, fusion needs temperatures of millions of kelvin.</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Practical skills (Unit 6)</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Core Practical 14 is a common context for planning, graph plotting and combining percentage uncertainties in the practical skills paper.</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11</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758391"/>
                <a:gridCol w="3760927"/>
                <a:gridCol w="2710282"/>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T/K = θ/°C + 273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convert to the absolute temperature scale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pV = NkT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any calculation on an ideal gas; N = number of molecules (p in Pa, V in m³, k = 1.38 × 10⁻²³ J K⁻¹)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p₁V₁/T₁ = p₂V₂/T₂</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fixed mass of gas changing state (Boyle, pressure law, Charles as special cases)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pV = NkT with N constant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 = F/A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pressure on a wall in the kinetic theory derivation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pV = ⅓Nm⟨c²⟩ and p = ⅓ρ⟨c²⟩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pressure from molecular motion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½m⟨c²⟩= (3/2)kT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mean kinetic energy of a molecule at temperature 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cᵣₘₛ = √(3kT/m)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r.m.s. speed of the molecules of a gas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½m⟨c²⟩ = 3/2kT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3180283"/>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Water at 100 °C turns to steam at 100 °C. State what happens to the mean kinetic energy and the potential energy of its molecules, and to its internal energy.</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Calculate the ratio of the mean kinetic energy of air molecules at 20 °C to that at −40 °C.</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 fixed mass of gas is compressed slowly to half its volume at constant temperature. State and explain what happens to its pressure.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balloon holds 2.0 litres of gas at 300 K. It is heated to 450 K at constant pressure. Calculate the new volume.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By what factor does the r.m.s. speed of the molecules of a gas change when its temperature rises from 300 K to 1200 K?</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Calculate the total internal energy of the 1.09 × 10²¹ air molecules in Worked example 4, treating the air as an ideal gas at 293 K.</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4652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Mean kinetic energy unchanged (same temperature). Potential energy increases, because the molecules are separated against the attractive forces between them. So the internal energy increases.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20 °C = 293 K and −40 °C = 233 K, so the ratio is 293 ÷ 233 = 1.26.</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The pressure doubles (Boyle's law). The molecules have the same speeds, but in half the volume they hit each unit area of the walls twice as often, so the rate of change of momentum per unit area doubles.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V ∝T, so V = 2.0 ×450 ÷300 = 3.0 litres.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cᵣₘₛ ∝√T and T is multiplied by 4, so the r.m.s. speed doubles (factor 2).</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U = N ×(3/2)kT = 1.09 ×10²¹ ×1.5 ×1.38 ×10⁻²³ ×293 = 6.61 J.</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5 original exam-style questions. Answers at the end of the deck.</a:t>
            </a:r>
            <a:endParaRPr lang="en-US" sz="16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Which statement about the internal energy of a fixed mass of an ideal gas is correct?</a:t>
            </a:r>
            <a:endParaRPr lang="en-US" sz="1400" dirty="0"/>
          </a:p>
          <a:p>
            <a:pPr indent="0" marL="0">
              <a:spcAft>
                <a:spcPts val="600"/>
              </a:spcAft>
              <a:buNone/>
            </a:pPr>
            <a:r>
              <a:rPr lang="en-US" sz="1400" dirty="0">
                <a:solidFill>
                  <a:srgbClr val="1A1F2B"/>
                </a:solidFill>
              </a:rPr>
              <a:t>A   It is the total kinetic energy of the random motion of the molecules.</a:t>
            </a:r>
            <a:endParaRPr lang="en-US" sz="1400" dirty="0"/>
          </a:p>
          <a:p>
            <a:pPr indent="0" marL="0">
              <a:spcAft>
                <a:spcPts val="600"/>
              </a:spcAft>
              <a:buNone/>
            </a:pPr>
            <a:r>
              <a:rPr lang="en-US" sz="1400" dirty="0">
                <a:solidFill>
                  <a:srgbClr val="1A1F2B"/>
                </a:solidFill>
              </a:rPr>
              <a:t>B   It includes the kinetic energy of the container if the container is moving.</a:t>
            </a:r>
            <a:endParaRPr lang="en-US" sz="1400" dirty="0"/>
          </a:p>
          <a:p>
            <a:pPr indent="0" marL="0">
              <a:spcAft>
                <a:spcPts val="600"/>
              </a:spcAft>
              <a:buNone/>
            </a:pPr>
            <a:r>
              <a:rPr lang="en-US" sz="1400" dirty="0">
                <a:solidFill>
                  <a:srgbClr val="1A1F2B"/>
                </a:solidFill>
              </a:rPr>
              <a:t>C   It includes the potential energy due to the attractive forces between the molecules.</a:t>
            </a:r>
            <a:endParaRPr lang="en-US" sz="1400" dirty="0"/>
          </a:p>
          <a:p>
            <a:pPr indent="0" marL="0">
              <a:spcAft>
                <a:spcPts val="600"/>
              </a:spcAft>
              <a:buNone/>
            </a:pPr>
            <a:r>
              <a:rPr lang="en-US" sz="1400" dirty="0">
                <a:solidFill>
                  <a:srgbClr val="1A1F2B"/>
                </a:solidFill>
              </a:rPr>
              <a:t>D   It is proportional to the temperature of the gas in degrees Celsius.</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bar charts show the number of molecules N and the Celsius temperature θ of four samples, W, X, Y and Z, of the same ideal gas.</a:t>
            </a:r>
            <a:endParaRPr lang="en-US" sz="1400" dirty="0"/>
          </a:p>
          <a:p>
            <a:pPr indent="0" marL="0">
              <a:spcAft>
                <a:spcPts val="600"/>
              </a:spcAft>
              <a:buNone/>
            </a:pPr>
            <a:r>
              <a:rPr lang="en-US" sz="1400" dirty="0">
                <a:solidFill>
                  <a:srgbClr val="1A1F2B"/>
                </a:solidFill>
              </a:rPr>
              <a:t>Which sample has the greatest internal energy?</a:t>
            </a:r>
            <a:endParaRPr lang="en-US" sz="1400" dirty="0"/>
          </a:p>
          <a:p>
            <a:pPr indent="0" marL="0">
              <a:spcAft>
                <a:spcPts val="600"/>
              </a:spcAft>
              <a:buNone/>
            </a:pPr>
            <a:r>
              <a:rPr lang="en-US" sz="1400" dirty="0">
                <a:solidFill>
                  <a:srgbClr val="1A1F2B"/>
                </a:solidFill>
              </a:rPr>
              <a:t>A   W</a:t>
            </a:r>
            <a:endParaRPr lang="en-US" sz="1400" dirty="0"/>
          </a:p>
          <a:p>
            <a:pPr indent="0" marL="0">
              <a:spcAft>
                <a:spcPts val="600"/>
              </a:spcAft>
              <a:buNone/>
            </a:pPr>
            <a:r>
              <a:rPr lang="en-US" sz="1400" dirty="0">
                <a:solidFill>
                  <a:srgbClr val="1A1F2B"/>
                </a:solidFill>
              </a:rPr>
              <a:t>B   X</a:t>
            </a:r>
            <a:endParaRPr lang="en-US" sz="1400" dirty="0"/>
          </a:p>
          <a:p>
            <a:pPr indent="0" marL="0">
              <a:spcAft>
                <a:spcPts val="600"/>
              </a:spcAft>
              <a:buNone/>
            </a:pPr>
            <a:r>
              <a:rPr lang="en-US" sz="1400" dirty="0">
                <a:solidFill>
                  <a:srgbClr val="1A1F2B"/>
                </a:solidFill>
              </a:rPr>
              <a:t>C   Y</a:t>
            </a:r>
            <a:endParaRPr lang="en-US" sz="1400" dirty="0"/>
          </a:p>
          <a:p>
            <a:pPr indent="0" marL="0">
              <a:spcAft>
                <a:spcPts val="600"/>
              </a:spcAft>
              <a:buNone/>
            </a:pPr>
            <a:r>
              <a:rPr lang="en-US" sz="1400" dirty="0">
                <a:solidFill>
                  <a:srgbClr val="1A1F2B"/>
                </a:solidFill>
              </a:rPr>
              <a:t>D   Z</a:t>
            </a:r>
            <a:endParaRPr lang="en-US" sz="1400" dirty="0"/>
          </a:p>
        </p:txBody>
      </p:sp>
      <p:pic>
        <p:nvPicPr>
          <p:cNvPr id="5" name="Image 0" descr="Figure for question 2">    </p:cNvPr>
          <p:cNvPicPr>
            <a:picLocks noChangeAspect="1"/>
          </p:cNvPicPr>
          <p:nvPr/>
        </p:nvPicPr>
        <p:blipFill>
          <a:blip r:embed="rId1"/>
          <a:stretch>
            <a:fillRect/>
          </a:stretch>
        </p:blipFill>
        <p:spPr>
          <a:xfrm>
            <a:off x="5212080" y="2029378"/>
            <a:ext cx="3474720" cy="1793404"/>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Which graph shows how the mean kinetic energy of the molecules of an ideal gas varies with the Celsius temperature θ of the gas?</a:t>
            </a:r>
            <a:endParaRPr lang="en-US" sz="1400" dirty="0"/>
          </a:p>
          <a:p>
            <a:pPr indent="0" marL="0">
              <a:spcAft>
                <a:spcPts val="600"/>
              </a:spcAft>
              <a:buNone/>
            </a:pPr>
            <a:r>
              <a:rPr lang="en-US" sz="1400" dirty="0">
                <a:solidFill>
                  <a:srgbClr val="1A1F2B"/>
                </a:solidFill>
              </a:rPr>
              <a:t>A   graph A</a:t>
            </a:r>
            <a:endParaRPr lang="en-US" sz="1400" dirty="0"/>
          </a:p>
          <a:p>
            <a:pPr indent="0" marL="0">
              <a:spcAft>
                <a:spcPts val="600"/>
              </a:spcAft>
              <a:buNone/>
            </a:pPr>
            <a:r>
              <a:rPr lang="en-US" sz="1400" dirty="0">
                <a:solidFill>
                  <a:srgbClr val="1A1F2B"/>
                </a:solidFill>
              </a:rPr>
              <a:t>B   graph B</a:t>
            </a:r>
            <a:endParaRPr lang="en-US" sz="1400" dirty="0"/>
          </a:p>
          <a:p>
            <a:pPr indent="0" marL="0">
              <a:spcAft>
                <a:spcPts val="600"/>
              </a:spcAft>
              <a:buNone/>
            </a:pPr>
            <a:r>
              <a:rPr lang="en-US" sz="1400" dirty="0">
                <a:solidFill>
                  <a:srgbClr val="1A1F2B"/>
                </a:solidFill>
              </a:rPr>
              <a:t>C   graph C</a:t>
            </a:r>
            <a:endParaRPr lang="en-US" sz="1400" dirty="0"/>
          </a:p>
          <a:p>
            <a:pPr indent="0" marL="0">
              <a:spcAft>
                <a:spcPts val="600"/>
              </a:spcAft>
              <a:buNone/>
            </a:pPr>
            <a:r>
              <a:rPr lang="en-US" sz="1400" dirty="0">
                <a:solidFill>
                  <a:srgbClr val="1A1F2B"/>
                </a:solidFill>
              </a:rPr>
              <a:t>D   graph D</a:t>
            </a:r>
            <a:endParaRPr lang="en-US" sz="1400" dirty="0"/>
          </a:p>
        </p:txBody>
      </p:sp>
      <p:pic>
        <p:nvPicPr>
          <p:cNvPr id="5" name="Image 0" descr="Figure for question 3">    </p:cNvPr>
          <p:cNvPicPr>
            <a:picLocks noChangeAspect="1"/>
          </p:cNvPicPr>
          <p:nvPr/>
        </p:nvPicPr>
        <p:blipFill>
          <a:blip r:embed="rId1"/>
          <a:stretch>
            <a:fillRect/>
          </a:stretch>
        </p:blipFill>
        <p:spPr>
          <a:xfrm>
            <a:off x="5212080" y="1883664"/>
            <a:ext cx="3474720" cy="2084832"/>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4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sealed plastic bottle of air is carried in a moving car from the coast to a mountain village. The temperature of the air in the bottle stays the same throughout. Treat the air as an ideal gas.</a:t>
            </a:r>
            <a:endParaRPr lang="en-US" sz="1400" dirty="0"/>
          </a:p>
          <a:p>
            <a:pPr indent="0" marL="0">
              <a:spcAft>
                <a:spcPts val="600"/>
              </a:spcAft>
              <a:buNone/>
            </a:pPr>
            <a:r>
              <a:rPr lang="en-US" sz="1400" dirty="0">
                <a:solidFill>
                  <a:srgbClr val="1A1F2B"/>
                </a:solidFill>
              </a:rPr>
              <a:t>(a) State what is meant by the internal energy of a body.  [2]</a:t>
            </a:r>
            <a:endParaRPr lang="en-US" sz="1400" dirty="0"/>
          </a:p>
          <a:p>
            <a:pPr indent="0" marL="0">
              <a:spcAft>
                <a:spcPts val="600"/>
              </a:spcAft>
              <a:buNone/>
            </a:pPr>
            <a:r>
              <a:rPr lang="en-US" sz="1400" dirty="0">
                <a:solidFill>
                  <a:srgbClr val="1A1F2B"/>
                </a:solidFill>
              </a:rPr>
              <a:t>(b) Explain why the internal energy of the air in the bottle does not change during the journey.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computer model of an ideal gas calculates the mean kinetic energy of the molecules at different kelvin temperatures. Figure 1 shows the results with a line of best fit.</a:t>
            </a:r>
            <a:endParaRPr lang="en-US" sz="1200" dirty="0"/>
          </a:p>
          <a:p>
            <a:pPr indent="0" marL="0">
              <a:spcAft>
                <a:spcPts val="600"/>
              </a:spcAft>
              <a:buNone/>
            </a:pPr>
            <a:r>
              <a:rPr lang="en-US" sz="1200" dirty="0">
                <a:solidFill>
                  <a:srgbClr val="1A1F2B"/>
                </a:solidFill>
              </a:rPr>
              <a:t>(a) Determine the gradient of the line.  [2]</a:t>
            </a:r>
            <a:endParaRPr lang="en-US" sz="1200" dirty="0"/>
          </a:p>
          <a:p>
            <a:pPr indent="0" marL="0">
              <a:spcAft>
                <a:spcPts val="600"/>
              </a:spcAft>
              <a:buNone/>
            </a:pPr>
            <a:r>
              <a:rPr lang="en-US" sz="1200" dirty="0">
                <a:solidFill>
                  <a:srgbClr val="1A1F2B"/>
                </a:solidFill>
              </a:rPr>
              <a:t>(b) The model uses ½m⟨c²⟩ = ³/₂kT. Use your gradient to find the value of the Boltzmann constant k in the model.  [1]</a:t>
            </a:r>
            <a:endParaRPr lang="en-US" sz="1200" dirty="0"/>
          </a:p>
          <a:p>
            <a:pPr indent="0" marL="0">
              <a:spcAft>
                <a:spcPts val="600"/>
              </a:spcAft>
              <a:buNone/>
            </a:pPr>
            <a:r>
              <a:rPr lang="en-US" sz="1200" dirty="0">
                <a:solidFill>
                  <a:srgbClr val="1A1F2B"/>
                </a:solidFill>
              </a:rPr>
              <a:t>(c) Explain why the internal energy of the model gas is equal to the number of molecules multiplied by the mean kinetic energy of a molecule.  [1]</a:t>
            </a:r>
            <a:endParaRPr lang="en-US" sz="1200" dirty="0"/>
          </a:p>
          <a:p>
            <a:pPr indent="0" marL="0">
              <a:spcAft>
                <a:spcPts val="600"/>
              </a:spcAft>
              <a:buNone/>
            </a:pPr>
            <a:r>
              <a:rPr lang="en-US" sz="1200" dirty="0">
                <a:solidFill>
                  <a:srgbClr val="1A1F2B"/>
                </a:solidFill>
              </a:rPr>
              <a:t>(d) The model contains 2.0 × 10²² molecules. Use Figure 1 to calculate the internal energy of the model gas at 400 K.  [2]</a:t>
            </a:r>
            <a:endParaRPr lang="en-US" sz="1200" dirty="0"/>
          </a:p>
          <a:p>
            <a:pPr indent="0" marL="0">
              <a:spcAft>
                <a:spcPts val="600"/>
              </a:spcAft>
              <a:buNone/>
            </a:pPr>
            <a:r>
              <a:rPr lang="en-US" sz="1200" dirty="0">
                <a:solidFill>
                  <a:srgbClr val="1A1F2B"/>
                </a:solidFill>
              </a:rPr>
              <a:t>(e) Each model molecule has a mass of 6.6 × 10⁻²⁷ kg. Calculate the r.m.s. speed of the molecules at 400 K.  [1]</a:t>
            </a:r>
            <a:endParaRPr lang="en-US" sz="1200" dirty="0"/>
          </a:p>
        </p:txBody>
      </p:sp>
      <p:pic>
        <p:nvPicPr>
          <p:cNvPr id="5" name="Image 0" descr="Figure for question 5">    </p:cNvPr>
          <p:cNvPicPr>
            <a:picLocks noChangeAspect="1"/>
          </p:cNvPicPr>
          <p:nvPr/>
        </p:nvPicPr>
        <p:blipFill>
          <a:blip r:embed="rId1"/>
          <a:stretch>
            <a:fillRect/>
          </a:stretch>
        </p:blipFill>
        <p:spPr>
          <a:xfrm>
            <a:off x="5212080" y="1889268"/>
            <a:ext cx="3474720" cy="2073623"/>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A</a:t>
            </a:r>
            <a:endParaRPr lang="en-US" sz="1200" dirty="0"/>
          </a:p>
        </p:txBody>
      </p:sp>
      <p:sp>
        <p:nvSpPr>
          <p:cNvPr id="4" name="Shape 2"/>
          <p:cNvSpPr/>
          <p:nvPr/>
        </p:nvSpPr>
        <p:spPr>
          <a:xfrm>
            <a:off x="457200" y="1325880"/>
            <a:ext cx="8229600" cy="1706411"/>
          </a:xfrm>
          <a:prstGeom prst="roundRect">
            <a:avLst>
              <a:gd name="adj" fmla="val 3215"/>
            </a:avLst>
          </a:prstGeom>
          <a:solidFill>
            <a:srgbClr val="F3F5F9"/>
          </a:solidFill>
          <a:ln w="12700">
            <a:solidFill>
              <a:srgbClr val="DDE2EA"/>
            </a:solidFill>
            <a:prstDash val="solid"/>
          </a:ln>
        </p:spPr>
      </p:sp>
      <p:sp>
        <p:nvSpPr>
          <p:cNvPr id="5" name="Text 3"/>
          <p:cNvSpPr txBox="1"/>
          <p:nvPr/>
        </p:nvSpPr>
        <p:spPr>
          <a:xfrm>
            <a:off x="685800" y="1463040"/>
            <a:ext cx="7772400" cy="1477811"/>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In an ideal gas there are no forces between the molecules except during collisions, so the molecules have no potential energy. The internal energy is the total random kinetic energy of the molecules, which is proportional to the absolute (kelvin) temperature.</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D</a:t>
            </a:r>
            <a:endParaRPr lang="en-US" sz="1200" dirty="0"/>
          </a:p>
        </p:txBody>
      </p:sp>
      <p:sp>
        <p:nvSpPr>
          <p:cNvPr id="4" name="Shape 2"/>
          <p:cNvSpPr/>
          <p:nvPr/>
        </p:nvSpPr>
        <p:spPr>
          <a:xfrm>
            <a:off x="457200" y="1325880"/>
            <a:ext cx="8229600" cy="1731030"/>
          </a:xfrm>
          <a:prstGeom prst="roundRect">
            <a:avLst>
              <a:gd name="adj" fmla="val 3169"/>
            </a:avLst>
          </a:prstGeom>
          <a:solidFill>
            <a:srgbClr val="F3F5F9"/>
          </a:solidFill>
          <a:ln w="12700">
            <a:solidFill>
              <a:srgbClr val="DDE2EA"/>
            </a:solidFill>
            <a:prstDash val="solid"/>
          </a:ln>
        </p:spPr>
      </p:sp>
      <p:sp>
        <p:nvSpPr>
          <p:cNvPr id="5" name="Text 3"/>
          <p:cNvSpPr txBox="1"/>
          <p:nvPr/>
        </p:nvSpPr>
        <p:spPr>
          <a:xfrm>
            <a:off x="685800" y="1463040"/>
            <a:ext cx="7772400" cy="150243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For an ideal gas the internal energy is the total random kinetic energy of the molecules, N × ³/₂kT, so it is proportional to NT with T in kelvin. NT (in units of 10²³ K): W 1.0 × 573 = 573; X 2.0 × 433 = 866; Y 4.0 × 213 = 852; Z 3.0 × 300 = 900. The greatest is Z.</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A</a:t>
            </a:r>
            <a:endParaRPr lang="en-US" sz="1200" dirty="0"/>
          </a:p>
        </p:txBody>
      </p:sp>
      <p:sp>
        <p:nvSpPr>
          <p:cNvPr id="4" name="Shape 2"/>
          <p:cNvSpPr/>
          <p:nvPr/>
        </p:nvSpPr>
        <p:spPr>
          <a:xfrm>
            <a:off x="457200" y="1325880"/>
            <a:ext cx="8229600" cy="1463743"/>
          </a:xfrm>
          <a:prstGeom prst="roundRect">
            <a:avLst>
              <a:gd name="adj" fmla="val 3748"/>
            </a:avLst>
          </a:prstGeom>
          <a:solidFill>
            <a:srgbClr val="F3F5F9"/>
          </a:solidFill>
          <a:ln w="12700">
            <a:solidFill>
              <a:srgbClr val="DDE2EA"/>
            </a:solidFill>
            <a:prstDash val="solid"/>
          </a:ln>
        </p:spPr>
      </p:sp>
      <p:sp>
        <p:nvSpPr>
          <p:cNvPr id="5" name="Text 3"/>
          <p:cNvSpPr txBox="1"/>
          <p:nvPr/>
        </p:nvSpPr>
        <p:spPr>
          <a:xfrm>
            <a:off x="685800" y="1463040"/>
            <a:ext cx="7772400" cy="1235143"/>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½m⟨c²⟩ = ³/₂kT, so the mean kinetic energy is proportional to the kelvin temperature T = θ + 273. Against θ this is a straight line that reaches zero at θ = −273 °C (absolute zero): graph A.</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the sum of the kinetic and potential energies of the molecules</a:t>
            </a:r>
            <a:endParaRPr lang="en-US" sz="1400" dirty="0"/>
          </a:p>
          <a:p>
            <a:pPr marL="342900" indent="-342900">
              <a:spcAft>
                <a:spcPts val="400"/>
              </a:spcAft>
              <a:buSzPct val="100000"/>
              <a:buChar char="•"/>
            </a:pPr>
            <a:r>
              <a:rPr lang="en-US" sz="1400" dirty="0">
                <a:solidFill>
                  <a:srgbClr val="1A1F2B"/>
                </a:solidFill>
              </a:rPr>
              <a:t>which are randomly distributed among the molecules</a:t>
            </a:r>
            <a:endParaRPr lang="en-US" sz="1400" dirty="0"/>
          </a:p>
          <a:p>
            <a:pPr marL="342900" indent="-342900">
              <a:spcAft>
                <a:spcPts val="400"/>
              </a:spcAft>
              <a:buSzPct val="100000"/>
              <a:buChar char="•"/>
            </a:pPr>
            <a:r>
              <a:rPr lang="en-US" sz="1400" dirty="0">
                <a:solidFill>
                  <a:srgbClr val="1A1F2B"/>
                </a:solidFill>
              </a:rPr>
              <a:t>an ideal gas has no forces between its molecules, so no molecular potential energy; its internal energy is the total random kinetic energy, which depends only on the temperature</a:t>
            </a:r>
            <a:endParaRPr lang="en-US" sz="1400" dirty="0"/>
          </a:p>
          <a:p>
            <a:pPr marL="342900" indent="-342900">
              <a:spcAft>
                <a:spcPts val="400"/>
              </a:spcAft>
              <a:buSzPct val="100000"/>
              <a:buChar char="•"/>
            </a:pPr>
            <a:r>
              <a:rPr lang="en-US" sz="1400" dirty="0">
                <a:solidFill>
                  <a:srgbClr val="1A1F2B"/>
                </a:solidFill>
              </a:rPr>
              <a:t>the kinetic and gravitational potential energy of the bottle as a whole are not part of internal energy, and the temperature is unchanged</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200" dirty="0">
                <a:solidFill>
                  <a:srgbClr val="1A1F2B"/>
                </a:solidFill>
              </a:rPr>
              <a:t>uses a large triangle, e.g. from (0, 0) to (580 K, 12.0 × 10⁻²¹ J)</a:t>
            </a:r>
            <a:endParaRPr lang="en-US" sz="1200" dirty="0"/>
          </a:p>
          <a:p>
            <a:pPr marL="342900" indent="-342900">
              <a:spcAft>
                <a:spcPts val="400"/>
              </a:spcAft>
              <a:buSzPct val="100000"/>
              <a:buChar char="•"/>
            </a:pPr>
            <a:r>
              <a:rPr lang="en-US" sz="1200" dirty="0">
                <a:solidFill>
                  <a:srgbClr val="1A1F2B"/>
                </a:solidFill>
              </a:rPr>
              <a:t>gradient = 12.0 × 10⁻²¹ ÷ 580 = 2.07 × 10⁻²³ J K⁻¹ (allow 2.03 to 2.11 × 10⁻²³ J K⁻¹)</a:t>
            </a:r>
            <a:endParaRPr lang="en-US" sz="1200" dirty="0"/>
          </a:p>
          <a:p>
            <a:pPr marL="342900" indent="-342900">
              <a:spcAft>
                <a:spcPts val="400"/>
              </a:spcAft>
              <a:buSzPct val="100000"/>
              <a:buChar char="•"/>
            </a:pPr>
            <a:r>
              <a:rPr lang="en-US" sz="1200" dirty="0">
                <a:solidFill>
                  <a:srgbClr val="1A1F2B"/>
                </a:solidFill>
              </a:rPr>
              <a:t>gradient = ³/₂k, so k = ⅔ × 2.07 × 10⁻²³ = 1.38 × 10⁻²³ J K⁻¹ (allow 1.35 to 1.41 × 10⁻²³, consistent with the gradient)</a:t>
            </a:r>
            <a:endParaRPr lang="en-US" sz="1200" dirty="0"/>
          </a:p>
          <a:p>
            <a:pPr marL="342900" indent="-342900">
              <a:spcAft>
                <a:spcPts val="400"/>
              </a:spcAft>
              <a:buSzPct val="100000"/>
              <a:buChar char="•"/>
            </a:pPr>
            <a:r>
              <a:rPr lang="en-US" sz="1200" dirty="0">
                <a:solidFill>
                  <a:srgbClr val="1A1F2B"/>
                </a:solidFill>
              </a:rPr>
              <a:t>in an ideal gas there are no forces between the molecules (except in collisions), so they have no potential energy and the internal energy is the total random kinetic energy</a:t>
            </a:r>
            <a:endParaRPr lang="en-US" sz="1200" dirty="0"/>
          </a:p>
          <a:p>
            <a:pPr marL="342900" indent="-342900">
              <a:spcAft>
                <a:spcPts val="400"/>
              </a:spcAft>
              <a:buSzPct val="100000"/>
              <a:buChar char="•"/>
            </a:pPr>
            <a:r>
              <a:rPr lang="en-US" sz="1200" dirty="0">
                <a:solidFill>
                  <a:srgbClr val="1A1F2B"/>
                </a:solidFill>
              </a:rPr>
              <a:t>mean kinetic energy at 400 K = 8.3 × 10⁻²¹ J (allow 8.2 to 8.4)</a:t>
            </a:r>
            <a:endParaRPr lang="en-US" sz="1200" dirty="0"/>
          </a:p>
          <a:p>
            <a:pPr marL="342900" indent="-342900">
              <a:spcAft>
                <a:spcPts val="400"/>
              </a:spcAft>
              <a:buSzPct val="100000"/>
              <a:buChar char="•"/>
            </a:pPr>
            <a:r>
              <a:rPr lang="en-US" sz="1200" dirty="0">
                <a:solidFill>
                  <a:srgbClr val="1A1F2B"/>
                </a:solidFill>
              </a:rPr>
              <a:t>U = 2.0 × 10²² × 8.3 × 10⁻²¹ = 1.7 × 10² J (166 J; allow 164 to 168 J)</a:t>
            </a:r>
            <a:endParaRPr lang="en-US" sz="1200" dirty="0"/>
          </a:p>
          <a:p>
            <a:pPr marL="342900" indent="-342900">
              <a:spcAft>
                <a:spcPts val="400"/>
              </a:spcAft>
              <a:buSzPct val="100000"/>
              <a:buChar char="•"/>
            </a:pPr>
            <a:r>
              <a:rPr lang="en-US" sz="1200" dirty="0">
                <a:solidFill>
                  <a:srgbClr val="1A1F2B"/>
                </a:solidFill>
              </a:rPr>
              <a:t>⟨c²⟩ = 2 × 8.3 × 10⁻²¹ ÷ 6.6 × 10⁻²⁷, so cᵣₘₛ = 1.6 × 10³ m s⁻¹</a:t>
            </a:r>
            <a:endParaRPr lang="en-US" sz="12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51</Slides>
  <Notes>51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51</vt:i4>
      </vt:variant>
    </vt:vector>
  </HeadingPairs>
  <TitlesOfParts>
    <vt:vector size="5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5.2 Internal energy and the ideal gas · Edexcel IAL Physics</dc:title>
  <dc:subject>PptxGenJS Presentation</dc:subject>
  <dc:creator>Evan Kotronis · ExaminerPrep</dc:creator>
  <cp:lastModifiedBy>Evan Kotronis · ExaminerPrep</cp:lastModifiedBy>
  <cp:revision>1</cp:revision>
  <dcterms:created xsi:type="dcterms:W3CDTF">2026-10-26T15:12:38Z</dcterms:created>
  <dcterms:modified xsi:type="dcterms:W3CDTF">2026-10-26T15:12:38Z</dcterms:modified>
</cp:coreProperties>
</file>