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notesMasterIdLst>
    <p:notesMasterId r:id="rId5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e828acc3-2bb0-18fd-6287-9a4910b977dc}">
          <p14:sldIdLst>
            <p14:sldId id="256"/>
            <p14:sldId id="257"/>
            <p14:sldId id="258"/>
          </p14:sldIdLst>
        </p14:section>
        <p14:section name="Theory" id="{fad0edcc-a22b-bedb-41c4-14b2885c0280}">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Lst>
        </p14:section>
        <p14:section name="Practice" id="{830537e7-6311-b9e9-592f-b62b784df4fb}">
          <p14:sldIdLst>
            <p14:sldId id="297"/>
            <p14:sldId id="298"/>
            <p14:sldId id="299"/>
            <p14:sldId id="300"/>
            <p14:sldId id="301"/>
            <p14:sldId id="302"/>
          </p14:sldIdLst>
        </p14:section>
        <p14:section name="Answers" id="{0938c5eb-fb8a-cd82-0de0-6a3539f97886}">
          <p14:sldIdLst>
            <p14:sldId id="303"/>
            <p14:sldId id="304"/>
            <p14:sldId id="305"/>
            <p14:sldId id="306"/>
            <p14:sldId id="307"/>
            <p14:sldId id="308"/>
            <p14:sldId id="30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Magnetic fields and forces. Notes for this topic: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magnetic field look like around a wire, a coil and a solenoid?.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magnetic field look like around a wire, a coil and a solenoid?.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magnetic field look like around a wire, a coil and a solenoid?.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magnetic field look like around a wire, a coil and a solenoid?.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magnetic field look like around a wire, a coil and a solenoid?.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magnetic flux density, flux and flux linkage?.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magnetic flux density, flux and flux linkage?.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magnetic flux density, flux and flux linkage?: Worked example 1.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acts on a current-carrying wire in a magnetic field?.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acts on a current-carrying wire in a magnetic field?.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acts on a current-carrying wire in a magnetic field?.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acts on a current-carrying wire in a magnetic field?: Worked example 2.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acts on a current-carrying wire in a magnetic field?: Worked example 2.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acts on a current-carrying wire in a magnetic field?: Worked example 3.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acts on a current-carrying wire in a magnetic field?: Worked example 3.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acts on a current-carrying wire in a magnetic field?.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acts on a current-carrying wire in a magnetic field?.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current balance measure the flux density?.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current balance measure the flux density?.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current balance measure the flux density?: Worked example 4.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current balance measure the flux density?.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acts on a charged particle moving through a magnetic field?.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acts on a charged particle moving through a magnetic field?: Worked example 5.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acts on a charged particle moving through a magnetic field?.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charged particles move in circles in a uniform field?.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charged particles move in circles in a uniform field?.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charged particles move in circles in a uniform field?: Worked example 6.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charged particles move in circles in a uniform field?: Worked example 7.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charged particles move in circles in a uniform field?: Worked example 7.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charged particles move in circles in a uniform field?.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4.5.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4.5.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https://examinerprep.com/notes/edexcel-ial-physics/magnetic-fields-and-forces/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https://examinerprep.com/ial-physics-4-5-magnetic-fields-and-forces-questions#IALP-U4-5-A-01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https://examinerprep.com/ial-physics-4-5-magnetic-fields-and-forces-questions#IALP-U4-5-A-02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https://examinerprep.com/ial-physics-4-5-magnetic-fields-and-forces-questions#IALP-U4-5-A-03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https://examinerprep.com/ial-physics-4-5-magnetic-fields-and-forces-questions#IALP-U4-5-FB-09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https://examinerprep.com/ial-physics-4-5-magnetic-fields-and-forces-questions#IALP-U4-5-B-01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https://examinerprep.com/ial-physics-4-5-magnetic-fields-and-forces-questions#IALP-U4-5-A-01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https://examinerprep.com/ial-physics-4-5-magnetic-fields-and-forces-questions#IALP-U4-5-A-02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https://examinerprep.com/ial-physics-4-5-magnetic-fields-and-forces-questions#IALP-U4-5-A-03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https://examinerprep.com/ial-physics-4-5-magnetic-fields-and-forces-questions#IALP-U4-5-FB-09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https://examinerprep.com/ial-physics-4-5-magnetic-fields-and-forces-questions#IALP-U4-5-B-01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hyperlink" Target="https://examinerprep.com/notes/edexcel-ial-physics/magnetic-fields-and-forces/" TargetMode="External"/><Relationship Id="rId2" Type="http://schemas.openxmlformats.org/officeDocument/2006/relationships/hyperlink" Target="https://examinerprep.com/ial-physics-4-5-magnetic-fields-and-force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4.5 Magnetic fields and forces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Field patterns of a long straight wire, a flat coil and a solenoid, and the right-hand grip rule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Magnetic flux density B and its unit, the tesla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Magnetic flux φ= BA and flux linkage Nφ, including a coil at an angle to the field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force on a current-carrying conductor, F = BIlsin θ, and Fleming's left-hand rule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Measuring B with a current balance, including the uncertainty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force on a moving charge, F = Bqvsin θ, for positive and negative charges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Circular paths in a uniform field and r = p/BQ; selecting one speed with crossed fields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magnetic field is produced by moving charge and exerts a sideways force on moving charge, F = BIlsin θ on a wire and F = Bqvsin θ on a single charge, with the direction given by Fleming's left-hand rule.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Field lines run from N to S and never cross; closer lines mean a stronger field. The right-hand grip rule gives the direction of the field around a current.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Magnetic flux density B is the force per unit current per unit length on a wire at right angles to the field: 1 T = 1 N A⁻¹ m⁻¹.</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Flux φ= BA (area at right angles to B) is in webers; flux linkage Nφ is in Wb turns.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Fleming's left-hand rule: First finger = Field, seCond finger = Current (conventional), thuMb = Motion (force). For a negative charge, point the second finger against its velocity.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The magnetic force on a charge is always at right angles to its velocity, so it does no work: in a uniform field the charge moves in a circle at constant speed with r = p/BQ.</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magnetic field look like around a wire, a coil and a solenoid?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magnetic field</a:t>
            </a:r>
            <a:r>
              <a:rPr lang="en-US" sz="1500" dirty="0">
                <a:solidFill>
                  <a:srgbClr val="1A1F2B"/>
                </a:solidFill>
                <a:latin typeface="Calibri" pitchFamily="34" charset="0"/>
                <a:ea typeface="Calibri" pitchFamily="34" charset="-122"/>
                <a:cs typeface="Calibri" pitchFamily="34" charset="-120"/>
              </a:rPr>
              <a:t> is a region in which a moving charge, a current-carrying conductor or a magnetic material experiences a force. </a:t>
            </a:r>
            <a:r>
              <a:rPr lang="en-US" sz="1500" b="1" dirty="0">
                <a:solidFill>
                  <a:srgbClr val="1A1F2B"/>
                </a:solidFill>
                <a:latin typeface="Calibri" pitchFamily="34" charset="0"/>
                <a:ea typeface="Calibri" pitchFamily="34" charset="-122"/>
                <a:cs typeface="Calibri" pitchFamily="34" charset="-120"/>
              </a:rPr>
              <a:t>Field lines</a:t>
            </a:r>
            <a:r>
              <a:rPr lang="en-US" sz="1500" dirty="0">
                <a:solidFill>
                  <a:srgbClr val="1A1F2B"/>
                </a:solidFill>
                <a:latin typeface="Calibri" pitchFamily="34" charset="0"/>
                <a:ea typeface="Calibri" pitchFamily="34" charset="-122"/>
                <a:cs typeface="Calibri" pitchFamily="34" charset="-120"/>
              </a:rPr>
              <a:t> show the direction a free north pole would be pushed: out of N, into S. They never cross, and closer lines mean a stronger field.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current produces a magnetic field. </a:t>
            </a:r>
            <a:r>
              <a:rPr lang="en-US" sz="1500" b="1" dirty="0">
                <a:solidFill>
                  <a:srgbClr val="1A1F2B"/>
                </a:solidFill>
                <a:latin typeface="Calibri" pitchFamily="34" charset="0"/>
                <a:ea typeface="Calibri" pitchFamily="34" charset="-122"/>
                <a:cs typeface="Calibri" pitchFamily="34" charset="-120"/>
              </a:rPr>
              <a:t>Right-hand grip rule</a:t>
            </a:r>
            <a:r>
              <a:rPr lang="en-US" sz="1500" dirty="0">
                <a:solidFill>
                  <a:srgbClr val="1A1F2B"/>
                </a:solidFill>
                <a:latin typeface="Calibri" pitchFamily="34" charset="0"/>
                <a:ea typeface="Calibri" pitchFamily="34" charset="-122"/>
                <a:cs typeface="Calibri" pitchFamily="34" charset="-120"/>
              </a:rPr>
              <a:t>: grip the wire with your right hand, thumb along the conventional current; your fingers curl the way the field lines go. </a:t>
            </a:r>
            <a:r>
              <a:rPr lang="en-US" sz="1500" b="1" dirty="0">
                <a:solidFill>
                  <a:srgbClr val="1A1F2B"/>
                </a:solidFill>
                <a:latin typeface="Calibri" pitchFamily="34" charset="0"/>
                <a:ea typeface="Calibri" pitchFamily="34" charset="-122"/>
                <a:cs typeface="Calibri" pitchFamily="34" charset="-120"/>
              </a:rPr>
              <a:t>×</a:t>
            </a:r>
            <a:r>
              <a:rPr lang="en-US" sz="1500" dirty="0">
                <a:solidFill>
                  <a:srgbClr val="1A1F2B"/>
                </a:solidFill>
                <a:latin typeface="Calibri" pitchFamily="34" charset="0"/>
                <a:ea typeface="Calibri" pitchFamily="34" charset="-122"/>
                <a:cs typeface="Calibri" pitchFamily="34" charset="-120"/>
              </a:rPr>
              <a:t> means into the page (an arrow's tail) and </a:t>
            </a:r>
            <a:r>
              <a:rPr lang="en-US" sz="1500" b="1" dirty="0">
                <a:solidFill>
                  <a:srgbClr val="1A1F2B"/>
                </a:solidFill>
                <a:latin typeface="Calibri" pitchFamily="34" charset="0"/>
                <a:ea typeface="Calibri" pitchFamily="34" charset="-122"/>
                <a:cs typeface="Calibri" pitchFamily="34" charset="-120"/>
              </a:rPr>
              <a:t>•</a:t>
            </a:r>
            <a:r>
              <a:rPr lang="en-US" sz="1500" dirty="0">
                <a:solidFill>
                  <a:srgbClr val="1A1F2B"/>
                </a:solidFill>
                <a:latin typeface="Calibri" pitchFamily="34" charset="0"/>
                <a:ea typeface="Calibri" pitchFamily="34" charset="-122"/>
                <a:cs typeface="Calibri" pitchFamily="34" charset="-120"/>
              </a:rPr>
              <a:t> means out of the page (an arrow's point).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does a magnetic field look like around a wire, a coil and a solenoid?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Field of a long straight wire carrying current out of the page: concentric circles, anticlockwise by the right-hand grip rule. The circles get further apart with distance because the field gets weaker further from the wire.">    </p:cNvPr>
          <p:cNvPicPr>
            <a:picLocks noChangeAspect="1"/>
          </p:cNvPicPr>
          <p:nvPr/>
        </p:nvPicPr>
        <p:blipFill>
          <a:blip r:embed="rId1"/>
          <a:stretch>
            <a:fillRect/>
          </a:stretch>
        </p:blipFill>
        <p:spPr>
          <a:xfrm>
            <a:off x="4389120" y="1451153"/>
            <a:ext cx="4297680" cy="2478938"/>
          </a:xfrm>
          <a:prstGeom prst="rect">
            <a:avLst/>
          </a:prstGeom>
        </p:spPr>
      </p:pic>
      <p:sp>
        <p:nvSpPr>
          <p:cNvPr id="5" name="Text 2"/>
          <p:cNvSpPr txBox="1"/>
          <p:nvPr/>
        </p:nvSpPr>
        <p:spPr>
          <a:xfrm>
            <a:off x="4389120" y="39758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Field of a long straight wire carrying current out of the page: concentric circles, anticlockwise by the right-hand grip rule. The circles get further apart with distance because the field gets weaker further from the wire.</a:t>
            </a:r>
            <a:endParaRPr lang="en-US" sz="1100" dirty="0"/>
          </a:p>
        </p:txBody>
      </p:sp>
      <p:sp>
        <p:nvSpPr>
          <p:cNvPr id="6" name="Text 3"/>
          <p:cNvSpPr txBox="1"/>
          <p:nvPr/>
        </p:nvSpPr>
        <p:spPr>
          <a:xfrm>
            <a:off x="457200" y="1371600"/>
            <a:ext cx="361188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Bending the wire into a loop makes every part of it send field the same way through the middle. Many loops in a </a:t>
            </a:r>
            <a:r>
              <a:rPr lang="en-US" sz="1500" b="1" dirty="0">
                <a:solidFill>
                  <a:srgbClr val="1A1F2B"/>
                </a:solidFill>
                <a:latin typeface="Calibri" pitchFamily="34" charset="0"/>
                <a:ea typeface="Calibri" pitchFamily="34" charset="-122"/>
                <a:cs typeface="Calibri" pitchFamily="34" charset="-120"/>
              </a:rPr>
              <a:t>solenoid</a:t>
            </a:r>
            <a:r>
              <a:rPr lang="en-US" sz="1500" dirty="0">
                <a:solidFill>
                  <a:srgbClr val="1A1F2B"/>
                </a:solidFill>
                <a:latin typeface="Calibri" pitchFamily="34" charset="0"/>
                <a:ea typeface="Calibri" pitchFamily="34" charset="-122"/>
                <a:cs typeface="Calibri" pitchFamily="34" charset="-120"/>
              </a:rPr>
              <a:t> give a strong, nearly uniform field inside and a bar-magnet pattern outside.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does a magnetic field look like around a wire, a coil and a solenoid?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Cross-section through a flat coil: current into the page at the top (×) and out at the bottom (•). Each side has its own circular field, and near the centre the lines run straight along the axis (to the left here).">    </p:cNvPr>
          <p:cNvPicPr>
            <a:picLocks noChangeAspect="1"/>
          </p:cNvPicPr>
          <p:nvPr/>
        </p:nvPicPr>
        <p:blipFill>
          <a:blip r:embed="rId1"/>
          <a:stretch>
            <a:fillRect/>
          </a:stretch>
        </p:blipFill>
        <p:spPr>
          <a:xfrm>
            <a:off x="2941625" y="1371600"/>
            <a:ext cx="3261665" cy="2469794"/>
          </a:xfrm>
          <a:prstGeom prst="rect">
            <a:avLst/>
          </a:prstGeom>
        </p:spPr>
      </p:pic>
      <p:sp>
        <p:nvSpPr>
          <p:cNvPr id="5" name="Text 2"/>
          <p:cNvSpPr txBox="1"/>
          <p:nvPr/>
        </p:nvSpPr>
        <p:spPr>
          <a:xfrm>
            <a:off x="2941625" y="3887114"/>
            <a:ext cx="3261665" cy="730606"/>
          </a:xfrm>
          <a:prstGeom prst="rect">
            <a:avLst/>
          </a:prstGeom>
          <a:noFill/>
          <a:ln/>
        </p:spPr>
        <p:txBody>
          <a:bodyPr wrap="square" lIns="0" tIns="0" rIns="0" bIns="0" rtlCol="0" anchor="t"/>
          <a:lstStyle/>
          <a:p>
            <a:pPr algn="ctr" indent="0" marL="0">
              <a:buNone/>
            </a:pPr>
            <a:r>
              <a:rPr lang="en-US" sz="1100" i="1" dirty="0">
                <a:solidFill>
                  <a:srgbClr val="5A6577"/>
                </a:solidFill>
              </a:rPr>
              <a:t>Cross-section through a flat coil: current into the page at the top (×) and out at the bottom (•). Each side has its own circular field, and near the centre the lines run straight along the axis (to the left here).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does a magnetic field look like around a wire, a coil and a solenoid?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Field lines calculated for a cross-section through a solenoid with the same current directions. Inside, the lines are parallel and evenly spaced (uniform field, pointing left). Outside, the lines leave the left end and return to the right end, so the left end acts as the N pole.">    </p:cNvPr>
          <p:cNvPicPr>
            <a:picLocks noChangeAspect="1"/>
          </p:cNvPicPr>
          <p:nvPr/>
        </p:nvPicPr>
        <p:blipFill>
          <a:blip r:embed="rId1"/>
          <a:stretch>
            <a:fillRect/>
          </a:stretch>
        </p:blipFill>
        <p:spPr>
          <a:xfrm>
            <a:off x="2852928" y="1371600"/>
            <a:ext cx="3438144" cy="2300630"/>
          </a:xfrm>
          <a:prstGeom prst="rect">
            <a:avLst/>
          </a:prstGeom>
        </p:spPr>
      </p:pic>
      <p:sp>
        <p:nvSpPr>
          <p:cNvPr id="5" name="Text 2"/>
          <p:cNvSpPr txBox="1"/>
          <p:nvPr/>
        </p:nvSpPr>
        <p:spPr>
          <a:xfrm>
            <a:off x="2852928" y="3717950"/>
            <a:ext cx="3438144" cy="899770"/>
          </a:xfrm>
          <a:prstGeom prst="rect">
            <a:avLst/>
          </a:prstGeom>
          <a:noFill/>
          <a:ln/>
        </p:spPr>
        <p:txBody>
          <a:bodyPr wrap="square" lIns="0" tIns="0" rIns="0" bIns="0" rtlCol="0" anchor="t"/>
          <a:lstStyle/>
          <a:p>
            <a:pPr algn="ctr" indent="0" marL="0">
              <a:buNone/>
            </a:pPr>
            <a:r>
              <a:rPr lang="en-US" sz="1100" i="1" dirty="0">
                <a:solidFill>
                  <a:srgbClr val="5A6577"/>
                </a:solidFill>
              </a:rPr>
              <a:t>Field lines calculated for a cross-section through a solenoid with the same current directions. Inside, the lines are parallel and evenly spaced (uniform field, pointing left). Outside, the lines leave the left end and return to the right end, so the left end acts as the N pole.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does a magnetic field look like around a wire, a coil and a solenoid?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874166"/>
                <a:gridCol w="3677717"/>
                <a:gridCol w="367771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Source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Field pattern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Which way?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Long straight wire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concentric circles round the wire, further apart with distance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right-hand grip: thumb along the current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Flat circular coil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lines loop round each side of the coil; near the centre they are nearly straight and run along the 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curl right-hand fingers with the current; the thumb points along the field through the coil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Solenoid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strong, uniform field inside (parallel, evenly spaced lines); outside like a bar magnet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same rule; the thumb points to the N end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Shape 2"/>
          <p:cNvSpPr/>
          <p:nvPr/>
        </p:nvSpPr>
        <p:spPr>
          <a:xfrm>
            <a:off x="457200" y="3367735"/>
            <a:ext cx="8229600" cy="851306"/>
          </a:xfrm>
          <a:prstGeom prst="roundRect">
            <a:avLst>
              <a:gd name="adj" fmla="val 6445"/>
            </a:avLst>
          </a:prstGeom>
          <a:solidFill>
            <a:srgbClr val="FFFBEB"/>
          </a:solidFill>
          <a:ln w="9525">
            <a:solidFill>
              <a:srgbClr val="DDE2EA"/>
            </a:solidFill>
            <a:prstDash val="solid"/>
          </a:ln>
        </p:spPr>
      </p:sp>
      <p:sp>
        <p:nvSpPr>
          <p:cNvPr id="6" name="Text 3"/>
          <p:cNvSpPr txBox="1"/>
          <p:nvPr/>
        </p:nvSpPr>
        <p:spPr>
          <a:xfrm>
            <a:off x="603504" y="3459175"/>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Drawing a uniform field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sketch a uniform field, inside a solenoid or between flat poles, draw </a:t>
            </a:r>
            <a:r>
              <a:rPr lang="en-US" sz="1400" b="1" dirty="0">
                <a:solidFill>
                  <a:srgbClr val="1A1F2B"/>
                </a:solidFill>
                <a:latin typeface="Calibri" pitchFamily="34" charset="0"/>
                <a:ea typeface="Calibri" pitchFamily="34" charset="-122"/>
                <a:cs typeface="Calibri" pitchFamily="34" charset="-120"/>
              </a:rPr>
              <a:t>parallel, equally spaced</a:t>
            </a:r>
            <a:r>
              <a:rPr lang="en-US" sz="1400" dirty="0">
                <a:solidFill>
                  <a:srgbClr val="1A1F2B"/>
                </a:solidFill>
                <a:latin typeface="Calibri" pitchFamily="34" charset="0"/>
                <a:ea typeface="Calibri" pitchFamily="34" charset="-122"/>
                <a:cs typeface="Calibri" pitchFamily="34" charset="-120"/>
              </a:rPr>
              <a:t> lines with arrows. Anything else says the field is not uniform.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magnetic flux density, flux and flux linkage?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Magnetic flux density</a:t>
            </a:r>
            <a:r>
              <a:rPr lang="en-US" sz="1400" dirty="0">
                <a:solidFill>
                  <a:srgbClr val="1A1F2B"/>
                </a:solidFill>
                <a:latin typeface="Calibri" pitchFamily="34" charset="0"/>
                <a:ea typeface="Calibri" pitchFamily="34" charset="-122"/>
                <a:cs typeface="Calibri" pitchFamily="34" charset="-120"/>
              </a:rPr>
              <a:t> B is the force per unit current per unit length on a conductor placed at right angles to the field. Rearranging F = BIl for a wire at 90° to the field gives B = F/Il, so </a:t>
            </a:r>
            <a:r>
              <a:rPr lang="en-US" sz="1400" b="1" dirty="0">
                <a:solidFill>
                  <a:srgbClr val="1A1F2B"/>
                </a:solidFill>
                <a:latin typeface="Calibri" pitchFamily="34" charset="0"/>
                <a:ea typeface="Calibri" pitchFamily="34" charset="-122"/>
                <a:cs typeface="Calibri" pitchFamily="34" charset="-120"/>
              </a:rPr>
              <a:t>1 tesla (T) = 1 N A⁻¹ m⁻¹</a:t>
            </a:r>
            <a:r>
              <a:rPr lang="en-US" sz="1400" dirty="0">
                <a:solidFill>
                  <a:srgbClr val="1A1F2B"/>
                </a:solidFill>
                <a:latin typeface="Calibri" pitchFamily="34" charset="0"/>
                <a:ea typeface="Calibri" pitchFamily="34" charset="-122"/>
                <a:cs typeface="Calibri" pitchFamily="34" charset="-120"/>
              </a:rPr>
              <a:t>.</a:t>
            </a:r>
            <a:endParaRPr lang="en-US" sz="1400" dirty="0"/>
          </a:p>
        </p:txBody>
      </p:sp>
      <p:sp>
        <p:nvSpPr>
          <p:cNvPr id="6" name="Text 4"/>
          <p:cNvSpPr txBox="1"/>
          <p:nvPr/>
        </p:nvSpPr>
        <p:spPr>
          <a:xfrm>
            <a:off x="457200" y="2104034"/>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Typical values: a fridge magnet is about 5 mT near its surface, a strong laboratory magnet 0.1–1 T, and the Earth's field about 50 µT. B is a </a:t>
            </a:r>
            <a:r>
              <a:rPr lang="en-US" sz="1500" b="1" dirty="0">
                <a:solidFill>
                  <a:srgbClr val="1A1F2B"/>
                </a:solidFill>
                <a:latin typeface="Calibri" pitchFamily="34" charset="0"/>
                <a:ea typeface="Calibri" pitchFamily="34" charset="-122"/>
                <a:cs typeface="Calibri" pitchFamily="34" charset="-120"/>
              </a:rPr>
              <a:t>vector</a:t>
            </a:r>
            <a:r>
              <a:rPr lang="en-US" sz="1500" dirty="0">
                <a:solidFill>
                  <a:srgbClr val="1A1F2B"/>
                </a:solidFill>
                <a:latin typeface="Calibri" pitchFamily="34" charset="0"/>
                <a:ea typeface="Calibri" pitchFamily="34" charset="-122"/>
                <a:cs typeface="Calibri" pitchFamily="34" charset="-120"/>
              </a:rPr>
              <a:t>: its direction is the direction of the field lines, and the density of the lines represents its size.</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Flux</a:t>
            </a:r>
            <a:r>
              <a:rPr lang="en-US" sz="1500" dirty="0">
                <a:solidFill>
                  <a:srgbClr val="1A1F2B"/>
                </a:solidFill>
                <a:latin typeface="Calibri" pitchFamily="34" charset="0"/>
                <a:ea typeface="Calibri" pitchFamily="34" charset="-122"/>
                <a:cs typeface="Calibri" pitchFamily="34" charset="-120"/>
              </a:rPr>
              <a:t> measures how much field passes through an area, like the number of field lines threading it. </a:t>
            </a:r>
            <a:r>
              <a:rPr lang="en-US" sz="1500" b="1" dirty="0">
                <a:solidFill>
                  <a:srgbClr val="1A1F2B"/>
                </a:solidFill>
                <a:latin typeface="Calibri" pitchFamily="34" charset="0"/>
                <a:ea typeface="Calibri" pitchFamily="34" charset="-122"/>
                <a:cs typeface="Calibri" pitchFamily="34" charset="-120"/>
              </a:rPr>
              <a:t>Flux linkage</a:t>
            </a:r>
            <a:r>
              <a:rPr lang="en-US" sz="1500" dirty="0">
                <a:solidFill>
                  <a:srgbClr val="1A1F2B"/>
                </a:solidFill>
                <a:latin typeface="Calibri" pitchFamily="34" charset="0"/>
                <a:ea typeface="Calibri" pitchFamily="34" charset="-122"/>
                <a:cs typeface="Calibri" pitchFamily="34" charset="-120"/>
              </a:rPr>
              <a:t> counts every turn of a coil: N turns each enclosing φ link Nφ.</a:t>
            </a:r>
            <a:endParaRPr lang="en-US" sz="1500" dirty="0"/>
          </a:p>
        </p:txBody>
      </p:sp>
      <p:sp>
        <p:nvSpPr>
          <p:cNvPr id="7" name="Shape 5"/>
          <p:cNvSpPr/>
          <p:nvPr/>
        </p:nvSpPr>
        <p:spPr>
          <a:xfrm>
            <a:off x="457200" y="3463747"/>
            <a:ext cx="8229600" cy="710489"/>
          </a:xfrm>
          <a:prstGeom prst="roundRect">
            <a:avLst>
              <a:gd name="adj" fmla="val 7722"/>
            </a:avLst>
          </a:prstGeom>
          <a:solidFill>
            <a:srgbClr val="EEF2FF"/>
          </a:solidFill>
          <a:ln w="9525">
            <a:solidFill>
              <a:srgbClr val="DDE2EA"/>
            </a:solidFill>
            <a:prstDash val="solid"/>
          </a:ln>
        </p:spPr>
      </p:sp>
      <p:sp>
        <p:nvSpPr>
          <p:cNvPr id="8" name="Text 6"/>
          <p:cNvSpPr txBox="1"/>
          <p:nvPr/>
        </p:nvSpPr>
        <p:spPr>
          <a:xfrm>
            <a:off x="603504" y="3555187"/>
            <a:ext cx="7936992" cy="564185"/>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Magnetic flux and flux linkage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φ= BA   flux linkage = Nφ φ magnetic flux (Wb), B flux density (T), A area</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magnetic flux density, flux and flux linkage?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A coil seen edge-on, with its normal at 60° to the field. Its projection at right angles to the field is A cos 60° = 0.50 A, so only half as much flux threads it as when it faces the field.">    </p:cNvPr>
          <p:cNvPicPr>
            <a:picLocks noChangeAspect="1"/>
          </p:cNvPicPr>
          <p:nvPr/>
        </p:nvPicPr>
        <p:blipFill>
          <a:blip r:embed="rId1"/>
          <a:stretch>
            <a:fillRect/>
          </a:stretch>
        </p:blipFill>
        <p:spPr>
          <a:xfrm>
            <a:off x="4389120" y="1397203"/>
            <a:ext cx="4297680" cy="2586838"/>
          </a:xfrm>
          <a:prstGeom prst="rect">
            <a:avLst/>
          </a:prstGeom>
        </p:spPr>
      </p:pic>
      <p:sp>
        <p:nvSpPr>
          <p:cNvPr id="5" name="Text 2"/>
          <p:cNvSpPr txBox="1"/>
          <p:nvPr/>
        </p:nvSpPr>
        <p:spPr>
          <a:xfrm>
            <a:off x="4389120" y="402976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 coil seen edge-on, with its normal at 60° to the field. Its projection at right angles to the field is A cos 60° = 0.50 A, so only half as much flux threads it as when it faces the field.</a:t>
            </a:r>
            <a:endParaRPr lang="en-US" sz="1100" dirty="0"/>
          </a:p>
        </p:txBody>
      </p:sp>
      <p:sp>
        <p:nvSpPr>
          <p:cNvPr id="6" name="Shape 3"/>
          <p:cNvSpPr/>
          <p:nvPr/>
        </p:nvSpPr>
        <p:spPr>
          <a:xfrm>
            <a:off x="457200" y="1371600"/>
            <a:ext cx="3611880" cy="1043330"/>
          </a:xfrm>
          <a:prstGeom prst="roundRect">
            <a:avLst>
              <a:gd name="adj" fmla="val 5259"/>
            </a:avLst>
          </a:prstGeom>
          <a:solidFill>
            <a:srgbClr val="EEF2FF"/>
          </a:solidFill>
          <a:ln w="9525">
            <a:solidFill>
              <a:srgbClr val="DDE2EA"/>
            </a:solidFill>
            <a:prstDash val="solid"/>
          </a:ln>
        </p:spPr>
      </p:sp>
      <p:sp>
        <p:nvSpPr>
          <p:cNvPr id="7" name="Text 4"/>
          <p:cNvSpPr txBox="1"/>
          <p:nvPr/>
        </p:nvSpPr>
        <p:spPr>
          <a:xfrm>
            <a:off x="603504" y="1463040"/>
            <a:ext cx="3319272" cy="8970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at right angles to the field</a:t>
            </a:r>
            <a:r>
              <a:rPr lang="en-US" sz="1400" dirty="0">
                <a:solidFill>
                  <a:srgbClr val="1A1F2B"/>
                </a:solidFill>
                <a:latin typeface="Calibri" pitchFamily="34" charset="0"/>
                <a:ea typeface="Calibri" pitchFamily="34" charset="-122"/>
                <a:cs typeface="Calibri" pitchFamily="34" charset="-120"/>
              </a:rPr>
              <a:t> (m²), N number of turns. 1 weber (Wb) = 1 T m². Flux linkage is in Wb turns (sometimes written just Wb). In the formulae list.</a:t>
            </a:r>
            <a:endParaRPr lang="en-US" sz="1400" dirty="0"/>
          </a:p>
        </p:txBody>
      </p:sp>
      <p:sp>
        <p:nvSpPr>
          <p:cNvPr id="8" name="Text 5"/>
          <p:cNvSpPr txBox="1"/>
          <p:nvPr/>
        </p:nvSpPr>
        <p:spPr>
          <a:xfrm>
            <a:off x="457200" y="2533802"/>
            <a:ext cx="361188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the coil is tilted, only the component of its area at right angles to the field counts. With θ the angle between the field and the </a:t>
            </a:r>
            <a:r>
              <a:rPr lang="en-US" sz="1500" b="1" dirty="0">
                <a:solidFill>
                  <a:srgbClr val="1A1F2B"/>
                </a:solidFill>
                <a:latin typeface="Calibri" pitchFamily="34" charset="0"/>
                <a:ea typeface="Calibri" pitchFamily="34" charset="-122"/>
                <a:cs typeface="Calibri" pitchFamily="34" charset="-120"/>
              </a:rPr>
              <a:t>normal</a:t>
            </a:r>
            <a:r>
              <a:rPr lang="en-US" sz="1500" dirty="0">
                <a:solidFill>
                  <a:srgbClr val="1A1F2B"/>
                </a:solidFill>
                <a:latin typeface="Calibri" pitchFamily="34" charset="0"/>
                <a:ea typeface="Calibri" pitchFamily="34" charset="-122"/>
                <a:cs typeface="Calibri" pitchFamily="34" charset="-120"/>
              </a:rPr>
              <a:t> to the coil, φ= BAcos θ: maximum when the coil faces the field (θ= 0°), zero when its plane is parallel to the field (θ= 90°).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magnetic flux density, flux and flux linkage?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1 · Medium · Calculate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square coil of side 4.0 cm has 250 turns. It is placed with its plane at right angles to a uniform field of flux density 0.15 T. Calculate (a) the flux through the coil, (b) the flux linkage, and (c) the flux linkage after the coil is rotated so that its normal makes an angle of 60° with the field.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Area in m²: A = 0.040² = 1.6×10⁻³ m², so φ= BA = 0.15 ×1.6×10⁻³ = </a:t>
            </a:r>
            <a:r>
              <a:rPr lang="en-US" sz="1500" b="1" dirty="0">
                <a:solidFill>
                  <a:srgbClr val="1A1F2B"/>
                </a:solidFill>
                <a:latin typeface="Calibri" pitchFamily="34" charset="0"/>
                <a:ea typeface="Calibri" pitchFamily="34" charset="-122"/>
                <a:cs typeface="Calibri" pitchFamily="34" charset="-120"/>
              </a:rPr>
              <a:t>2.4 × 10⁻⁴ Wb</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Nφ= 250 ×2.4×10⁻⁴ = </a:t>
            </a:r>
            <a:r>
              <a:rPr lang="en-US" sz="1500" b="1" dirty="0">
                <a:solidFill>
                  <a:srgbClr val="1A1F2B"/>
                </a:solidFill>
                <a:latin typeface="Calibri" pitchFamily="34" charset="0"/>
                <a:ea typeface="Calibri" pitchFamily="34" charset="-122"/>
                <a:cs typeface="Calibri" pitchFamily="34" charset="-120"/>
              </a:rPr>
              <a:t>0.060 Wb turns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Only the component of the area at right angles to the field counts: Nφ= NBAcos 60° = 0.060 ×0.50 = </a:t>
            </a:r>
            <a:r>
              <a:rPr lang="en-US" sz="1500" b="1" dirty="0">
                <a:solidFill>
                  <a:srgbClr val="1A1F2B"/>
                </a:solidFill>
                <a:latin typeface="Calibri" pitchFamily="34" charset="0"/>
                <a:ea typeface="Calibri" pitchFamily="34" charset="-122"/>
                <a:cs typeface="Calibri" pitchFamily="34" charset="-120"/>
              </a:rPr>
              <a:t>0.030 Wb turns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Common slip: forgetting to convert 4.0 cm to 0.040 m before squaring, which makes the area 10⁴ times too big.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force acts on a current-carrying wire in a magnetic field?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wire carrying a current across a magnetic field feels a force (the </a:t>
            </a:r>
            <a:r>
              <a:rPr lang="en-US" sz="1500" b="1" dirty="0">
                <a:solidFill>
                  <a:srgbClr val="1A1F2B"/>
                </a:solidFill>
                <a:latin typeface="Calibri" pitchFamily="34" charset="0"/>
                <a:ea typeface="Calibri" pitchFamily="34" charset="-122"/>
                <a:cs typeface="Calibri" pitchFamily="34" charset="-120"/>
              </a:rPr>
              <a:t>motor effect</a:t>
            </a:r>
            <a:r>
              <a:rPr lang="en-US" sz="1500" dirty="0">
                <a:solidFill>
                  <a:srgbClr val="1A1F2B"/>
                </a:solidFill>
                <a:latin typeface="Calibri" pitchFamily="34" charset="0"/>
                <a:ea typeface="Calibri" pitchFamily="34" charset="-122"/>
                <a:cs typeface="Calibri" pitchFamily="34" charset="-120"/>
              </a:rPr>
              <a:t>), at right angles to </a:t>
            </a:r>
            <a:r>
              <a:rPr lang="en-US" sz="1500" b="1" dirty="0">
                <a:solidFill>
                  <a:srgbClr val="1A1F2B"/>
                </a:solidFill>
                <a:latin typeface="Calibri" pitchFamily="34" charset="0"/>
                <a:ea typeface="Calibri" pitchFamily="34" charset="-122"/>
                <a:cs typeface="Calibri" pitchFamily="34" charset="-120"/>
              </a:rPr>
              <a:t>both</a:t>
            </a:r>
            <a:r>
              <a:rPr lang="en-US" sz="1500" dirty="0">
                <a:solidFill>
                  <a:srgbClr val="1A1F2B"/>
                </a:solidFill>
                <a:latin typeface="Calibri" pitchFamily="34" charset="0"/>
                <a:ea typeface="Calibri" pitchFamily="34" charset="-122"/>
                <a:cs typeface="Calibri" pitchFamily="34" charset="-120"/>
              </a:rPr>
              <a:t> the wire and the field: largest at 90°, </a:t>
            </a:r>
            <a:r>
              <a:rPr lang="en-US" sz="1500" b="1" dirty="0">
                <a:solidFill>
                  <a:srgbClr val="1A1F2B"/>
                </a:solidFill>
                <a:latin typeface="Calibri" pitchFamily="34" charset="0"/>
                <a:ea typeface="Calibri" pitchFamily="34" charset="-122"/>
                <a:cs typeface="Calibri" pitchFamily="34" charset="-120"/>
              </a:rPr>
              <a:t>zero</a:t>
            </a:r>
            <a:r>
              <a:rPr lang="en-US" sz="1500" dirty="0">
                <a:solidFill>
                  <a:srgbClr val="1A1F2B"/>
                </a:solidFill>
                <a:latin typeface="Calibri" pitchFamily="34" charset="0"/>
                <a:ea typeface="Calibri" pitchFamily="34" charset="-122"/>
                <a:cs typeface="Calibri" pitchFamily="34" charset="-120"/>
              </a:rPr>
              <a:t> when the wire is parallel to the field.</a:t>
            </a:r>
            <a:endParaRPr lang="en-US" sz="1500" dirty="0"/>
          </a:p>
        </p:txBody>
      </p:sp>
      <p:sp>
        <p:nvSpPr>
          <p:cNvPr id="5" name="Shape 3"/>
          <p:cNvSpPr/>
          <p:nvPr/>
        </p:nvSpPr>
        <p:spPr>
          <a:xfrm>
            <a:off x="457200" y="1951330"/>
            <a:ext cx="8229600" cy="1406347"/>
          </a:xfrm>
          <a:prstGeom prst="roundRect">
            <a:avLst>
              <a:gd name="adj" fmla="val 3901"/>
            </a:avLst>
          </a:prstGeom>
          <a:solidFill>
            <a:srgbClr val="EEF2FF"/>
          </a:solidFill>
          <a:ln w="9525">
            <a:solidFill>
              <a:srgbClr val="DDE2EA"/>
            </a:solidFill>
            <a:prstDash val="solid"/>
          </a:ln>
        </p:spPr>
      </p:sp>
      <p:sp>
        <p:nvSpPr>
          <p:cNvPr id="6" name="Text 4"/>
          <p:cNvSpPr txBox="1"/>
          <p:nvPr/>
        </p:nvSpPr>
        <p:spPr>
          <a:xfrm>
            <a:off x="603504" y="2042770"/>
            <a:ext cx="7936992" cy="1260043"/>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Force on a current-carrying conductor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 = BIlsin θ F force (N), B flux density (T), I current (A), l length of wire</a:t>
            </a:r>
            <a:endParaRPr lang="en-US" sz="14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inside the field</a:t>
            </a:r>
            <a:r>
              <a:rPr lang="en-US" sz="1400" dirty="0">
                <a:solidFill>
                  <a:srgbClr val="1A1F2B"/>
                </a:solidFill>
                <a:latin typeface="Calibri" pitchFamily="34" charset="0"/>
                <a:ea typeface="Calibri" pitchFamily="34" charset="-122"/>
                <a:cs typeface="Calibri" pitchFamily="34" charset="-120"/>
              </a:rPr>
              <a:t> (m), θ angle between the wire (current) and the field. In the formulae list. lsin θ is the component of the wire at right angles to the field: only that component feels a force. For a coil of N turns, the force on each side is N times the force on one wire.</a:t>
            </a:r>
            <a:endParaRPr lang="en-US" sz="1400" dirty="0"/>
          </a:p>
        </p:txBody>
      </p:sp>
      <p:sp>
        <p:nvSpPr>
          <p:cNvPr id="7" name="Text 5"/>
          <p:cNvSpPr txBox="1"/>
          <p:nvPr/>
        </p:nvSpPr>
        <p:spPr>
          <a:xfrm>
            <a:off x="457200" y="3476549"/>
            <a:ext cx="8229600" cy="1114654"/>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Fleming's left-hand rule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Hold the thumb and first two fingers of your </a:t>
            </a:r>
            <a:r>
              <a:rPr lang="en-US" sz="1500" b="1" dirty="0">
                <a:solidFill>
                  <a:srgbClr val="1A1F2B"/>
                </a:solidFill>
                <a:latin typeface="Calibri" pitchFamily="34" charset="0"/>
                <a:ea typeface="Calibri" pitchFamily="34" charset="-122"/>
                <a:cs typeface="Calibri" pitchFamily="34" charset="-120"/>
              </a:rPr>
              <a:t>left</a:t>
            </a:r>
            <a:r>
              <a:rPr lang="en-US" sz="1500" dirty="0">
                <a:solidFill>
                  <a:srgbClr val="1A1F2B"/>
                </a:solidFill>
                <a:latin typeface="Calibri" pitchFamily="34" charset="0"/>
                <a:ea typeface="Calibri" pitchFamily="34" charset="-122"/>
                <a:cs typeface="Calibri" pitchFamily="34" charset="-120"/>
              </a:rPr>
              <a:t> hand at right angles to each other. The </a:t>
            </a:r>
            <a:r>
              <a:rPr lang="en-US" sz="1500" b="1" dirty="0">
                <a:solidFill>
                  <a:srgbClr val="1A1F2B"/>
                </a:solidFill>
                <a:latin typeface="Calibri" pitchFamily="34" charset="0"/>
                <a:ea typeface="Calibri" pitchFamily="34" charset="-122"/>
                <a:cs typeface="Calibri" pitchFamily="34" charset="-120"/>
              </a:rPr>
              <a:t>F</a:t>
            </a:r>
            <a:r>
              <a:rPr lang="en-US" sz="1500" dirty="0">
                <a:solidFill>
                  <a:srgbClr val="1A1F2B"/>
                </a:solidFill>
                <a:latin typeface="Calibri" pitchFamily="34" charset="0"/>
                <a:ea typeface="Calibri" pitchFamily="34" charset="-122"/>
                <a:cs typeface="Calibri" pitchFamily="34" charset="-120"/>
              </a:rPr>
              <a:t>irst finger points along the </a:t>
            </a:r>
            <a:r>
              <a:rPr lang="en-US" sz="1500" b="1" dirty="0">
                <a:solidFill>
                  <a:srgbClr val="1A1F2B"/>
                </a:solidFill>
                <a:latin typeface="Calibri" pitchFamily="34" charset="0"/>
                <a:ea typeface="Calibri" pitchFamily="34" charset="-122"/>
                <a:cs typeface="Calibri" pitchFamily="34" charset="-120"/>
              </a:rPr>
              <a:t>F</a:t>
            </a:r>
            <a:r>
              <a:rPr lang="en-US" sz="1500" dirty="0">
                <a:solidFill>
                  <a:srgbClr val="1A1F2B"/>
                </a:solidFill>
                <a:latin typeface="Calibri" pitchFamily="34" charset="0"/>
                <a:ea typeface="Calibri" pitchFamily="34" charset="-122"/>
                <a:cs typeface="Calibri" pitchFamily="34" charset="-120"/>
              </a:rPr>
              <a:t>ield (N to S), the se</a:t>
            </a: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ond finger along the </a:t>
            </a: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urrent (conventional, + to −), and the thu</a:t>
            </a:r>
            <a:r>
              <a:rPr lang="en-US" sz="1500" b="1" dirty="0">
                <a:solidFill>
                  <a:srgbClr val="1A1F2B"/>
                </a:solidFill>
                <a:latin typeface="Calibri" pitchFamily="34" charset="0"/>
                <a:ea typeface="Calibri" pitchFamily="34" charset="-122"/>
                <a:cs typeface="Calibri" pitchFamily="34" charset="-120"/>
              </a:rPr>
              <a:t>M</a:t>
            </a:r>
            <a:r>
              <a:rPr lang="en-US" sz="1500" dirty="0">
                <a:solidFill>
                  <a:srgbClr val="1A1F2B"/>
                </a:solidFill>
                <a:latin typeface="Calibri" pitchFamily="34" charset="0"/>
                <a:ea typeface="Calibri" pitchFamily="34" charset="-122"/>
                <a:cs typeface="Calibri" pitchFamily="34" charset="-120"/>
              </a:rPr>
              <a:t>b gives the </a:t>
            </a:r>
            <a:r>
              <a:rPr lang="en-US" sz="1500" b="1" dirty="0">
                <a:solidFill>
                  <a:srgbClr val="1A1F2B"/>
                </a:solidFill>
                <a:latin typeface="Calibri" pitchFamily="34" charset="0"/>
                <a:ea typeface="Calibri" pitchFamily="34" charset="-122"/>
                <a:cs typeface="Calibri" pitchFamily="34" charset="-120"/>
              </a:rPr>
              <a:t>M</a:t>
            </a:r>
            <a:r>
              <a:rPr lang="en-US" sz="1500" dirty="0">
                <a:solidFill>
                  <a:srgbClr val="1A1F2B"/>
                </a:solidFill>
                <a:latin typeface="Calibri" pitchFamily="34" charset="0"/>
                <a:ea typeface="Calibri" pitchFamily="34" charset="-122"/>
                <a:cs typeface="Calibri" pitchFamily="34" charset="-120"/>
              </a:rPr>
              <a:t>otion, that is the direction of the force.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force acts on a current-carrying wire in a magnetic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Fleming's left-hand rule as three perpendicular arrows (left), and applied to a wire between two poles (right): field from N to S, current out of the page, force upwards.">    </p:cNvPr>
          <p:cNvPicPr>
            <a:picLocks noChangeAspect="1"/>
          </p:cNvPicPr>
          <p:nvPr/>
        </p:nvPicPr>
        <p:blipFill>
          <a:blip r:embed="rId1"/>
          <a:stretch>
            <a:fillRect/>
          </a:stretch>
        </p:blipFill>
        <p:spPr>
          <a:xfrm>
            <a:off x="4389120" y="1679753"/>
            <a:ext cx="4297680" cy="2021738"/>
          </a:xfrm>
          <a:prstGeom prst="rect">
            <a:avLst/>
          </a:prstGeom>
        </p:spPr>
      </p:pic>
      <p:sp>
        <p:nvSpPr>
          <p:cNvPr id="5" name="Text 2"/>
          <p:cNvSpPr txBox="1"/>
          <p:nvPr/>
        </p:nvSpPr>
        <p:spPr>
          <a:xfrm>
            <a:off x="4389120" y="37472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Fleming's left-hand rule as three perpendicular arrows (left), and applied to a wire between two poles (right): field from N to S, current out of the page, force upwards.</a:t>
            </a:r>
            <a:endParaRPr lang="en-US" sz="1100" dirty="0"/>
          </a:p>
        </p:txBody>
      </p:sp>
      <p:sp>
        <p:nvSpPr>
          <p:cNvPr id="6" name="Text 3"/>
          <p:cNvSpPr txBox="1"/>
          <p:nvPr/>
        </p:nvSpPr>
        <p:spPr>
          <a:xfrm>
            <a:off x="457200" y="1371600"/>
            <a:ext cx="3611880" cy="279715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the wire is not at 90° to the field, use the component of the current at right angles to the field.</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Why is there a force? The combined field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wire's own circular field adds to the magnet's field on one side of the wire and opposes it on the other. The wire is pushed from the region of </a:t>
            </a:r>
            <a:r>
              <a:rPr lang="en-US" sz="1500" b="1" dirty="0">
                <a:solidFill>
                  <a:srgbClr val="1A1F2B"/>
                </a:solidFill>
                <a:latin typeface="Calibri" pitchFamily="34" charset="0"/>
                <a:ea typeface="Calibri" pitchFamily="34" charset="-122"/>
                <a:cs typeface="Calibri" pitchFamily="34" charset="-120"/>
              </a:rPr>
              <a:t>strong</a:t>
            </a:r>
            <a:r>
              <a:rPr lang="en-US" sz="1500" dirty="0">
                <a:solidFill>
                  <a:srgbClr val="1A1F2B"/>
                </a:solidFill>
                <a:latin typeface="Calibri" pitchFamily="34" charset="0"/>
                <a:ea typeface="Calibri" pitchFamily="34" charset="-122"/>
                <a:cs typeface="Calibri" pitchFamily="34" charset="-120"/>
              </a:rPr>
              <a:t> combined field towards the region of </a:t>
            </a:r>
            <a:r>
              <a:rPr lang="en-US" sz="1500" b="1" dirty="0">
                <a:solidFill>
                  <a:srgbClr val="1A1F2B"/>
                </a:solidFill>
                <a:latin typeface="Calibri" pitchFamily="34" charset="0"/>
                <a:ea typeface="Calibri" pitchFamily="34" charset="-122"/>
                <a:cs typeface="Calibri" pitchFamily="34" charset="-120"/>
              </a:rPr>
              <a:t>weak</a:t>
            </a:r>
            <a:r>
              <a:rPr lang="en-US" sz="1500" dirty="0">
                <a:solidFill>
                  <a:srgbClr val="1A1F2B"/>
                </a:solidFill>
                <a:latin typeface="Calibri" pitchFamily="34" charset="0"/>
                <a:ea typeface="Calibri" pitchFamily="34" charset="-122"/>
                <a:cs typeface="Calibri" pitchFamily="34" charset="-120"/>
              </a:rPr>
              <a:t> field, which is exactly the direction Fleming's rule gives.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force acts on a current-carrying wire in a magnetic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Field lines of a uniform field (left to right) plus the field of a wire carrying current out of the page, calculated by adding the two fields. The crowded lines below and the sparse lines above (with a neutral point) show the wire being pushed upwards.">    </p:cNvPr>
          <p:cNvPicPr>
            <a:picLocks noChangeAspect="1"/>
          </p:cNvPicPr>
          <p:nvPr/>
        </p:nvPicPr>
        <p:blipFill>
          <a:blip r:embed="rId1"/>
          <a:stretch>
            <a:fillRect/>
          </a:stretch>
        </p:blipFill>
        <p:spPr>
          <a:xfrm>
            <a:off x="2756002" y="1371600"/>
            <a:ext cx="3631082" cy="2469794"/>
          </a:xfrm>
          <a:prstGeom prst="rect">
            <a:avLst/>
          </a:prstGeom>
        </p:spPr>
      </p:pic>
      <p:sp>
        <p:nvSpPr>
          <p:cNvPr id="5" name="Text 2"/>
          <p:cNvSpPr txBox="1"/>
          <p:nvPr/>
        </p:nvSpPr>
        <p:spPr>
          <a:xfrm>
            <a:off x="2756002" y="3887114"/>
            <a:ext cx="3631082" cy="730606"/>
          </a:xfrm>
          <a:prstGeom prst="rect">
            <a:avLst/>
          </a:prstGeom>
          <a:noFill/>
          <a:ln/>
        </p:spPr>
        <p:txBody>
          <a:bodyPr wrap="square" lIns="0" tIns="0" rIns="0" bIns="0" rtlCol="0" anchor="t"/>
          <a:lstStyle/>
          <a:p>
            <a:pPr algn="ctr" indent="0" marL="0">
              <a:buNone/>
            </a:pPr>
            <a:r>
              <a:rPr lang="en-US" sz="1100" i="1" dirty="0">
                <a:solidFill>
                  <a:srgbClr val="5A6577"/>
                </a:solidFill>
              </a:rPr>
              <a:t>Field lines of a uniform field (left to right) plus the field of a wire carrying current out of the page, calculated by adding the two fields. The crowded lines below and the sparse lines above (with a neutral point) show the wire being pushed upwards.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force acts on a current-carrying wire in a magnetic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2 · Medium · Calculate</a:t>
            </a:r>
            <a:endParaRPr lang="en-US" sz="1200" dirty="0"/>
          </a:p>
        </p:txBody>
      </p:sp>
      <p:pic>
        <p:nvPicPr>
          <p:cNvPr id="4" name="Image 0" descr="Only the component of the current across the field (up the page) produces a force.">    </p:cNvPr>
          <p:cNvPicPr>
            <a:picLocks noChangeAspect="1"/>
          </p:cNvPicPr>
          <p:nvPr/>
        </p:nvPicPr>
        <p:blipFill>
          <a:blip r:embed="rId1"/>
          <a:stretch>
            <a:fillRect/>
          </a:stretch>
        </p:blipFill>
        <p:spPr>
          <a:xfrm>
            <a:off x="4389120" y="1815998"/>
            <a:ext cx="4297680" cy="1918411"/>
          </a:xfrm>
          <a:prstGeom prst="rect">
            <a:avLst/>
          </a:prstGeom>
        </p:spPr>
      </p:pic>
      <p:sp>
        <p:nvSpPr>
          <p:cNvPr id="5" name="Text 2"/>
          <p:cNvSpPr txBox="1"/>
          <p:nvPr/>
        </p:nvSpPr>
        <p:spPr>
          <a:xfrm>
            <a:off x="4389120" y="3780130"/>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Only the component of the current across the field (up the page) produces a force.</a:t>
            </a:r>
            <a:endParaRPr lang="en-US" sz="1100" dirty="0"/>
          </a:p>
        </p:txBody>
      </p:sp>
      <p:sp>
        <p:nvSpPr>
          <p:cNvPr id="6" name="Text 3"/>
          <p:cNvSpPr txBox="1"/>
          <p:nvPr/>
        </p:nvSpPr>
        <p:spPr>
          <a:xfrm>
            <a:off x="457200" y="1371600"/>
            <a:ext cx="3611880" cy="29553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straight wire lies in the plane of the page and carries a current of 4.0 A. A 0.30 m length of it is in a uniform field of flux density 0.080 T, directed to the right across the page. The wire points up and to the right, at 35° to the field. Calculate the force on the wire and state its direction.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Use θ = the angle between the wire and the field: F = BIlsin θ= 0.080 ×4.0 ×0.30 ×sin 35° = </a:t>
            </a:r>
            <a:r>
              <a:rPr lang="en-US" sz="1500" b="1" dirty="0">
                <a:solidFill>
                  <a:srgbClr val="1A1F2B"/>
                </a:solidFill>
                <a:latin typeface="Calibri" pitchFamily="34" charset="0"/>
                <a:ea typeface="Calibri" pitchFamily="34" charset="-122"/>
                <a:cs typeface="Calibri" pitchFamily="34" charset="-120"/>
              </a:rPr>
              <a:t>0.055 N (0.0551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force acts on a current-carrying wire in a magnetic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2 · Medium · Calculate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Direction: field to the right, component of the current up the page, so by Fleming's rule the force is </a:t>
            </a:r>
            <a:r>
              <a:rPr lang="en-US" sz="1500" b="1" dirty="0">
                <a:solidFill>
                  <a:srgbClr val="1A1F2B"/>
                </a:solidFill>
                <a:latin typeface="Calibri" pitchFamily="34" charset="0"/>
                <a:ea typeface="Calibri" pitchFamily="34" charset="-122"/>
                <a:cs typeface="Calibri" pitchFamily="34" charset="-120"/>
              </a:rPr>
              <a:t>into the page</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At 90° the force would be the maximum, 0.096 N; parallel to the field it would be 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force acts on a current-carrying wire in a magnetic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Hard · Calculate</a:t>
            </a:r>
            <a:endParaRPr lang="en-US" sz="1200" dirty="0"/>
          </a:p>
        </p:txBody>
      </p:sp>
      <p:pic>
        <p:nvPicPr>
          <p:cNvPr id="4" name="Image 0" descr="Forces on the rod: weight down, magnetic force BIl up, and a tension T in each lead. With the field into the page, the current must flow to the right for the magnetic force to be upwards.">    </p:cNvPr>
          <p:cNvPicPr>
            <a:picLocks noChangeAspect="1"/>
          </p:cNvPicPr>
          <p:nvPr/>
        </p:nvPicPr>
        <p:blipFill>
          <a:blip r:embed="rId1"/>
          <a:stretch>
            <a:fillRect/>
          </a:stretch>
        </p:blipFill>
        <p:spPr>
          <a:xfrm>
            <a:off x="4389120" y="1419149"/>
            <a:ext cx="4297680" cy="2542946"/>
          </a:xfrm>
          <a:prstGeom prst="rect">
            <a:avLst/>
          </a:prstGeom>
        </p:spPr>
      </p:pic>
      <p:sp>
        <p:nvSpPr>
          <p:cNvPr id="5" name="Text 2"/>
          <p:cNvSpPr txBox="1"/>
          <p:nvPr/>
        </p:nvSpPr>
        <p:spPr>
          <a:xfrm>
            <a:off x="4389120" y="400781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Forces on the rod: weight down, magnetic force BIl up, and a tension T in each lead. With the field into the page, the current must flow to the right for the magnetic force to be upwards.</a:t>
            </a:r>
            <a:endParaRPr lang="en-US" sz="1100" dirty="0"/>
          </a:p>
        </p:txBody>
      </p:sp>
      <p:sp>
        <p:nvSpPr>
          <p:cNvPr id="6" name="Text 3"/>
          <p:cNvSpPr txBox="1"/>
          <p:nvPr/>
        </p:nvSpPr>
        <p:spPr>
          <a:xfrm>
            <a:off x="457200" y="1371600"/>
            <a:ext cx="3611880" cy="29553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horizontal copper rod of mass 18 g hangs from two light, flexible leads. A 0.12 m length of the rod is in a horizontal magnetic field of flux density 0.30 T at right angles to the rod. (a) Calculate the current that makes the tension in the leads zero. (b) The current is reduced to 3.0 A. Calculate the tension in each lead.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Tension is zero when the upward magnetic force equals the weight: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force acts on a current-carrying wire in a magnetic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Hard · Calculate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BIl = mg, so I = mg/Bl = (0.018 ×9.81) ÷(0.30 ×0.12) = </a:t>
            </a:r>
            <a:r>
              <a:rPr lang="en-US" sz="1500" b="1" dirty="0">
                <a:solidFill>
                  <a:srgbClr val="1A1F2B"/>
                </a:solidFill>
                <a:latin typeface="Calibri" pitchFamily="34" charset="0"/>
                <a:ea typeface="Calibri" pitchFamily="34" charset="-122"/>
                <a:cs typeface="Calibri" pitchFamily="34" charset="-120"/>
              </a:rPr>
              <a:t>4.9 A (4.91 A)</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Magnetic force at 3.0 A: F = 0.30 ×3.0 ×0.12 = 0.108 N. The leads support the rest of the weight, shared equally: 2T = 0.1766 - 0.108 = 0.0686 N, so each lead has </a:t>
            </a:r>
            <a:r>
              <a:rPr lang="en-US" sz="1500" b="1" dirty="0">
                <a:solidFill>
                  <a:srgbClr val="1A1F2B"/>
                </a:solidFill>
                <a:latin typeface="Calibri" pitchFamily="34" charset="0"/>
                <a:ea typeface="Calibri" pitchFamily="34" charset="-122"/>
                <a:cs typeface="Calibri" pitchFamily="34" charset="-120"/>
              </a:rPr>
              <a:t>T = 0.034 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Reverse either the current or the field and the magnetic force points down: the leads become tighter, not slacker.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force acts on a current-carrying wire in a magnetic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Two wires both carrying current out of the page. The field of the left wire points up the page at the right wire, so the force on the right wire is to the left; by Newton's third law the left wire is pulled to the right.">    </p:cNvPr>
          <p:cNvPicPr>
            <a:picLocks noChangeAspect="1"/>
          </p:cNvPicPr>
          <p:nvPr/>
        </p:nvPicPr>
        <p:blipFill>
          <a:blip r:embed="rId1"/>
          <a:stretch>
            <a:fillRect/>
          </a:stretch>
        </p:blipFill>
        <p:spPr>
          <a:xfrm>
            <a:off x="4389120" y="1432865"/>
            <a:ext cx="4297680" cy="2516429"/>
          </a:xfrm>
          <a:prstGeom prst="rect">
            <a:avLst/>
          </a:prstGeom>
        </p:spPr>
      </p:pic>
      <p:sp>
        <p:nvSpPr>
          <p:cNvPr id="5" name="Text 2"/>
          <p:cNvSpPr txBox="1"/>
          <p:nvPr/>
        </p:nvSpPr>
        <p:spPr>
          <a:xfrm>
            <a:off x="4389120" y="399501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Two wires both carrying current out of the page. The field of the left wire points up the page at the right wire, so the force on the right wire is to the left; by Newton's third law the left wire is pulled to the right.</a:t>
            </a:r>
            <a:endParaRPr lang="en-US" sz="1100" dirty="0"/>
          </a:p>
        </p:txBody>
      </p:sp>
      <p:sp>
        <p:nvSpPr>
          <p:cNvPr id="6" name="Text 3"/>
          <p:cNvSpPr txBox="1"/>
          <p:nvPr/>
        </p:nvSpPr>
        <p:spPr>
          <a:xfrm>
            <a:off x="457200" y="1371600"/>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a motor, the forces on opposite sides of a coil form a couple that turns it; in a loudspeaker, an alternating current makes the force on the coil reverse, so the cone vibrates. Two parallel wires each sit in the other's field: currents in the same direction attract, in opposite directions repel.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force acts on a current-carrying wire in a magnetic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Right hand for the force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right-hand grip rule gives the </a:t>
            </a:r>
            <a:r>
              <a:rPr lang="en-US" sz="1400" b="1" dirty="0">
                <a:solidFill>
                  <a:srgbClr val="1A1F2B"/>
                </a:solidFill>
                <a:latin typeface="Calibri" pitchFamily="34" charset="0"/>
                <a:ea typeface="Calibri" pitchFamily="34" charset="-122"/>
                <a:cs typeface="Calibri" pitchFamily="34" charset="-120"/>
              </a:rPr>
              <a:t>direction of the field</a:t>
            </a:r>
            <a:r>
              <a:rPr lang="en-US" sz="1400" dirty="0">
                <a:solidFill>
                  <a:srgbClr val="1A1F2B"/>
                </a:solidFill>
                <a:latin typeface="Calibri" pitchFamily="34" charset="0"/>
                <a:ea typeface="Calibri" pitchFamily="34" charset="-122"/>
                <a:cs typeface="Calibri" pitchFamily="34" charset="-120"/>
              </a:rPr>
              <a:t> made by a current; Fleming's </a:t>
            </a:r>
            <a:r>
              <a:rPr lang="en-US" sz="1400" b="1" dirty="0">
                <a:solidFill>
                  <a:srgbClr val="1A1F2B"/>
                </a:solidFill>
                <a:latin typeface="Calibri" pitchFamily="34" charset="0"/>
                <a:ea typeface="Calibri" pitchFamily="34" charset="-122"/>
                <a:cs typeface="Calibri" pitchFamily="34" charset="-120"/>
              </a:rPr>
              <a:t>left</a:t>
            </a:r>
            <a:r>
              <a:rPr lang="en-US" sz="1400" dirty="0">
                <a:solidFill>
                  <a:srgbClr val="1A1F2B"/>
                </a:solidFill>
                <a:latin typeface="Calibri" pitchFamily="34" charset="0"/>
                <a:ea typeface="Calibri" pitchFamily="34" charset="-122"/>
                <a:cs typeface="Calibri" pitchFamily="34" charset="-120"/>
              </a:rPr>
              <a:t>-hand rule gives the </a:t>
            </a:r>
            <a:r>
              <a:rPr lang="en-US" sz="1400" b="1" dirty="0">
                <a:solidFill>
                  <a:srgbClr val="1A1F2B"/>
                </a:solidFill>
                <a:latin typeface="Calibri" pitchFamily="34" charset="0"/>
                <a:ea typeface="Calibri" pitchFamily="34" charset="-122"/>
                <a:cs typeface="Calibri" pitchFamily="34" charset="-120"/>
              </a:rPr>
              <a:t>force</a:t>
            </a:r>
            <a:r>
              <a:rPr lang="en-US" sz="1400" dirty="0">
                <a:solidFill>
                  <a:srgbClr val="1A1F2B"/>
                </a:solidFill>
                <a:latin typeface="Calibri" pitchFamily="34" charset="0"/>
                <a:ea typeface="Calibri" pitchFamily="34" charset="-122"/>
                <a:cs typeface="Calibri" pitchFamily="34" charset="-120"/>
              </a:rPr>
              <a:t> on a current in a field. And θ in F = BIlsin θ is measured between the wire and the field, not between the wire and the force.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 current balance measure the flux density?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Current balance. The clamped wire (current out of the page) is pushed up by the field, so the magnet is pushed down with an equal force and the balance reading rises. The reading shown is for 3.00 A.">    </p:cNvPr>
          <p:cNvPicPr>
            <a:picLocks noChangeAspect="1"/>
          </p:cNvPicPr>
          <p:nvPr/>
        </p:nvPicPr>
        <p:blipFill>
          <a:blip r:embed="rId1"/>
          <a:stretch>
            <a:fillRect/>
          </a:stretch>
        </p:blipFill>
        <p:spPr>
          <a:xfrm>
            <a:off x="4424782" y="1371600"/>
            <a:ext cx="4262018" cy="2638044"/>
          </a:xfrm>
          <a:prstGeom prst="rect">
            <a:avLst/>
          </a:prstGeom>
        </p:spPr>
      </p:pic>
      <p:sp>
        <p:nvSpPr>
          <p:cNvPr id="5" name="Text 2"/>
          <p:cNvSpPr txBox="1"/>
          <p:nvPr/>
        </p:nvSpPr>
        <p:spPr>
          <a:xfrm>
            <a:off x="4424782" y="4055364"/>
            <a:ext cx="4262018" cy="562356"/>
          </a:xfrm>
          <a:prstGeom prst="rect">
            <a:avLst/>
          </a:prstGeom>
          <a:noFill/>
          <a:ln/>
        </p:spPr>
        <p:txBody>
          <a:bodyPr wrap="square" lIns="0" tIns="0" rIns="0" bIns="0" rtlCol="0" anchor="t"/>
          <a:lstStyle/>
          <a:p>
            <a:pPr algn="ctr" indent="0" marL="0">
              <a:buNone/>
            </a:pPr>
            <a:r>
              <a:rPr lang="en-US" sz="1100" i="1" dirty="0">
                <a:solidFill>
                  <a:srgbClr val="5A6577"/>
                </a:solidFill>
              </a:rPr>
              <a:t>Current balance. The clamped wire (current out of the page) is pushed up by the field, so the magnet is pushed down with an equal force and the balance reading rises. The reading shown is for 3.00 A.</a:t>
            </a:r>
            <a:endParaRPr lang="en-US" sz="1100" dirty="0"/>
          </a:p>
        </p:txBody>
      </p:sp>
      <p:sp>
        <p:nvSpPr>
          <p:cNvPr id="6" name="Text 3"/>
          <p:cNvSpPr txBox="1"/>
          <p:nvPr/>
        </p:nvSpPr>
        <p:spPr>
          <a:xfrm>
            <a:off x="457200" y="1371600"/>
            <a:ext cx="3647542" cy="301660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Set-up.</a:t>
            </a:r>
            <a:r>
              <a:rPr lang="en-US" sz="1500" dirty="0">
                <a:solidFill>
                  <a:srgbClr val="1A1F2B"/>
                </a:solidFill>
                <a:latin typeface="Calibri" pitchFamily="34" charset="0"/>
                <a:ea typeface="Calibri" pitchFamily="34" charset="-122"/>
                <a:cs typeface="Calibri" pitchFamily="34" charset="-120"/>
              </a:rPr>
              <a:t> A magnet with its poles facing, so that the field between them is close to uniform, stands on an electronic balance. A stiff straight wire, clamped from above so that it cannot move, passes between the poles at right angles to the field.</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Newton's third law.</a:t>
            </a:r>
            <a:r>
              <a:rPr lang="en-US" sz="1500" dirty="0">
                <a:solidFill>
                  <a:srgbClr val="1A1F2B"/>
                </a:solidFill>
                <a:latin typeface="Calibri" pitchFamily="34" charset="0"/>
                <a:ea typeface="Calibri" pitchFamily="34" charset="-122"/>
                <a:cs typeface="Calibri" pitchFamily="34" charset="-120"/>
              </a:rPr>
              <a:t> If the field pushes the wire up, the wire pushes the magnet down with an equal force, so the balance reading </a:t>
            </a:r>
            <a:r>
              <a:rPr lang="en-US" sz="1500" b="1" dirty="0">
                <a:solidFill>
                  <a:srgbClr val="1A1F2B"/>
                </a:solidFill>
                <a:latin typeface="Calibri" pitchFamily="34" charset="0"/>
                <a:ea typeface="Calibri" pitchFamily="34" charset="-122"/>
                <a:cs typeface="Calibri" pitchFamily="34" charset="-120"/>
              </a:rPr>
              <a:t>increases</a:t>
            </a:r>
            <a:r>
              <a:rPr lang="en-US" sz="1500" dirty="0">
                <a:solidFill>
                  <a:srgbClr val="1A1F2B"/>
                </a:solidFill>
                <a:latin typeface="Calibri" pitchFamily="34" charset="0"/>
                <a:ea typeface="Calibri" pitchFamily="34" charset="-122"/>
                <a:cs typeface="Calibri" pitchFamily="34" charset="-120"/>
              </a:rPr>
              <a:t> by Δm, and F = Δm g with Δm in kg.</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Tare the balance with no current and measure Δm for a range of currents.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 current balance measure the flux density?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Specimen results (l = 5.0 cm). The line passes through the origin: the force is proportional to the current. The large triangle gives the gradient, 1.30 g ÷ 4.0 A.">    </p:cNvPr>
          <p:cNvPicPr>
            <a:picLocks noChangeAspect="1"/>
          </p:cNvPicPr>
          <p:nvPr/>
        </p:nvPicPr>
        <p:blipFill>
          <a:blip r:embed="rId1"/>
          <a:stretch>
            <a:fillRect/>
          </a:stretch>
        </p:blipFill>
        <p:spPr>
          <a:xfrm>
            <a:off x="4389120" y="1451153"/>
            <a:ext cx="4297680" cy="2478938"/>
          </a:xfrm>
          <a:prstGeom prst="rect">
            <a:avLst/>
          </a:prstGeom>
        </p:spPr>
      </p:pic>
      <p:sp>
        <p:nvSpPr>
          <p:cNvPr id="5" name="Text 2"/>
          <p:cNvSpPr txBox="1"/>
          <p:nvPr/>
        </p:nvSpPr>
        <p:spPr>
          <a:xfrm>
            <a:off x="4389120" y="39758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Specimen results (l = 5.0 cm). The line passes through the origin: the force is proportional to the current. The large triangle gives the gradient, 1.30 g ÷ 4.0 A.</a:t>
            </a:r>
            <a:endParaRPr lang="en-US" sz="1100" dirty="0"/>
          </a:p>
        </p:txBody>
      </p:sp>
      <p:sp>
        <p:nvSpPr>
          <p:cNvPr id="6" name="Text 3"/>
          <p:cNvSpPr txBox="1"/>
          <p:nvPr/>
        </p:nvSpPr>
        <p:spPr>
          <a:xfrm>
            <a:off x="457200" y="1371600"/>
            <a:ext cx="3611880" cy="26974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Reverse the current, repeat and average the sizes of the two readings: this cancels changes that do not reverse with the current, such as convection from the warm wire or zero drift.</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Analysis.</a:t>
            </a:r>
            <a:r>
              <a:rPr lang="en-US" sz="1500" dirty="0">
                <a:solidFill>
                  <a:srgbClr val="1A1F2B"/>
                </a:solidFill>
                <a:latin typeface="Calibri" pitchFamily="34" charset="0"/>
                <a:ea typeface="Calibri" pitchFamily="34" charset="-122"/>
                <a:cs typeface="Calibri" pitchFamily="34" charset="-120"/>
              </a:rPr>
              <a:t> F = BIl, so a graph of Δm against I is a straight line through the origin with gradient Bl/g. So B = gradient × g/l, where l is the length of wire inside the field, roughly the width of the pole faces, measured with a ruler or calipers.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 current balance measure the flux density?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Hard · Determine</a:t>
            </a:r>
            <a:endParaRPr lang="en-US" sz="1200" dirty="0"/>
          </a:p>
        </p:txBody>
      </p:sp>
      <p:sp>
        <p:nvSpPr>
          <p:cNvPr id="4" name="Text 2"/>
          <p:cNvSpPr txBox="1"/>
          <p:nvPr/>
        </p:nvSpPr>
        <p:spPr>
          <a:xfrm>
            <a:off x="457200" y="1371600"/>
            <a:ext cx="8229600" cy="320954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graph above to determine the flux density between the poles. The length of wire in the field is 5.0 ± 0.1 cm, and the steepest and least steep acceptable lines differ from the best line by ±3%. Determine the percentage uncertainty in B and give the result with its absolute uncertainty.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Gradient from a large triangle: 1.30 g ÷ 4.0 A = 0.325 g A⁻¹ = 0.325 × 10⁻³ kg A⁻¹.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Convert mass to force: gradient × g = F/I = Bl, so Bl = 0.325×10⁻³ ×9.81 = 3.19×10⁻³ N A⁻¹.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 = 3.19×10⁻³ ÷0.050 = </a:t>
            </a:r>
            <a:r>
              <a:rPr lang="en-US" sz="1500" b="1" dirty="0">
                <a:solidFill>
                  <a:srgbClr val="1A1F2B"/>
                </a:solidFill>
                <a:latin typeface="Calibri" pitchFamily="34" charset="0"/>
                <a:ea typeface="Calibri" pitchFamily="34" charset="-122"/>
                <a:cs typeface="Calibri" pitchFamily="34" charset="-120"/>
              </a:rPr>
              <a:t>0.064 T (0.0638 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 = gradient × g ÷l, so add the percentage uncertainties: % in l = 0.1 ÷ 5.0 × 100 = 2.0%, % in B = 3% + 2% = 5%, so </a:t>
            </a:r>
            <a:r>
              <a:rPr lang="en-US" sz="1500" b="1" dirty="0">
                <a:solidFill>
                  <a:srgbClr val="1A1F2B"/>
                </a:solidFill>
                <a:latin typeface="Calibri" pitchFamily="34" charset="0"/>
                <a:ea typeface="Calibri" pitchFamily="34" charset="-122"/>
                <a:cs typeface="Calibri" pitchFamily="34" charset="-120"/>
              </a:rPr>
              <a:t>B = 0.064 ± 0.003 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intercept is 0.003 g, effectively zero: evidence that the zeroing worked and that there is no systematic error in the balance.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 current balance measure the flux density?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Grams to newtons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balance reads in grams but the physics needs newtons. Convert g → kg, then multiply by 9.81. Skip the conversion and B is 1000 times too big; skip g and it is about 10 times too small.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force acts on a charged particle moving through a magnetic field?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current is moving charge, so each charge carrier in a wire feels part of the force BIl. The same force acts on a charge moving through empty space, at right angles to both the velocity and the field, and zero for a charge at rest or moving parallel to the field.</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Direction.</a:t>
            </a:r>
            <a:r>
              <a:rPr lang="en-US" sz="1500" dirty="0">
                <a:solidFill>
                  <a:srgbClr val="1A1F2B"/>
                </a:solidFill>
                <a:latin typeface="Calibri" pitchFamily="34" charset="0"/>
                <a:ea typeface="Calibri" pitchFamily="34" charset="-122"/>
                <a:cs typeface="Calibri" pitchFamily="34" charset="-120"/>
              </a:rPr>
              <a:t> Use Fleming's left-hand rule with the second finger along the </a:t>
            </a:r>
            <a:r>
              <a:rPr lang="en-US" sz="1500" b="1" dirty="0">
                <a:solidFill>
                  <a:srgbClr val="1A1F2B"/>
                </a:solidFill>
                <a:latin typeface="Calibri" pitchFamily="34" charset="0"/>
                <a:ea typeface="Calibri" pitchFamily="34" charset="-122"/>
                <a:cs typeface="Calibri" pitchFamily="34" charset="-120"/>
              </a:rPr>
              <a:t>conventional current</a:t>
            </a:r>
            <a:r>
              <a:rPr lang="en-US" sz="1500" dirty="0">
                <a:solidFill>
                  <a:srgbClr val="1A1F2B"/>
                </a:solidFill>
                <a:latin typeface="Calibri" pitchFamily="34" charset="0"/>
                <a:ea typeface="Calibri" pitchFamily="34" charset="-122"/>
                <a:cs typeface="Calibri" pitchFamily="34" charset="-120"/>
              </a:rPr>
              <a:t>: along the velocity for a positive charge, and </a:t>
            </a:r>
            <a:r>
              <a:rPr lang="en-US" sz="1500" b="1" dirty="0">
                <a:solidFill>
                  <a:srgbClr val="1A1F2B"/>
                </a:solidFill>
                <a:latin typeface="Calibri" pitchFamily="34" charset="0"/>
                <a:ea typeface="Calibri" pitchFamily="34" charset="-122"/>
                <a:cs typeface="Calibri" pitchFamily="34" charset="-120"/>
              </a:rPr>
              <a:t>opposite</a:t>
            </a:r>
            <a:r>
              <a:rPr lang="en-US" sz="1500" dirty="0">
                <a:solidFill>
                  <a:srgbClr val="1A1F2B"/>
                </a:solidFill>
                <a:latin typeface="Calibri" pitchFamily="34" charset="0"/>
                <a:ea typeface="Calibri" pitchFamily="34" charset="-122"/>
                <a:cs typeface="Calibri" pitchFamily="34" charset="-120"/>
              </a:rPr>
              <a:t> to the velocity for a negative charge such as an electron.</a:t>
            </a:r>
            <a:endParaRPr lang="en-US" sz="1500" dirty="0"/>
          </a:p>
        </p:txBody>
      </p:sp>
      <p:sp>
        <p:nvSpPr>
          <p:cNvPr id="5" name="Shape 3"/>
          <p:cNvSpPr/>
          <p:nvPr/>
        </p:nvSpPr>
        <p:spPr>
          <a:xfrm>
            <a:off x="457200" y="2732227"/>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2823667"/>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Force on a moving charge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 = Bqvsin θ F force (N), B flux density (T), q charge (C), v speed (m s⁻¹), θ angle between the velocity and the field. In the formulae list. It follows from F = BIl: a charge q crossing a length l in time t = l/v is a current I = q/t = qv/l, so BIl = Bqv.</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force acts on a charged particle moving through a magnetic field?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5 · Medium ·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electron moves to the right across the page at 3.0 × 10⁷ m s⁻¹ through a uniform field of 2.0 mT directed out of the page. (a) Calculate the size of the force on the electron and its acceleration. (b) State the direction of the force.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Velocity at 90° to the field, so sin θ= 1: F = Bqv = 2.0×10⁻³ ×1.60×10⁻¹⁹ ×3.0×10⁷ = </a:t>
            </a:r>
            <a:r>
              <a:rPr lang="en-US" sz="1500" b="1" dirty="0">
                <a:solidFill>
                  <a:srgbClr val="1A1F2B"/>
                </a:solidFill>
                <a:latin typeface="Calibri" pitchFamily="34" charset="0"/>
                <a:ea typeface="Calibri" pitchFamily="34" charset="-122"/>
                <a:cs typeface="Calibri" pitchFamily="34" charset="-120"/>
              </a:rPr>
              <a:t>9.6 × 10⁻¹⁵ N</a:t>
            </a:r>
            <a:r>
              <a:rPr lang="en-US" sz="1500" dirty="0">
                <a:solidFill>
                  <a:srgbClr val="1A1F2B"/>
                </a:solidFill>
                <a:latin typeface="Calibri" pitchFamily="34" charset="0"/>
                <a:ea typeface="Calibri" pitchFamily="34" charset="-122"/>
                <a:cs typeface="Calibri" pitchFamily="34" charset="-120"/>
              </a:rPr>
              <a:t>. Then a = F/m = 9.6×10⁻¹⁵ ÷9.11×10⁻³¹ = </a:t>
            </a:r>
            <a:r>
              <a:rPr lang="en-US" sz="1500" b="1" dirty="0">
                <a:solidFill>
                  <a:srgbClr val="1A1F2B"/>
                </a:solidFill>
                <a:latin typeface="Calibri" pitchFamily="34" charset="0"/>
                <a:ea typeface="Calibri" pitchFamily="34" charset="-122"/>
                <a:cs typeface="Calibri" pitchFamily="34" charset="-120"/>
              </a:rPr>
              <a:t>1.1 × 10¹⁶ m s⁻²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An electron moving right is a conventional current to the left; with the field out of the page, Fleming's rule gives a force </a:t>
            </a:r>
            <a:r>
              <a:rPr lang="en-US" sz="1500" b="1" dirty="0">
                <a:solidFill>
                  <a:srgbClr val="1A1F2B"/>
                </a:solidFill>
                <a:latin typeface="Calibri" pitchFamily="34" charset="0"/>
                <a:ea typeface="Calibri" pitchFamily="34" charset="-122"/>
                <a:cs typeface="Calibri" pitchFamily="34" charset="-120"/>
              </a:rPr>
              <a:t>up the page</a:t>
            </a:r>
            <a:r>
              <a:rPr lang="en-US" sz="1500" dirty="0">
                <a:solidFill>
                  <a:srgbClr val="1A1F2B"/>
                </a:solidFill>
                <a:latin typeface="Calibri" pitchFamily="34" charset="0"/>
                <a:ea typeface="Calibri" pitchFamily="34" charset="-122"/>
                <a:cs typeface="Calibri" pitchFamily="34" charset="-120"/>
              </a:rPr>
              <a:t>, at right angles to the velocity.</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weight of the electron, about 9 × 10⁻³⁰ N, is smaller by a factor of more than 10¹⁴, so gravity is always ignored for beams of particles.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force acts on a charged particle moving through a magnetic field?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Electrons and the second finger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Pointing the second finger along the electron's velocity. Fleming's rule uses conventional current; for an electron, or any negative charge, the current is the opposite way to its motion, so the force is the opposite way to the one a proton would feel.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charged particles move in circles in a uniform field?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magnetic force is always at right angles to the velocity, so it does </a:t>
            </a:r>
            <a:r>
              <a:rPr lang="en-US" sz="1500" b="1" dirty="0">
                <a:solidFill>
                  <a:srgbClr val="1A1F2B"/>
                </a:solidFill>
                <a:latin typeface="Calibri" pitchFamily="34" charset="0"/>
                <a:ea typeface="Calibri" pitchFamily="34" charset="-122"/>
                <a:cs typeface="Calibri" pitchFamily="34" charset="-120"/>
              </a:rPr>
              <a:t>no work</a:t>
            </a:r>
            <a:r>
              <a:rPr lang="en-US" sz="1500" dirty="0">
                <a:solidFill>
                  <a:srgbClr val="1A1F2B"/>
                </a:solidFill>
                <a:latin typeface="Calibri" pitchFamily="34" charset="0"/>
                <a:ea typeface="Calibri" pitchFamily="34" charset="-122"/>
                <a:cs typeface="Calibri" pitchFamily="34" charset="-120"/>
              </a:rPr>
              <a:t> and the speed stays constant. A constant-size force always perpendicular to the velocity gives </a:t>
            </a:r>
            <a:r>
              <a:rPr lang="en-US" sz="1500" b="1" dirty="0">
                <a:solidFill>
                  <a:srgbClr val="1A1F2B"/>
                </a:solidFill>
                <a:latin typeface="Calibri" pitchFamily="34" charset="0"/>
                <a:ea typeface="Calibri" pitchFamily="34" charset="-122"/>
                <a:cs typeface="Calibri" pitchFamily="34" charset="-120"/>
              </a:rPr>
              <a:t>uniform circular motion</a:t>
            </a:r>
            <a:r>
              <a:rPr lang="en-US" sz="1500" dirty="0">
                <a:solidFill>
                  <a:srgbClr val="1A1F2B"/>
                </a:solidFill>
                <a:latin typeface="Calibri" pitchFamily="34" charset="0"/>
                <a:ea typeface="Calibri" pitchFamily="34" charset="-122"/>
                <a:cs typeface="Calibri" pitchFamily="34" charset="-120"/>
              </a:rPr>
              <a:t>: the magnetic force provides the centripetal force.</a:t>
            </a:r>
            <a:endParaRPr lang="en-US" sz="1500" dirty="0"/>
          </a:p>
        </p:txBody>
      </p:sp>
      <p:sp>
        <p:nvSpPr>
          <p:cNvPr id="5" name="Shape 3"/>
          <p:cNvSpPr/>
          <p:nvPr/>
        </p:nvSpPr>
        <p:spPr>
          <a:xfrm>
            <a:off x="457200" y="2181758"/>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2273198"/>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Radius of the circular path</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Bqv = mv²/r  ⇒ r = mv/BQ = p/BQ r radius (m), p = mv momentum (kg m s⁻¹), B flux density (T), Q charge (C). r = p/BQ is in the formulae list, but be ready to show how it follows from Bqv = mv²/r (No — derive it); this step is often asked for.</a:t>
            </a:r>
            <a:endParaRPr lang="en-US" sz="1400" dirty="0"/>
          </a:p>
        </p:txBody>
      </p:sp>
      <p:sp>
        <p:nvSpPr>
          <p:cNvPr id="7" name="Text 5"/>
          <p:cNvSpPr txBox="1"/>
          <p:nvPr/>
        </p:nvSpPr>
        <p:spPr>
          <a:xfrm>
            <a:off x="457200" y="3533242"/>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Bigger momentum gives a bigger circle; a stronger field or a bigger charge gives a tighter circle. Opposite charges curve opposite ways.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charged particles move in circles in a uniform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A proton and an alpha particle entering a field of 0.25 T (into the page) at 2.2 × 10⁶ m s⁻¹, drawn to scale. The alpha particle has four times the mass but only twice the charge, so its radius is about twice as large.">    </p:cNvPr>
          <p:cNvPicPr>
            <a:picLocks noChangeAspect="1"/>
          </p:cNvPicPr>
          <p:nvPr/>
        </p:nvPicPr>
        <p:blipFill>
          <a:blip r:embed="rId1"/>
          <a:stretch>
            <a:fillRect/>
          </a:stretch>
        </p:blipFill>
        <p:spPr>
          <a:xfrm>
            <a:off x="2713025" y="1371600"/>
            <a:ext cx="3717950" cy="2469794"/>
          </a:xfrm>
          <a:prstGeom prst="rect">
            <a:avLst/>
          </a:prstGeom>
        </p:spPr>
      </p:pic>
      <p:sp>
        <p:nvSpPr>
          <p:cNvPr id="5" name="Text 2"/>
          <p:cNvSpPr txBox="1"/>
          <p:nvPr/>
        </p:nvSpPr>
        <p:spPr>
          <a:xfrm>
            <a:off x="2713025" y="3887114"/>
            <a:ext cx="3717950" cy="730606"/>
          </a:xfrm>
          <a:prstGeom prst="rect">
            <a:avLst/>
          </a:prstGeom>
          <a:noFill/>
          <a:ln/>
        </p:spPr>
        <p:txBody>
          <a:bodyPr wrap="square" lIns="0" tIns="0" rIns="0" bIns="0" rtlCol="0" anchor="t"/>
          <a:lstStyle/>
          <a:p>
            <a:pPr algn="ctr" indent="0" marL="0">
              <a:buNone/>
            </a:pPr>
            <a:r>
              <a:rPr lang="en-US" sz="1100" i="1" dirty="0">
                <a:solidFill>
                  <a:srgbClr val="5A6577"/>
                </a:solidFill>
              </a:rPr>
              <a:t>A proton and an alpha particle entering a field of 0.25 T (into the page) at 2.2 × 10⁶ m s⁻¹, drawn to scale. The alpha particle has four times the mass but only twice the charge, so its radius is about twice as large.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charged particles move in circles in a uniform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Medium ·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proton and an alpha particle enter a uniform field of flux density 0.25 T at right angles to it, both at 2.2 × 10⁶ m s⁻¹. The mass of an alpha particle is 6.64 × 10⁻²⁷ kg and its charge is +2e. (a) Calculate the radius of each path. (b) Both enter at the same point and leave the field after a semicircle. Calculate the distance between their exit points.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Proton: r = mv/BQ = (1.67×10⁻²⁷ ×2.2×10⁶) ÷(0.25 ×1.60×10⁻¹⁹) = </a:t>
            </a:r>
            <a:r>
              <a:rPr lang="en-US" sz="1500" b="1" dirty="0">
                <a:solidFill>
                  <a:srgbClr val="1A1F2B"/>
                </a:solidFill>
                <a:latin typeface="Calibri" pitchFamily="34" charset="0"/>
                <a:ea typeface="Calibri" pitchFamily="34" charset="-122"/>
                <a:cs typeface="Calibri" pitchFamily="34" charset="-120"/>
              </a:rPr>
              <a:t>0.092 m (9.19 cm)</a:t>
            </a:r>
            <a:r>
              <a:rPr lang="en-US" sz="1500" dirty="0">
                <a:solidFill>
                  <a:srgbClr val="1A1F2B"/>
                </a:solidFill>
                <a:latin typeface="Calibri" pitchFamily="34" charset="0"/>
                <a:ea typeface="Calibri" pitchFamily="34" charset="-122"/>
                <a:cs typeface="Calibri" pitchFamily="34" charset="-120"/>
              </a:rPr>
              <a:t>. Alpha: r = (6.64×10⁻²⁷ ×2.2×10⁶) ÷(0.25 ×3.20×10⁻¹⁹) = </a:t>
            </a:r>
            <a:r>
              <a:rPr lang="en-US" sz="1500" b="1" dirty="0">
                <a:solidFill>
                  <a:srgbClr val="1A1F2B"/>
                </a:solidFill>
                <a:latin typeface="Calibri" pitchFamily="34" charset="0"/>
                <a:ea typeface="Calibri" pitchFamily="34" charset="-122"/>
                <a:cs typeface="Calibri" pitchFamily="34" charset="-120"/>
              </a:rPr>
              <a:t>0.18 m (0.1826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Each exits one diameter from the entry point: 2 ×0.1826 - 2 ×0.0919 = </a:t>
            </a:r>
            <a:r>
              <a:rPr lang="en-US" sz="1500" b="1" dirty="0">
                <a:solidFill>
                  <a:srgbClr val="1A1F2B"/>
                </a:solidFill>
                <a:latin typeface="Calibri" pitchFamily="34" charset="0"/>
                <a:ea typeface="Calibri" pitchFamily="34" charset="-122"/>
                <a:cs typeface="Calibri" pitchFamily="34" charset="-120"/>
              </a:rPr>
              <a:t>0.18 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Ratio check without numbers: r ∝m/Q at the same speed, and 4m/2e is twice m/e, so the alpha particle's radius is about twice the proton's (1.99 times with these masses).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charged particles move in circles in a uniform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Calculate</a:t>
            </a:r>
            <a:endParaRPr lang="en-US" sz="1200" dirty="0"/>
          </a:p>
        </p:txBody>
      </p:sp>
      <p:pic>
        <p:nvPicPr>
          <p:cNvPr id="4" name="Image 0" descr="Crossed fields select one speed: the electric force EQ (down) balances the magnetic force BQv (up). In the second region the magnetic force alone bends the beam into a semicircle (not to scale).">    </p:cNvPr>
          <p:cNvPicPr>
            <a:picLocks noChangeAspect="1"/>
          </p:cNvPicPr>
          <p:nvPr/>
        </p:nvPicPr>
        <p:blipFill>
          <a:blip r:embed="rId1"/>
          <a:stretch>
            <a:fillRect/>
          </a:stretch>
        </p:blipFill>
        <p:spPr>
          <a:xfrm>
            <a:off x="5663794" y="1371600"/>
            <a:ext cx="3023006" cy="2469794"/>
          </a:xfrm>
          <a:prstGeom prst="rect">
            <a:avLst/>
          </a:prstGeom>
        </p:spPr>
      </p:pic>
      <p:sp>
        <p:nvSpPr>
          <p:cNvPr id="5" name="Text 2"/>
          <p:cNvSpPr txBox="1"/>
          <p:nvPr/>
        </p:nvSpPr>
        <p:spPr>
          <a:xfrm>
            <a:off x="5663794" y="3887114"/>
            <a:ext cx="3023006" cy="730606"/>
          </a:xfrm>
          <a:prstGeom prst="rect">
            <a:avLst/>
          </a:prstGeom>
          <a:noFill/>
          <a:ln/>
        </p:spPr>
        <p:txBody>
          <a:bodyPr wrap="square" lIns="0" tIns="0" rIns="0" bIns="0" rtlCol="0" anchor="t"/>
          <a:lstStyle/>
          <a:p>
            <a:pPr algn="ctr" indent="0" marL="0">
              <a:buNone/>
            </a:pPr>
            <a:r>
              <a:rPr lang="en-US" sz="1100" i="1" dirty="0">
                <a:solidFill>
                  <a:srgbClr val="5A6577"/>
                </a:solidFill>
              </a:rPr>
              <a:t>Crossed fields select one speed: the electric force EQ (down) balances the magnetic force BQv (up). In the second region the magnetic force alone bends the beam into a semicircle (not to scale).</a:t>
            </a:r>
            <a:endParaRPr lang="en-US" sz="1100" dirty="0"/>
          </a:p>
        </p:txBody>
      </p:sp>
      <p:sp>
        <p:nvSpPr>
          <p:cNvPr id="6" name="Text 3"/>
          <p:cNvSpPr txBox="1"/>
          <p:nvPr/>
        </p:nvSpPr>
        <p:spPr>
          <a:xfrm>
            <a:off x="457200" y="1371600"/>
            <a:ext cx="4886554" cy="24359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Singly charged positive ions pass between two parallel plates 8.0 mm apart with a p.d. of 480 V across them. A magnetic field of 0.050 T, at right angles to both the electric field and the ions' velocity, acts in the same region. Only ions for which the electric and magnetic forces cancel travel straight through. These ions, of mass 1.15 × 10⁻²⁶ kg, then enter a region where there is only a magnetic field of 0.40 T. (a) Calculate the speed of the ions that pass straight through. (b) Calculate the radius of their path in the 0.40 T field.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charged particles move in circles in a uniform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Calculate (continued)</a:t>
            </a:r>
            <a:endParaRPr lang="en-US" sz="1200" dirty="0"/>
          </a:p>
        </p:txBody>
      </p:sp>
      <p:sp>
        <p:nvSpPr>
          <p:cNvPr id="4" name="Text 2"/>
          <p:cNvSpPr txBox="1"/>
          <p:nvPr/>
        </p:nvSpPr>
        <p:spPr>
          <a:xfrm>
            <a:off x="457200" y="1371600"/>
            <a:ext cx="8229600" cy="161574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Electric field between the plates (4.3): E = V/d = 480 ÷8.0×10⁻³ = 6.0×10⁴ V m⁻¹. The forces balance, EQ = BQv, so the charge cancels: v = E/B = 6.0×10⁴ ÷0.050 = </a:t>
            </a:r>
            <a:r>
              <a:rPr lang="en-US" sz="1500" b="1" dirty="0">
                <a:solidFill>
                  <a:srgbClr val="1A1F2B"/>
                </a:solidFill>
                <a:latin typeface="Calibri" pitchFamily="34" charset="0"/>
                <a:ea typeface="Calibri" pitchFamily="34" charset="-122"/>
                <a:cs typeface="Calibri" pitchFamily="34" charset="-120"/>
              </a:rPr>
              <a:t>1.2 × 10⁶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 = mv/BQ = (1.15×10⁻²⁶ ×1.2×10⁶) ÷(0.40 ×1.60×10⁻¹⁹) = </a:t>
            </a:r>
            <a:r>
              <a:rPr lang="en-US" sz="1500" b="1" dirty="0">
                <a:solidFill>
                  <a:srgbClr val="1A1F2B"/>
                </a:solidFill>
                <a:latin typeface="Calibri" pitchFamily="34" charset="0"/>
                <a:ea typeface="Calibri" pitchFamily="34" charset="-122"/>
                <a:cs typeface="Calibri" pitchFamily="34" charset="-120"/>
              </a:rPr>
              <a:t>0.22 m (0.216 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Faster ions feel a bigger magnetic force and are deflected one way; slower ions are deflected the other way by the unchanged electric force. Only one speed gets through, whatever the charge or mass.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charged particles move in circles in a uniform field?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velocity component </a:t>
            </a:r>
            <a:r>
              <a:rPr lang="en-US" sz="1500" b="1" dirty="0">
                <a:solidFill>
                  <a:srgbClr val="1A1F2B"/>
                </a:solidFill>
                <a:latin typeface="Calibri" pitchFamily="34" charset="0"/>
                <a:ea typeface="Calibri" pitchFamily="34" charset="-122"/>
                <a:cs typeface="Calibri" pitchFamily="34" charset="-120"/>
              </a:rPr>
              <a:t>along</a:t>
            </a:r>
            <a:r>
              <a:rPr lang="en-US" sz="1500" dirty="0">
                <a:solidFill>
                  <a:srgbClr val="1A1F2B"/>
                </a:solidFill>
                <a:latin typeface="Calibri" pitchFamily="34" charset="0"/>
                <a:ea typeface="Calibri" pitchFamily="34" charset="-122"/>
                <a:cs typeface="Calibri" pitchFamily="34" charset="-120"/>
              </a:rPr>
              <a:t> the field is unaffected, so the particle spirals (a helix) along the lines. A particle losing energy in a detector has decreasing momentum, so its track spirals inwards, showing which way it travelled.</a:t>
            </a:r>
            <a:endParaRPr lang="en-US" sz="1500" dirty="0"/>
          </a:p>
        </p:txBody>
      </p:sp>
      <p:sp>
        <p:nvSpPr>
          <p:cNvPr id="5" name="Shape 3"/>
          <p:cNvSpPr/>
          <p:nvPr/>
        </p:nvSpPr>
        <p:spPr>
          <a:xfrm>
            <a:off x="457200" y="2181758"/>
            <a:ext cx="8229600" cy="1066190"/>
          </a:xfrm>
          <a:prstGeom prst="roundRect">
            <a:avLst>
              <a:gd name="adj" fmla="val 5146"/>
            </a:avLst>
          </a:prstGeom>
          <a:solidFill>
            <a:srgbClr val="FFFBEB"/>
          </a:solidFill>
          <a:ln w="9525">
            <a:solidFill>
              <a:srgbClr val="DDE2EA"/>
            </a:solidFill>
            <a:prstDash val="solid"/>
          </a:ln>
        </p:spPr>
      </p:sp>
      <p:sp>
        <p:nvSpPr>
          <p:cNvPr id="6" name="Text 4"/>
          <p:cNvSpPr txBox="1"/>
          <p:nvPr/>
        </p:nvSpPr>
        <p:spPr>
          <a:xfrm>
            <a:off x="603504" y="227319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"Show that r = p/BQ"</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two lines: the magnetic force provides the centripetal force, BQv = mv²/r; cancel one v and rearrange to r = mv/BQ = p/BQ. Say why it is a circle: the force is always perpendicular to the velocity, so the speed is constant.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Define B in words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Flux density is the force per unit current per unit length on a conductor </a:t>
            </a:r>
            <a:r>
              <a:rPr lang="en-US" sz="1400" b="1" dirty="0">
                <a:solidFill>
                  <a:srgbClr val="1A1F2B"/>
                </a:solidFill>
                <a:latin typeface="Calibri" pitchFamily="34" charset="0"/>
                <a:ea typeface="Calibri" pitchFamily="34" charset="-122"/>
                <a:cs typeface="Calibri" pitchFamily="34" charset="-120"/>
              </a:rPr>
              <a:t>at right angles to the field</a:t>
            </a:r>
            <a:r>
              <a:rPr lang="en-US" sz="1400" dirty="0">
                <a:solidFill>
                  <a:srgbClr val="1A1F2B"/>
                </a:solidFill>
                <a:latin typeface="Calibri" pitchFamily="34" charset="0"/>
                <a:ea typeface="Calibri" pitchFamily="34" charset="-122"/>
                <a:cs typeface="Calibri" pitchFamily="34" charset="-120"/>
              </a:rPr>
              <a:t>. Leaving out "at right angles" makes the definition incomplete, because the force depends on the angle.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Name the angle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F = BIlsin θ and F = Bqvsin θ, θ is between the field and the current or velocity. In φ= BAcos θ, θ is between the field and the </a:t>
            </a:r>
            <a:r>
              <a:rPr lang="en-US" sz="1400" b="1" dirty="0">
                <a:solidFill>
                  <a:srgbClr val="1A1F2B"/>
                </a:solidFill>
                <a:latin typeface="Calibri" pitchFamily="34" charset="0"/>
                <a:ea typeface="Calibri" pitchFamily="34" charset="-122"/>
                <a:cs typeface="Calibri" pitchFamily="34" charset="-120"/>
              </a:rPr>
              <a:t>normal</a:t>
            </a:r>
            <a:r>
              <a:rPr lang="en-US" sz="1400" dirty="0">
                <a:solidFill>
                  <a:srgbClr val="1A1F2B"/>
                </a:solidFill>
                <a:latin typeface="Calibri" pitchFamily="34" charset="0"/>
                <a:ea typeface="Calibri" pitchFamily="34" charset="-122"/>
                <a:cs typeface="Calibri" pitchFamily="34" charset="-120"/>
              </a:rPr>
              <a:t> to the coil. Sketch the angle before you choose sin or cos.</a:t>
            </a:r>
            <a:endParaRPr lang="en-US" sz="1300" dirty="0"/>
          </a:p>
        </p:txBody>
      </p:sp>
      <p:sp>
        <p:nvSpPr>
          <p:cNvPr id="8" name="Shape 6"/>
          <p:cNvSpPr/>
          <p:nvPr/>
        </p:nvSpPr>
        <p:spPr>
          <a:xfrm>
            <a:off x="457200" y="3311042"/>
            <a:ext cx="8229600" cy="1066190"/>
          </a:xfrm>
          <a:prstGeom prst="roundRect">
            <a:avLst>
              <a:gd name="adj" fmla="val 5146"/>
            </a:avLst>
          </a:prstGeom>
          <a:solidFill>
            <a:srgbClr val="FFFBEB"/>
          </a:solidFill>
          <a:ln w="9525">
            <a:solidFill>
              <a:srgbClr val="DDE2EA"/>
            </a:solidFill>
            <a:prstDash val="solid"/>
          </a:ln>
        </p:spPr>
      </p:sp>
      <p:sp>
        <p:nvSpPr>
          <p:cNvPr id="9" name="Text 7"/>
          <p:cNvSpPr txBox="1"/>
          <p:nvPr/>
        </p:nvSpPr>
        <p:spPr>
          <a:xfrm>
            <a:off x="603504" y="340248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The right rule for each direction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Grip rule (right hand) for the field a current makes; left-hand rule for the force on a current. For electrons, reverse the second finger. State a direction in the words the question uses: "into the page", "towards the top of the page", "vertically upwards".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4.5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No work, constant speed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Why does a charged particle's speed not change in a magnetic field? The force is perpendicular to the velocity, so no work is done on the particle and its kinetic energy stays constant. "The field is uniform" is not the reason.</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Units and prefixes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mT → × 10⁻³, µT → × 10⁻⁶, cm² → × 10⁻⁴ m², mm² → × 10⁻⁶ m². Convert before you substitute, and give flux in Wb, flux linkage in Wb turns and B in 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magnetic force on a wire acts along the field lines, like the force on a pole.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force on a current is a sideways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is at right angles to both the field and the current (Fleming's left-hand rule).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magnetic field speeds up the charged particles moving through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force is always perpendicular to the velocity, so it does no work.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field changes the direction of motion only; the speed and kinetic energy stay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stationary charge in a magnetic field feels a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Bqvsin θ is zero when v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moving charges (or currents) feel a magnetic force; a stationary charge feels only electric forces.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Flux and flux density are the same thing.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They have different units, Wb and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Flux density B is flux per unit area; flux φ= BA depends on the area too.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838505">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coil has the most flux through it when its plane is along the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Then no field lines pass through the coil.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Flux is greatest when the plane of the coil is at right angles to the field (normal along the field), and zero when the plane is parallel to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Electrons and protons moving the same way are pushed the same way.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Their charges have opposite signs.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forces are in opposite directions, so their paths curve opposite ways.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2 Circular motion and 4.3 Electric fields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magnetic force Bqv plays the role of the centripetal force mv²/r, which is how r = p/BQ is derived. Compare the two fields: an electric force EQ acts on any charge, along the field lines, and can do work; a magnetic force acts only on moving charge, sideways, and does no work. Balancing them selects a single speed.</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6 Electromagnetic induction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Flux φ= BA and flux linkage Nφ, defined here, are exactly what must change to induce an e.m.f.</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7 Atomic structure and particle accelerators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Cyclotrons bend particles round with a magnetic field, and detectors find momentum from the radius of curvature of a track using r = p/BQ.</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97864"/>
                <a:gridCol w="3706063"/>
                <a:gridCol w="332567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φ= BA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flux (Wb) through an area at right angles to the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flux linkage = Nφ</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flux linked by a coil of N turns (Wb turns)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φ= BAcos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coil whose normal is at θ to the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(component of the 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BIlsin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 (N) on a current-carrying conductor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 = F/Il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definition of flux density; 1 T = 1 N A⁻¹ m⁻¹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rearrange F = BIl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Bqvsin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 (N) on a moving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p/BQ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radius (m) of a charged particle's circular path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Bqv = mv²/r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starting point for the radius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(magnetic force = centripetal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E/B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 (m s⁻¹) passing undeflected through crossed fields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EQ = BQv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318028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beam of protons travels parallel to the field lines of a uniform magnetic field. What force does the field exert on them, and why?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coil of 500 turns and area 2.0 cm² is placed with its plane at right angles to a field of 0.30 T. Calculate the flux linkage.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0.25 m length of wire carrying 6.0 A lies at right angles to a field of 0.12 T. Calculate the force on it. What is the force if the wire is turned to lie along the field?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proton moves up the page through a field directed into the page. In which direction is the force on it? What would change for an electron?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An electron moves at 5.0 × 10⁶ m s⁻¹ at right angles to a field of 1.0 mT. Calculate the radius of its path, and explain why its speed does not change.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Two long parallel wires carry currents in opposite directions. Explain whether they attract or repel.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9260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None. F = Bqvsin θ with θ= 0, so sin θ= 0: there is no component of the velocity across the field.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Nφ= NBA = 500 ×0.30 ×2.0×10⁻⁴ = </a:t>
            </a:r>
            <a:r>
              <a:rPr lang="en-US" sz="1500" b="1" dirty="0">
                <a:solidFill>
                  <a:srgbClr val="1A1F2B"/>
                </a:solidFill>
                <a:latin typeface="Calibri" pitchFamily="34" charset="0"/>
                <a:ea typeface="Calibri" pitchFamily="34" charset="-122"/>
                <a:cs typeface="Calibri" pitchFamily="34" charset="-120"/>
              </a:rPr>
              <a:t>0.030 Wb turns</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F = 0.12 ×6.0 ×0.25 = </a:t>
            </a:r>
            <a:r>
              <a:rPr lang="en-US" sz="1500" b="1" dirty="0">
                <a:solidFill>
                  <a:srgbClr val="1A1F2B"/>
                </a:solidFill>
                <a:latin typeface="Calibri" pitchFamily="34" charset="0"/>
                <a:ea typeface="Calibri" pitchFamily="34" charset="-122"/>
                <a:cs typeface="Calibri" pitchFamily="34" charset="-120"/>
              </a:rPr>
              <a:t>0.18 N</a:t>
            </a:r>
            <a:r>
              <a:rPr lang="en-US" sz="1500" dirty="0">
                <a:solidFill>
                  <a:srgbClr val="1A1F2B"/>
                </a:solidFill>
                <a:latin typeface="Calibri" pitchFamily="34" charset="0"/>
                <a:ea typeface="Calibri" pitchFamily="34" charset="-122"/>
                <a:cs typeface="Calibri" pitchFamily="34" charset="-120"/>
              </a:rPr>
              <a:t>. Along the field, sin 0° = 0, so the force is zero.</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Fleming's left-hand rule (field into the page, current up the page) gives a force </a:t>
            </a:r>
            <a:r>
              <a:rPr lang="en-US" sz="1500" b="1" dirty="0">
                <a:solidFill>
                  <a:srgbClr val="1A1F2B"/>
                </a:solidFill>
                <a:latin typeface="Calibri" pitchFamily="34" charset="0"/>
                <a:ea typeface="Calibri" pitchFamily="34" charset="-122"/>
                <a:cs typeface="Calibri" pitchFamily="34" charset="-120"/>
              </a:rPr>
              <a:t>towards the left</a:t>
            </a:r>
            <a:r>
              <a:rPr lang="en-US" sz="1500" dirty="0">
                <a:solidFill>
                  <a:srgbClr val="1A1F2B"/>
                </a:solidFill>
                <a:latin typeface="Calibri" pitchFamily="34" charset="0"/>
                <a:ea typeface="Calibri" pitchFamily="34" charset="-122"/>
                <a:cs typeface="Calibri" pitchFamily="34" charset="-120"/>
              </a:rPr>
              <a:t> of the page. An electron moving the same way is equivalent to a current down the page, so the force on it is towards the right.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r = mv/BQ = (9.11×10⁻³¹ ×5.0×10⁶) ÷(1.0×10⁻³ ×1.60×10⁻¹⁹) = </a:t>
            </a:r>
            <a:r>
              <a:rPr lang="en-US" sz="1500" b="1" dirty="0">
                <a:solidFill>
                  <a:srgbClr val="1A1F2B"/>
                </a:solidFill>
                <a:latin typeface="Calibri" pitchFamily="34" charset="0"/>
                <a:ea typeface="Calibri" pitchFamily="34" charset="-122"/>
                <a:cs typeface="Calibri" pitchFamily="34" charset="-120"/>
              </a:rPr>
              <a:t>0.028 m (2.8 cm)</a:t>
            </a:r>
            <a:r>
              <a:rPr lang="en-US" sz="1500" dirty="0">
                <a:solidFill>
                  <a:srgbClr val="1A1F2B"/>
                </a:solidFill>
                <a:latin typeface="Calibri" pitchFamily="34" charset="0"/>
                <a:ea typeface="Calibri" pitchFamily="34" charset="-122"/>
                <a:cs typeface="Calibri" pitchFamily="34" charset="-120"/>
              </a:rPr>
              <a:t>. The force is always perpendicular to the velocity, so it does no work and the kinetic energy is constant.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Each wire is in the field of the other. Applying the grip rule to one wire and then the left-hand rule to the other shows the force on each wire points away from the other, so they </a:t>
            </a:r>
            <a:r>
              <a:rPr lang="en-US" sz="1500" b="1" dirty="0">
                <a:solidFill>
                  <a:srgbClr val="1A1F2B"/>
                </a:solidFill>
                <a:latin typeface="Calibri" pitchFamily="34" charset="0"/>
                <a:ea typeface="Calibri" pitchFamily="34" charset="-122"/>
                <a:cs typeface="Calibri" pitchFamily="34" charset="-120"/>
              </a:rPr>
              <a:t>repel</a:t>
            </a:r>
            <a:r>
              <a:rPr lang="en-US" sz="1500" dirty="0">
                <a:solidFill>
                  <a:srgbClr val="1A1F2B"/>
                </a:solidFill>
                <a:latin typeface="Calibri" pitchFamily="34" charset="0"/>
                <a:ea typeface="Calibri" pitchFamily="34" charset="-122"/>
                <a:cs typeface="Calibri" pitchFamily="34" charset="-120"/>
              </a:rPr>
              <a:t>. (Currents in the same direction attract.)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Which of the following is equivalent to the tesla, the unit of magnetic flux density?</a:t>
            </a:r>
            <a:endParaRPr lang="en-US" sz="1600" dirty="0"/>
          </a:p>
          <a:p>
            <a:pPr indent="0" marL="0">
              <a:spcAft>
                <a:spcPts val="600"/>
              </a:spcAft>
              <a:buNone/>
            </a:pPr>
            <a:r>
              <a:rPr lang="en-US" sz="1600" dirty="0">
                <a:solidFill>
                  <a:srgbClr val="1A1F2B"/>
                </a:solidFill>
              </a:rPr>
              <a:t>A   N A m</a:t>
            </a:r>
            <a:endParaRPr lang="en-US" sz="1600" dirty="0"/>
          </a:p>
          <a:p>
            <a:pPr indent="0" marL="0">
              <a:spcAft>
                <a:spcPts val="600"/>
              </a:spcAft>
              <a:buNone/>
            </a:pPr>
            <a:r>
              <a:rPr lang="en-US" sz="1600" dirty="0">
                <a:solidFill>
                  <a:srgbClr val="1A1F2B"/>
                </a:solidFill>
              </a:rPr>
              <a:t>B   Wb m²</a:t>
            </a:r>
            <a:endParaRPr lang="en-US" sz="1600" dirty="0"/>
          </a:p>
          <a:p>
            <a:pPr indent="0" marL="0">
              <a:spcAft>
                <a:spcPts val="600"/>
              </a:spcAft>
              <a:buNone/>
            </a:pPr>
            <a:r>
              <a:rPr lang="en-US" sz="1600" dirty="0">
                <a:solidFill>
                  <a:srgbClr val="1A1F2B"/>
                </a:solidFill>
              </a:rPr>
              <a:t>C   N A m⁻¹</a:t>
            </a:r>
            <a:endParaRPr lang="en-US" sz="1600" dirty="0"/>
          </a:p>
          <a:p>
            <a:pPr indent="0" marL="0">
              <a:spcAft>
                <a:spcPts val="600"/>
              </a:spcAft>
              <a:buNone/>
            </a:pPr>
            <a:r>
              <a:rPr lang="en-US" sz="1600" dirty="0">
                <a:solidFill>
                  <a:srgbClr val="1A1F2B"/>
                </a:solidFill>
              </a:rPr>
              <a:t>D   N A⁻¹ m⁻¹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flat circular coil of diameter 4.0 cm has 150 turns. It is placed with its plane at right angles to a uniform magnetic field of flux density 0.12 T.</a:t>
            </a:r>
            <a:endParaRPr lang="en-US" sz="1400" dirty="0"/>
          </a:p>
          <a:p>
            <a:pPr indent="0" marL="0">
              <a:spcAft>
                <a:spcPts val="600"/>
              </a:spcAft>
              <a:buNone/>
            </a:pPr>
            <a:r>
              <a:rPr lang="en-US" sz="1400" dirty="0">
                <a:solidFill>
                  <a:srgbClr val="1A1F2B"/>
                </a:solidFill>
              </a:rPr>
              <a:t>What is the flux linkage of the coil?</a:t>
            </a:r>
            <a:endParaRPr lang="en-US" sz="1400" dirty="0"/>
          </a:p>
          <a:p>
            <a:pPr indent="0" marL="0">
              <a:spcAft>
                <a:spcPts val="600"/>
              </a:spcAft>
              <a:buNone/>
            </a:pPr>
            <a:r>
              <a:rPr lang="en-US" sz="1400" dirty="0">
                <a:solidFill>
                  <a:srgbClr val="1A1F2B"/>
                </a:solidFill>
              </a:rPr>
              <a:t>A   1.5 × 10⁻⁴ Wb turns</a:t>
            </a:r>
            <a:endParaRPr lang="en-US" sz="1400" dirty="0"/>
          </a:p>
          <a:p>
            <a:pPr indent="0" marL="0">
              <a:spcAft>
                <a:spcPts val="600"/>
              </a:spcAft>
              <a:buNone/>
            </a:pPr>
            <a:r>
              <a:rPr lang="en-US" sz="1400" dirty="0">
                <a:solidFill>
                  <a:srgbClr val="1A1F2B"/>
                </a:solidFill>
              </a:rPr>
              <a:t>B   7.2 × 10⁻³ Wb turns</a:t>
            </a:r>
            <a:endParaRPr lang="en-US" sz="1400" dirty="0"/>
          </a:p>
          <a:p>
            <a:pPr indent="0" marL="0">
              <a:spcAft>
                <a:spcPts val="600"/>
              </a:spcAft>
              <a:buNone/>
            </a:pPr>
            <a:r>
              <a:rPr lang="en-US" sz="1400" dirty="0">
                <a:solidFill>
                  <a:srgbClr val="1A1F2B"/>
                </a:solidFill>
              </a:rPr>
              <a:t>C   2.3 × 10⁻² Wb turns</a:t>
            </a:r>
            <a:endParaRPr lang="en-US" sz="1400" dirty="0"/>
          </a:p>
          <a:p>
            <a:pPr indent="0" marL="0">
              <a:spcAft>
                <a:spcPts val="600"/>
              </a:spcAft>
              <a:buNone/>
            </a:pPr>
            <a:r>
              <a:rPr lang="en-US" sz="1400" dirty="0">
                <a:solidFill>
                  <a:srgbClr val="1A1F2B"/>
                </a:solidFill>
              </a:rPr>
              <a:t>D   9.0 × 10⁻² Wb turns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straight wire carries a current of 3.0 A. A 0.15 m length of the wire lies in a uniform magnetic field of flux density 0.040 T, at an angle of 30° to the field lines.</a:t>
            </a:r>
            <a:endParaRPr lang="en-US" sz="1400" dirty="0"/>
          </a:p>
          <a:p>
            <a:pPr indent="0" marL="0">
              <a:spcAft>
                <a:spcPts val="600"/>
              </a:spcAft>
              <a:buNone/>
            </a:pPr>
            <a:r>
              <a:rPr lang="en-US" sz="1400" dirty="0">
                <a:solidFill>
                  <a:srgbClr val="1A1F2B"/>
                </a:solidFill>
              </a:rPr>
              <a:t>What is the size of the force on the wire?</a:t>
            </a:r>
            <a:endParaRPr lang="en-US" sz="1400" dirty="0"/>
          </a:p>
          <a:p>
            <a:pPr indent="0" marL="0">
              <a:spcAft>
                <a:spcPts val="600"/>
              </a:spcAft>
              <a:buNone/>
            </a:pPr>
            <a:r>
              <a:rPr lang="en-US" sz="1400" dirty="0">
                <a:solidFill>
                  <a:srgbClr val="1A1F2B"/>
                </a:solidFill>
              </a:rPr>
              <a:t>Figure: the wire in the field (not to scale)</a:t>
            </a:r>
            <a:endParaRPr lang="en-US" sz="1400" dirty="0"/>
          </a:p>
          <a:p>
            <a:pPr indent="0" marL="0">
              <a:spcAft>
                <a:spcPts val="600"/>
              </a:spcAft>
              <a:buNone/>
            </a:pPr>
            <a:r>
              <a:rPr lang="en-US" sz="1400" dirty="0">
                <a:solidFill>
                  <a:srgbClr val="1A1F2B"/>
                </a:solidFill>
              </a:rPr>
              <a:t>A   0.0090 N</a:t>
            </a:r>
            <a:endParaRPr lang="en-US" sz="1400" dirty="0"/>
          </a:p>
          <a:p>
            <a:pPr indent="0" marL="0">
              <a:spcAft>
                <a:spcPts val="600"/>
              </a:spcAft>
              <a:buNone/>
            </a:pPr>
            <a:r>
              <a:rPr lang="en-US" sz="1400" dirty="0">
                <a:solidFill>
                  <a:srgbClr val="1A1F2B"/>
                </a:solidFill>
              </a:rPr>
              <a:t>B   0.016 N</a:t>
            </a:r>
            <a:endParaRPr lang="en-US" sz="1400" dirty="0"/>
          </a:p>
          <a:p>
            <a:pPr indent="0" marL="0">
              <a:spcAft>
                <a:spcPts val="600"/>
              </a:spcAft>
              <a:buNone/>
            </a:pPr>
            <a:r>
              <a:rPr lang="en-US" sz="1400" dirty="0">
                <a:solidFill>
                  <a:srgbClr val="1A1F2B"/>
                </a:solidFill>
              </a:rPr>
              <a:t>C   0.018 N</a:t>
            </a:r>
            <a:endParaRPr lang="en-US" sz="1400" dirty="0"/>
          </a:p>
          <a:p>
            <a:pPr indent="0" marL="0">
              <a:spcAft>
                <a:spcPts val="600"/>
              </a:spcAft>
              <a:buNone/>
            </a:pPr>
            <a:r>
              <a:rPr lang="en-US" sz="1400" dirty="0">
                <a:solidFill>
                  <a:srgbClr val="1A1F2B"/>
                </a:solidFill>
              </a:rPr>
              <a:t>D   0.40 N</a:t>
            </a:r>
            <a:endParaRPr lang="en-US" sz="1400" dirty="0"/>
          </a:p>
        </p:txBody>
      </p:sp>
      <p:pic>
        <p:nvPicPr>
          <p:cNvPr id="5" name="Image 0" descr="Figure for question 3">    </p:cNvPr>
          <p:cNvPicPr>
            <a:picLocks noChangeAspect="1"/>
          </p:cNvPicPr>
          <p:nvPr/>
        </p:nvPicPr>
        <p:blipFill>
          <a:blip r:embed="rId1"/>
          <a:stretch>
            <a:fillRect/>
          </a:stretch>
        </p:blipFill>
        <p:spPr>
          <a:xfrm>
            <a:off x="5212080" y="1996106"/>
            <a:ext cx="3474720" cy="1859947"/>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horizontal metal rod of mass 12 g hangs from two light, flexible threads in a uniform vertical magnetic field of flux density 0.30 T. 8.0 cm of the rod is in the field. When there is a current in the rod, it moves sideways and comes to rest with the threads at 20° to the vertical. The figure shows the arrangement seen along the rod.</a:t>
            </a:r>
            <a:endParaRPr lang="en-US" sz="1200" dirty="0"/>
          </a:p>
          <a:p>
            <a:pPr indent="0" marL="0">
              <a:spcAft>
                <a:spcPts val="600"/>
              </a:spcAft>
              <a:buNone/>
            </a:pPr>
            <a:r>
              <a:rPr lang="en-US" sz="1200" dirty="0">
                <a:solidFill>
                  <a:srgbClr val="1A1F2B"/>
                </a:solidFill>
              </a:rPr>
              <a:t>(a) Name the forces acting on the rod in its new position and explain why the magnetic force on the rod is horizontal.  [2]</a:t>
            </a:r>
            <a:endParaRPr lang="en-US" sz="1200" dirty="0"/>
          </a:p>
          <a:p>
            <a:pPr indent="0" marL="0">
              <a:spcAft>
                <a:spcPts val="600"/>
              </a:spcAft>
              <a:buNone/>
            </a:pPr>
            <a:r>
              <a:rPr lang="en-US" sz="1200" dirty="0">
                <a:solidFill>
                  <a:srgbClr val="1A1F2B"/>
                </a:solidFill>
              </a:rPr>
              <a:t>(b) Calculate the current in the rod.  [2]</a:t>
            </a:r>
            <a:endParaRPr lang="en-US" sz="1200" dirty="0"/>
          </a:p>
          <a:p>
            <a:pPr indent="0" marL="0">
              <a:spcAft>
                <a:spcPts val="600"/>
              </a:spcAft>
              <a:buNone/>
            </a:pPr>
            <a:r>
              <a:rPr lang="en-US" sz="1200" dirty="0">
                <a:solidFill>
                  <a:srgbClr val="1A1F2B"/>
                </a:solidFill>
              </a:rPr>
              <a:t>(c) State the direction of the current in the rod.  [1]</a:t>
            </a:r>
            <a:endParaRPr lang="en-US" sz="1200" dirty="0"/>
          </a:p>
          <a:p>
            <a:pPr indent="0" marL="0">
              <a:spcAft>
                <a:spcPts val="600"/>
              </a:spcAft>
              <a:buNone/>
            </a:pPr>
            <a:r>
              <a:rPr lang="en-US" sz="1200" dirty="0">
                <a:solidFill>
                  <a:srgbClr val="1A1F2B"/>
                </a:solidFill>
              </a:rPr>
              <a:t>(d) The current is doubled. Calculate the new angle between the threads and the vertical.  [2]</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1779422"/>
            <a:ext cx="3474720" cy="2293315"/>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small rectangular search coil measures 1.2 cm × 2.5 cm and has 400 turns. It is held between the poles of an electromagnet with its plane at right angles to a uniform field of flux density 0.36 T.</a:t>
            </a:r>
            <a:endParaRPr lang="en-US" sz="1400" dirty="0"/>
          </a:p>
          <a:p>
            <a:pPr indent="0" marL="0">
              <a:spcAft>
                <a:spcPts val="600"/>
              </a:spcAft>
              <a:buNone/>
            </a:pPr>
            <a:r>
              <a:rPr lang="en-US" sz="1400" dirty="0">
                <a:solidFill>
                  <a:srgbClr val="1A1F2B"/>
                </a:solidFill>
              </a:rPr>
              <a:t>(a) Calculate the magnetic flux through one turn of the coil.  [2]</a:t>
            </a:r>
            <a:endParaRPr lang="en-US" sz="1400" dirty="0"/>
          </a:p>
          <a:p>
            <a:pPr indent="0" marL="0">
              <a:spcAft>
                <a:spcPts val="600"/>
              </a:spcAft>
              <a:buNone/>
            </a:pPr>
            <a:r>
              <a:rPr lang="en-US" sz="1400" dirty="0">
                <a:solidFill>
                  <a:srgbClr val="1A1F2B"/>
                </a:solidFill>
              </a:rPr>
              <a:t>(b) Calculate the flux linkage of the coil.  [1]</a:t>
            </a:r>
            <a:endParaRPr lang="en-US" sz="1400" dirty="0"/>
          </a:p>
          <a:p>
            <a:pPr indent="0" marL="0">
              <a:spcAft>
                <a:spcPts val="600"/>
              </a:spcAft>
              <a:buNone/>
            </a:pPr>
            <a:r>
              <a:rPr lang="en-US" sz="1400" dirty="0">
                <a:solidFill>
                  <a:srgbClr val="1A1F2B"/>
                </a:solidFill>
              </a:rPr>
              <a:t>(c) The coil is rotated through 90° so that its plane is parallel to the field. State the new flux linkage.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316033"/>
          </a:xfrm>
          <a:prstGeom prst="roundRect">
            <a:avLst>
              <a:gd name="adj" fmla="val 4169"/>
            </a:avLst>
          </a:prstGeom>
          <a:solidFill>
            <a:srgbClr val="F3F5F9"/>
          </a:solidFill>
          <a:ln w="12700">
            <a:solidFill>
              <a:srgbClr val="DDE2EA"/>
            </a:solidFill>
            <a:prstDash val="solid"/>
          </a:ln>
        </p:spPr>
      </p:sp>
      <p:sp>
        <p:nvSpPr>
          <p:cNvPr id="5" name="Text 3"/>
          <p:cNvSpPr txBox="1"/>
          <p:nvPr/>
        </p:nvSpPr>
        <p:spPr>
          <a:xfrm>
            <a:off x="685800" y="1463040"/>
            <a:ext cx="7772400" cy="108743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From F = BIl for a wire at right angles to the field, B = F/Il, so 1 T = 1 N ÷ (1 A × 1 m) = 1 N A⁻¹ m⁻¹. (It is also 1 Wb m⁻², flux per unit area.)</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221076"/>
          </a:xfrm>
          <a:prstGeom prst="roundRect">
            <a:avLst>
              <a:gd name="adj" fmla="val 4493"/>
            </a:avLst>
          </a:prstGeom>
          <a:solidFill>
            <a:srgbClr val="F3F5F9"/>
          </a:solidFill>
          <a:ln w="12700">
            <a:solidFill>
              <a:srgbClr val="DDE2EA"/>
            </a:solidFill>
            <a:prstDash val="solid"/>
          </a:ln>
        </p:spPr>
      </p:sp>
      <p:sp>
        <p:nvSpPr>
          <p:cNvPr id="5" name="Text 3"/>
          <p:cNvSpPr txBox="1"/>
          <p:nvPr/>
        </p:nvSpPr>
        <p:spPr>
          <a:xfrm>
            <a:off x="685800" y="1463040"/>
            <a:ext cx="7772400" cy="99247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Radius = 0.020 m, so A = π × 0.020² = 1.26 × 10⁻³ m². Nφ = NBA = 150 × 0.12 × 1.26 × 10⁻³ = 2.3 × 10⁻² Wb turns (0.0226).</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992476"/>
          </a:xfrm>
          <a:prstGeom prst="roundRect">
            <a:avLst>
              <a:gd name="adj" fmla="val 5528"/>
            </a:avLst>
          </a:prstGeom>
          <a:solidFill>
            <a:srgbClr val="F3F5F9"/>
          </a:solidFill>
          <a:ln w="12700">
            <a:solidFill>
              <a:srgbClr val="DDE2EA"/>
            </a:solidFill>
            <a:prstDash val="solid"/>
          </a:ln>
        </p:spPr>
      </p:sp>
      <p:sp>
        <p:nvSpPr>
          <p:cNvPr id="5" name="Text 3"/>
          <p:cNvSpPr txBox="1"/>
          <p:nvPr/>
        </p:nvSpPr>
        <p:spPr>
          <a:xfrm>
            <a:off x="685800" y="1463040"/>
            <a:ext cx="7772400" cy="76387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 = BIl sin θ = 0.040 × 3.0 × 0.15 × sin 30° = 0.0090 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weight (down), tension (along the threads) and the magnetic force</a:t>
            </a:r>
            <a:endParaRPr lang="en-US" sz="1400" dirty="0"/>
          </a:p>
          <a:p>
            <a:pPr marL="342900" indent="-342900">
              <a:spcAft>
                <a:spcPts val="400"/>
              </a:spcAft>
              <a:buSzPct val="100000"/>
              <a:buChar char="•"/>
            </a:pPr>
            <a:r>
              <a:rPr lang="en-US" sz="1400" dirty="0">
                <a:solidFill>
                  <a:srgbClr val="1A1F2B"/>
                </a:solidFill>
              </a:rPr>
              <a:t>the magnetic force is at right angles to both the field (vertical) and the current (along the horizontal rod), so it is horizontal</a:t>
            </a:r>
            <a:endParaRPr lang="en-US" sz="1400" dirty="0"/>
          </a:p>
          <a:p>
            <a:pPr marL="342900" indent="-342900">
              <a:spcAft>
                <a:spcPts val="400"/>
              </a:spcAft>
              <a:buSzPct val="100000"/>
              <a:buChar char="•"/>
            </a:pPr>
            <a:r>
              <a:rPr lang="en-US" sz="1400" dirty="0">
                <a:solidFill>
                  <a:srgbClr val="1A1F2B"/>
                </a:solidFill>
              </a:rPr>
              <a:t>horizontal and vertical balance give tan 20° = BIl/mg, so I = (0.012 × 9.81 × tan 20°) ÷ (0.30 × 0.080)</a:t>
            </a:r>
            <a:endParaRPr lang="en-US" sz="1400" dirty="0"/>
          </a:p>
          <a:p>
            <a:pPr marL="342900" indent="-342900">
              <a:spcAft>
                <a:spcPts val="400"/>
              </a:spcAft>
              <a:buSzPct val="100000"/>
              <a:buChar char="•"/>
            </a:pPr>
            <a:r>
              <a:rPr lang="en-US" sz="1400" dirty="0">
                <a:solidFill>
                  <a:srgbClr val="1A1F2B"/>
                </a:solidFill>
              </a:rPr>
              <a:t>= 1.8 A (1.79 A)</a:t>
            </a:r>
            <a:endParaRPr lang="en-US" sz="1400" dirty="0"/>
          </a:p>
          <a:p>
            <a:pPr marL="342900" indent="-342900">
              <a:spcAft>
                <a:spcPts val="400"/>
              </a:spcAft>
              <a:buSzPct val="100000"/>
              <a:buChar char="•"/>
            </a:pPr>
            <a:r>
              <a:rPr lang="en-US" sz="1400" dirty="0">
                <a:solidFill>
                  <a:srgbClr val="1A1F2B"/>
                </a:solidFill>
              </a:rPr>
              <a:t>into the page (force to the right, field upwards, Fleming's left-hand rule)</a:t>
            </a:r>
            <a:endParaRPr lang="en-US" sz="1400" dirty="0"/>
          </a:p>
          <a:p>
            <a:pPr marL="342900" indent="-342900">
              <a:spcAft>
                <a:spcPts val="400"/>
              </a:spcAft>
              <a:buSzPct val="100000"/>
              <a:buChar char="•"/>
            </a:pPr>
            <a:r>
              <a:rPr lang="en-US" sz="1400" dirty="0">
                <a:solidFill>
                  <a:srgbClr val="1A1F2B"/>
                </a:solidFill>
              </a:rPr>
              <a:t>tan θ = 2 × tan 20° = 0.728</a:t>
            </a:r>
            <a:endParaRPr lang="en-US" sz="1400" dirty="0"/>
          </a:p>
          <a:p>
            <a:pPr marL="342900" indent="-342900">
              <a:spcAft>
                <a:spcPts val="400"/>
              </a:spcAft>
              <a:buSzPct val="100000"/>
              <a:buChar char="•"/>
            </a:pPr>
            <a:r>
              <a:rPr lang="en-US" sz="1400" dirty="0">
                <a:solidFill>
                  <a:srgbClr val="1A1F2B"/>
                </a:solidFill>
              </a:rPr>
              <a:t>θ = 36° (not 40°: the angle does not double)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665124"/>
          </a:xfrm>
          <a:prstGeom prst="roundRect">
            <a:avLst>
              <a:gd name="adj" fmla="val 2059"/>
            </a:avLst>
          </a:prstGeom>
          <a:solidFill>
            <a:srgbClr val="F3F5F9"/>
          </a:solidFill>
          <a:ln w="12700">
            <a:solidFill>
              <a:srgbClr val="DDE2EA"/>
            </a:solidFill>
            <a:prstDash val="solid"/>
          </a:ln>
        </p:spPr>
      </p:sp>
      <p:sp>
        <p:nvSpPr>
          <p:cNvPr id="5" name="Text 3"/>
          <p:cNvSpPr txBox="1"/>
          <p:nvPr/>
        </p:nvSpPr>
        <p:spPr>
          <a:xfrm>
            <a:off x="685800" y="1463040"/>
            <a:ext cx="7772400" cy="2436524"/>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 = 0.012 × 0.025 = 3.0 × 10⁻⁴ m²</a:t>
            </a:r>
            <a:endParaRPr lang="en-US" sz="1600" dirty="0"/>
          </a:p>
          <a:p>
            <a:pPr marL="342900" indent="-342900">
              <a:spcAft>
                <a:spcPts val="400"/>
              </a:spcAft>
              <a:buSzPct val="100000"/>
              <a:buChar char="•"/>
            </a:pPr>
            <a:r>
              <a:rPr lang="en-US" sz="1600" dirty="0">
                <a:solidFill>
                  <a:srgbClr val="1A1F2B"/>
                </a:solidFill>
              </a:rPr>
              <a:t>φ = BA = 0.36 × 3.0 × 10⁻⁴ = 1.1 × 10⁻⁴ Wb (1.08 × 10⁻⁴ Wb)</a:t>
            </a:r>
            <a:endParaRPr lang="en-US" sz="1600" dirty="0"/>
          </a:p>
          <a:p>
            <a:pPr marL="342900" indent="-342900">
              <a:spcAft>
                <a:spcPts val="400"/>
              </a:spcAft>
              <a:buSzPct val="100000"/>
              <a:buChar char="•"/>
            </a:pPr>
            <a:r>
              <a:rPr lang="en-US" sz="1600" dirty="0">
                <a:solidFill>
                  <a:srgbClr val="1A1F2B"/>
                </a:solidFill>
              </a:rPr>
              <a:t>Nφ = 400 × 1.08 × 10⁻⁴ = 0.043 Wb turns (allow error carried forward)</a:t>
            </a:r>
            <a:endParaRPr lang="en-US" sz="1600" dirty="0"/>
          </a:p>
          <a:p>
            <a:pPr marL="342900" indent="-342900">
              <a:spcAft>
                <a:spcPts val="400"/>
              </a:spcAft>
              <a:buSzPct val="100000"/>
              <a:buChar char="•"/>
            </a:pPr>
            <a:r>
              <a:rPr lang="en-US" sz="1600" dirty="0">
                <a:solidFill>
                  <a:srgbClr val="1A1F2B"/>
                </a:solidFill>
              </a:rPr>
              <a:t>zero — no field lines pass through the coil</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54</Slides>
  <Notes>54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4.5 Magnetic fields and forces · Edexcel IAL Physics</dc:title>
  <dc:subject>PptxGenJS Presentation</dc:subject>
  <dc:creator>Evan Kotronis · ExaminerPrep</dc:creator>
  <cp:lastModifiedBy>Evan Kotronis · ExaminerPrep</cp:lastModifiedBy>
  <cp:revision>1</cp:revision>
  <dcterms:created xsi:type="dcterms:W3CDTF">2026-10-26T15:12:41Z</dcterms:created>
  <dcterms:modified xsi:type="dcterms:W3CDTF">2026-10-26T15:12:41Z</dcterms:modified>
</cp:coreProperties>
</file>