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notesMasterIdLst>
    <p:notesMasterId r:id="rId5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6d9053ca-12c7-f611-ec9e-79f830b55a1d}">
          <p14:sldIdLst>
            <p14:sldId id="256"/>
            <p14:sldId id="257"/>
            <p14:sldId id="258"/>
            <p14:sldId id="259"/>
          </p14:sldIdLst>
        </p14:section>
        <p14:section name="Theory" id="{c7f515ac-642d-eaf5-706f-64393d15ea97}">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Lst>
        </p14:section>
        <p14:section name="Practice" id="{87e9fe49-ae45-e078-ceb1-c670681c8001}">
          <p14:sldIdLst>
            <p14:sldId id="302"/>
            <p14:sldId id="303"/>
            <p14:sldId id="304"/>
          </p14:sldIdLst>
        </p14:section>
        <p14:section name="Answers" id="{bbab14f6-311c-a4c0-7220-b783aa5e2cf4}">
          <p14:sldIdLst>
            <p14:sldId id="305"/>
            <p14:sldId id="306"/>
            <p14:sldId id="307"/>
            <p14:sldId id="3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 Measurements, uncertainties and graphs (AS). Notes for this topic: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readings should you take, and over what range?.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readings should you take, and over what range?.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significant figures should you use?.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significant figures should you use?: Worked example 1.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significant figures should you use?: Worked example 1.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estimate the uncertainty in a measurement?.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estimate the uncertainty in a measurement?.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estimate the uncertainty in a measurement?.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estimate the uncertainty in a measurement?: Worked example 2.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estimate the uncertainty in a measurement?: Worked example 2.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random and systematic errors, and what is a zero error?.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random and systematic errors, and what is a zero error?.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random and systematic errors, and what is a zero error?: Worked example 3.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random and systematic errors, and what is a zero error?: Worked example 3.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spot and deal with an anomalous reading?.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spot and deal with an anomalous reading?: Worked example 4.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spot and deal with an anomalous reading?: Worked example 4.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plot a good graph?.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plot a good graph?.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plot a good graph?.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gradient and an intercept?.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gradient and an intercept?.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gradient and an intercept?: Worked example 5.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gradient and an intercept?: Worked example 5.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gradient and an intercept?: Worked example 5.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an equation into a straight-line graph?.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an equation into a straight-line graph?.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an equation into a straight-line graph?.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an equation into a straight-line graph?.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an equation into a straight-line graph?: Worked example 6.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an equation into a straight-line graph?: Worked example 6.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an equation into a straight-line graph?: Worked example 6.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an equation into a straight-line graph?.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evaluate an experiment and suggest improvements?.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3.2.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3.2.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https://examinerprep.com/notes/edexcel-ial-physics/measurements-uncertainties-and-graphs-as/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https://examinerprep.com/ial-physics-3-2-measurements-uncertainties-and-graphs-as-questions#IALP-U3-2-B-01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https://examinerprep.com/ial-physics-3-2-measurements-uncertainties-and-graphs-as-questions#IALP-U3-2-B-02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https://examinerprep.com/ial-physics-3-2-measurements-uncertainties-and-graphs-as-questions#IALP-U3-2-B-01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https://examinerprep.com/ial-physics-3-2-measurements-uncertainties-and-graphs-as-questions#IALP-U3-2-B-02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3.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hyperlink" Target="https://examinerprep.com/notes/edexcel-ial-physics/measurements-uncertainties-and-graphs-as/" TargetMode="External"/><Relationship Id="rId2" Type="http://schemas.openxmlformats.org/officeDocument/2006/relationships/hyperlink" Target="https://examinerprep.com/ial-physics-3-2-measurements-uncertainties-and-graphs-a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3.2 Measurements, uncertainties and graphs (AS)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14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55391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Choosing the number and range of readings, and when to repeat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Significant figures in recorded data and in calculated results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Uncertainty of a single reading (half the resolution) and of repeated readings (half the range)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Percentage uncertainty of a single measured quantity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Random and systematic errors, including zero error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Spotting, checking and dealing with an anomalous reading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Plotting graphs with sensible scales, best-fit lines, gradients from a large triangle, and intercepts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Linearising equations into the form y = mx + c (for example T² against l, v² against s, R against 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Evaluating a method and suggesting specific improvements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2726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Good practical work means taking at least 6 well-spread readings, recording them to the instrument's resolution, estimating how uncertain they are, and turning them into a straight-line graph whose gradient and intercept give a physical quantity.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Record every reading of one quantity to the same number of decimal places, set by the resolution. Give calculated results to the same number of significant figures as the least precise data (or one more).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Uncertainty of a single reading = half the resolution; of a set of repeats = half the range. Percentage uncertainty = uncertainty ÷ value × 100%.</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Random errors scatter readings either side of the true value and are reduced by repeating and averaging. Systematic errors shift every reading the same way (for example a zero error) and are not reduced by repeating.</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On a graph, label axes quantity / unit, choose scales so the points cover more than half the grid in each direction, draw one best-fit line, and find the gradient from a large triangle on the line.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6. To test an equation, rearrange it into y = mx + c: the gradient and the intercept then give the physical constants.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readings should you take, and over what range?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sp>
        <p:nvSpPr>
          <p:cNvPr id="4" name="Text 2"/>
          <p:cNvSpPr txBox="1"/>
          <p:nvPr/>
        </p:nvSpPr>
        <p:spPr>
          <a:xfrm>
            <a:off x="457200" y="1371600"/>
            <a:ext cx="8229600" cy="30422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To see how one quantity depends on another, you change the </a:t>
            </a:r>
            <a:r>
              <a:rPr lang="en-US" sz="1500" b="1" dirty="0">
                <a:solidFill>
                  <a:srgbClr val="1A1F2B"/>
                </a:solidFill>
                <a:latin typeface="Calibri" pitchFamily="34" charset="0"/>
                <a:ea typeface="Calibri" pitchFamily="34" charset="-122"/>
                <a:cs typeface="Calibri" pitchFamily="34" charset="-120"/>
              </a:rPr>
              <a:t>independent variable</a:t>
            </a:r>
            <a:r>
              <a:rPr lang="en-US" sz="1500" dirty="0">
                <a:solidFill>
                  <a:srgbClr val="1A1F2B"/>
                </a:solidFill>
                <a:latin typeface="Calibri" pitchFamily="34" charset="0"/>
                <a:ea typeface="Calibri" pitchFamily="34" charset="-122"/>
                <a:cs typeface="Calibri" pitchFamily="34" charset="-120"/>
              </a:rPr>
              <a:t> in steps and measure the </a:t>
            </a:r>
            <a:r>
              <a:rPr lang="en-US" sz="1500" b="1" dirty="0">
                <a:solidFill>
                  <a:srgbClr val="1A1F2B"/>
                </a:solidFill>
                <a:latin typeface="Calibri" pitchFamily="34" charset="0"/>
                <a:ea typeface="Calibri" pitchFamily="34" charset="-122"/>
                <a:cs typeface="Calibri" pitchFamily="34" charset="-120"/>
              </a:rPr>
              <a:t>dependent variable</a:t>
            </a:r>
            <a:r>
              <a:rPr lang="en-US" sz="1500" dirty="0">
                <a:solidFill>
                  <a:srgbClr val="1A1F2B"/>
                </a:solidFill>
                <a:latin typeface="Calibri" pitchFamily="34" charset="0"/>
                <a:ea typeface="Calibri" pitchFamily="34" charset="-122"/>
                <a:cs typeface="Calibri" pitchFamily="34" charset="-120"/>
              </a:rPr>
              <a:t>, keeping the control variables fixed. Four decisions follow.</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Number.</a:t>
            </a:r>
            <a:r>
              <a:rPr lang="en-US" sz="1500" dirty="0">
                <a:solidFill>
                  <a:srgbClr val="1A1F2B"/>
                </a:solidFill>
                <a:latin typeface="Calibri" pitchFamily="34" charset="0"/>
                <a:ea typeface="Calibri" pitchFamily="34" charset="-122"/>
                <a:cs typeface="Calibri" pitchFamily="34" charset="-120"/>
              </a:rPr>
              <a:t> For a graph, take at least 6 different values of the independent variable. With fewer points it is hard to judge whether the relationship really is a straight line, and one bad point has too much influence on the line.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Range.</a:t>
            </a:r>
            <a:r>
              <a:rPr lang="en-US" sz="1500" dirty="0">
                <a:solidFill>
                  <a:srgbClr val="1A1F2B"/>
                </a:solidFill>
                <a:latin typeface="Calibri" pitchFamily="34" charset="0"/>
                <a:ea typeface="Calibri" pitchFamily="34" charset="-122"/>
                <a:cs typeface="Calibri" pitchFamily="34" charset="-120"/>
              </a:rPr>
              <a:t> Spread the values over the widest range the apparatus safely allows, for example lengths of wire from 0.100 m to 0.900 m rather than 0.400 m to 0.600 m. A wide range shows the trend clearly and makes the gradient more reliable.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Spacing.</a:t>
            </a:r>
            <a:r>
              <a:rPr lang="en-US" sz="1500" dirty="0">
                <a:solidFill>
                  <a:srgbClr val="1A1F2B"/>
                </a:solidFill>
                <a:latin typeface="Calibri" pitchFamily="34" charset="0"/>
                <a:ea typeface="Calibri" pitchFamily="34" charset="-122"/>
                <a:cs typeface="Calibri" pitchFamily="34" charset="-120"/>
              </a:rPr>
              <a:t> Space the values roughly evenly. If the graph is expected to curve, take extra readings where it changes most quickly.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Repeats.</a:t>
            </a:r>
            <a:r>
              <a:rPr lang="en-US" sz="1500" dirty="0">
                <a:solidFill>
                  <a:srgbClr val="1A1F2B"/>
                </a:solidFill>
                <a:latin typeface="Calibri" pitchFamily="34" charset="0"/>
                <a:ea typeface="Calibri" pitchFamily="34" charset="-122"/>
                <a:cs typeface="Calibri" pitchFamily="34" charset="-120"/>
              </a:rPr>
              <a:t> Repeat each reading (often 3 times, more for hand timings) and calculate a mean. Repeats reduce random error, reveal anomalies and give an uncertainty from the spread.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readings should you take, and over what range?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sp>
        <p:nvSpPr>
          <p:cNvPr id="4" name="Text 2"/>
          <p:cNvSpPr txBox="1"/>
          <p:nvPr/>
        </p:nvSpPr>
        <p:spPr>
          <a:xfrm>
            <a:off x="457200" y="1371600"/>
            <a:ext cx="8229600" cy="2918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They are pointless when a reading cannot change (a fixed length measured with the same ruler); then just check it once more.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anything short and repetitive, </a:t>
            </a:r>
            <a:r>
              <a:rPr lang="en-US" sz="1500" b="1" dirty="0">
                <a:solidFill>
                  <a:srgbClr val="1A1F2B"/>
                </a:solidFill>
                <a:latin typeface="Calibri" pitchFamily="34" charset="0"/>
                <a:ea typeface="Calibri" pitchFamily="34" charset="-122"/>
                <a:cs typeface="Calibri" pitchFamily="34" charset="-120"/>
              </a:rPr>
              <a:t>time many cycles</a:t>
            </a:r>
            <a:r>
              <a:rPr lang="en-US" sz="1500" dirty="0">
                <a:solidFill>
                  <a:srgbClr val="1A1F2B"/>
                </a:solidFill>
                <a:latin typeface="Calibri" pitchFamily="34" charset="0"/>
                <a:ea typeface="Calibri" pitchFamily="34" charset="-122"/>
                <a:cs typeface="Calibri" pitchFamily="34" charset="-120"/>
              </a:rPr>
              <a:t> (10 or 20 oscillations) and divide. The reaction-time error is shared over all the cycles, so the percentage uncertainty in the period is much smaller.</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Recording a results table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Every column heading has a quantity and its unit, separated by a solidus: l / m, t / s, T² / s². The cells then hold pure numbers, with no units.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Independent variable first, then the dependent variable, repeats, mean and processed values (T², 1/l).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All raw readings of one quantity have the same number of decimal places, matching the resolution of the instrument: 0.100, 0.200, 0.300 m, not 0.1, 0.2, 0.3 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many significant figures should you use?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a:t>
            </a:r>
            <a:endParaRPr lang="en-US" sz="1200" dirty="0"/>
          </a:p>
        </p:txBody>
      </p:sp>
      <p:sp>
        <p:nvSpPr>
          <p:cNvPr id="4" name="Text 2"/>
          <p:cNvSpPr txBox="1"/>
          <p:nvPr/>
        </p:nvSpPr>
        <p:spPr>
          <a:xfrm>
            <a:off x="457200" y="1371600"/>
            <a:ext cx="8229600" cy="25813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figures you write are a claim about how precisely you know a value.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Recorded data:</a:t>
            </a:r>
            <a:r>
              <a:rPr lang="en-US" sz="1500" dirty="0">
                <a:solidFill>
                  <a:srgbClr val="1A1F2B"/>
                </a:solidFill>
                <a:latin typeface="Calibri" pitchFamily="34" charset="0"/>
                <a:ea typeface="Calibri" pitchFamily="34" charset="-122"/>
                <a:cs typeface="Calibri" pitchFamily="34" charset="-120"/>
              </a:rPr>
              <a:t> write down exactly what the instrument shows, to its resolution. A metre rule with a millimetre scale gives 0.452 m, not 0.45 m and not 0.4520 m. A reading of 2.5 cm on calipers that read to 0.01 cm should be written 2.50 cm: the final zero is information.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Calculated results:</a:t>
            </a:r>
            <a:r>
              <a:rPr lang="en-US" sz="1500" dirty="0">
                <a:solidFill>
                  <a:srgbClr val="1A1F2B"/>
                </a:solidFill>
                <a:latin typeface="Calibri" pitchFamily="34" charset="0"/>
                <a:ea typeface="Calibri" pitchFamily="34" charset="-122"/>
                <a:cs typeface="Calibri" pitchFamily="34" charset="-120"/>
              </a:rPr>
              <a:t> give the answer to the same number of significant figures as the least precise piece of data used (one more is usually acceptable). Keep extra figures in the working and round only at the end.</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Means:</a:t>
            </a:r>
            <a:r>
              <a:rPr lang="en-US" sz="1500" dirty="0">
                <a:solidFill>
                  <a:srgbClr val="1A1F2B"/>
                </a:solidFill>
                <a:latin typeface="Calibri" pitchFamily="34" charset="0"/>
                <a:ea typeface="Calibri" pitchFamily="34" charset="-122"/>
                <a:cs typeface="Calibri" pitchFamily="34" charset="-120"/>
              </a:rPr>
              <a:t> give a mean to the same number of decimal places as the readings it came from.</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Processed columns</a:t>
            </a:r>
            <a:r>
              <a:rPr lang="en-US" sz="1500" dirty="0">
                <a:solidFill>
                  <a:srgbClr val="1A1F2B"/>
                </a:solidFill>
                <a:latin typeface="Calibri" pitchFamily="34" charset="0"/>
                <a:ea typeface="Calibri" pitchFamily="34" charset="-122"/>
                <a:cs typeface="Calibri" pitchFamily="34" charset="-120"/>
              </a:rPr>
              <a:t> (such as T² or 1/l) are given to the same number of significant figures as the raw data, or one more.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significant figures should you use?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 · Worked example 1 · Easy · Identify,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measures a rectangular block of plastic. Its mass, on a balance reading to 0.1 g, is 86.4 g. Its sides, measured with calipers reading to 0.01 cm, are recorded as 4.02 cm, 2.5 cm and 3.15 cm. (a) Identify the reading that has been recorded incorrectly. (b) The middle side is in fact 2.51 cm. Calculate the density of the plastic to an appropriate number of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Every reading from the calipers should have two decimal places. "2.5 cm" hides the resolution of the instrument and should have been written 2.50 cm (or here 2.51 cm). </a:t>
            </a:r>
            <a:r>
              <a:rPr lang="en-US" sz="1500" b="1" dirty="0">
                <a:solidFill>
                  <a:srgbClr val="1A1F2B"/>
                </a:solidFill>
                <a:latin typeface="Calibri" pitchFamily="34" charset="0"/>
                <a:ea typeface="Calibri" pitchFamily="34" charset="-122"/>
                <a:cs typeface="Calibri" pitchFamily="34" charset="-120"/>
              </a:rPr>
              <a:t>The 2.5 cm reading</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Keep extra figures in the working: V = 4.02 ×2.51 ×3.15 = 31.78 cm³, so ρ= (86.4/31.78) = 2.7183… g cm⁻³.</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Every measurement has 3 significant figures, so the answer has 3: </a:t>
            </a:r>
            <a:r>
              <a:rPr lang="en-US" sz="1500" b="1" dirty="0">
                <a:solidFill>
                  <a:srgbClr val="1A1F2B"/>
                </a:solidFill>
                <a:latin typeface="Calibri" pitchFamily="34" charset="0"/>
                <a:ea typeface="Calibri" pitchFamily="34" charset="-122"/>
                <a:cs typeface="Calibri" pitchFamily="34" charset="-120"/>
              </a:rPr>
              <a:t>ρ= 2.72 g cm⁻³ = 2.72 ×10³ kg m⁻³</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significant figures should you use?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 · Worked example 1 · Easy · Identify, calculate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Writing all the calculator digits (2.7183377) would claim a precision that the measurements cannot support.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estimate the uncertainty in a measurement?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sp>
        <p:nvSpPr>
          <p:cNvPr id="4" name="Shape 2"/>
          <p:cNvSpPr/>
          <p:nvPr/>
        </p:nvSpPr>
        <p:spPr>
          <a:xfrm>
            <a:off x="457200" y="1371600"/>
            <a:ext cx="8229600" cy="828446"/>
          </a:xfrm>
          <a:prstGeom prst="roundRect">
            <a:avLst>
              <a:gd name="adj" fmla="val 6623"/>
            </a:avLst>
          </a:prstGeom>
          <a:solidFill>
            <a:srgbClr val="EEF2FF"/>
          </a:solidFill>
          <a:ln w="9525">
            <a:solidFill>
              <a:srgbClr val="DDE2EA"/>
            </a:solidFill>
            <a:prstDash val="solid"/>
          </a:ln>
        </p:spPr>
      </p:sp>
      <p:sp>
        <p:nvSpPr>
          <p:cNvPr id="5" name="Text 3"/>
          <p:cNvSpPr txBox="1"/>
          <p:nvPr/>
        </p:nvSpPr>
        <p:spPr>
          <a:xfrm>
            <a:off x="603504" y="1463040"/>
            <a:ext cx="7936992" cy="682142"/>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The </a:t>
            </a:r>
            <a:r>
              <a:rPr lang="en-US" sz="1400" b="1" dirty="0">
                <a:solidFill>
                  <a:srgbClr val="1A1F2B"/>
                </a:solidFill>
                <a:latin typeface="Calibri" pitchFamily="34" charset="0"/>
                <a:ea typeface="Calibri" pitchFamily="34" charset="-122"/>
                <a:cs typeface="Calibri" pitchFamily="34" charset="-120"/>
              </a:rPr>
              <a:t>uncertainty</a:t>
            </a:r>
            <a:r>
              <a:rPr lang="en-US" sz="1400" dirty="0">
                <a:solidFill>
                  <a:srgbClr val="1A1F2B"/>
                </a:solidFill>
                <a:latin typeface="Calibri" pitchFamily="34" charset="0"/>
                <a:ea typeface="Calibri" pitchFamily="34" charset="-122"/>
                <a:cs typeface="Calibri" pitchFamily="34" charset="-120"/>
              </a:rPr>
              <a:t> of a measurement is the interval either side of the recorded value within which the true value is expected to lie. The </a:t>
            </a:r>
            <a:r>
              <a:rPr lang="en-US" sz="1400" b="1" dirty="0">
                <a:solidFill>
                  <a:srgbClr val="1A1F2B"/>
                </a:solidFill>
                <a:latin typeface="Calibri" pitchFamily="34" charset="0"/>
                <a:ea typeface="Calibri" pitchFamily="34" charset="-122"/>
                <a:cs typeface="Calibri" pitchFamily="34" charset="-120"/>
              </a:rPr>
              <a:t>resolution</a:t>
            </a:r>
            <a:r>
              <a:rPr lang="en-US" sz="1400" dirty="0">
                <a:solidFill>
                  <a:srgbClr val="1A1F2B"/>
                </a:solidFill>
                <a:latin typeface="Calibri" pitchFamily="34" charset="0"/>
                <a:ea typeface="Calibri" pitchFamily="34" charset="-122"/>
                <a:cs typeface="Calibri" pitchFamily="34" charset="-120"/>
              </a:rPr>
              <a:t> of an instrument is the smallest change in the quantity it can show: 1 mm for a millimetre scale, 0.01 V for a meter that displays two decimal places.</a:t>
            </a:r>
            <a:endParaRPr lang="en-US" sz="1400" dirty="0"/>
          </a:p>
        </p:txBody>
      </p:sp>
      <p:sp>
        <p:nvSpPr>
          <p:cNvPr id="6" name="Text 4"/>
          <p:cNvSpPr txBox="1"/>
          <p:nvPr/>
        </p:nvSpPr>
        <p:spPr>
          <a:xfrm>
            <a:off x="457200" y="2318918"/>
            <a:ext cx="8229600" cy="1826057"/>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Single reading:</a:t>
            </a:r>
            <a:r>
              <a:rPr lang="en-US" sz="1500" dirty="0">
                <a:solidFill>
                  <a:srgbClr val="1A1F2B"/>
                </a:solidFill>
                <a:latin typeface="Calibri" pitchFamily="34" charset="0"/>
                <a:ea typeface="Calibri" pitchFamily="34" charset="-122"/>
                <a:cs typeface="Calibri" pitchFamily="34" charset="-120"/>
              </a:rPr>
              <a:t> uncertainty = half the resolution. A reading of 47 mm on a millimetre scale is 47 mm ± 0.5 mm; 1.84 V on a meter with resolution 0.01 V is 1.84 V ± 0.005 V.</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Repeated readings:</a:t>
            </a:r>
            <a:r>
              <a:rPr lang="en-US" sz="1500" dirty="0">
                <a:solidFill>
                  <a:srgbClr val="1A1F2B"/>
                </a:solidFill>
                <a:latin typeface="Calibri" pitchFamily="34" charset="0"/>
                <a:ea typeface="Calibri" pitchFamily="34" charset="-122"/>
                <a:cs typeface="Calibri" pitchFamily="34" charset="-120"/>
              </a:rPr>
              <a:t> uncertainty = half the range = (largest − smallest) ÷ 2, after removing any anomaly.</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If half the range is smaller than half the resolution (all repeats identical, say), quote half the resolution. For hand timings, reaction time (a few tenths of a second) dwarfs the 0.01 s resolution of a stopwatch, so use the spread of repeats.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estimate the uncertainty in a measurement?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pic>
        <p:nvPicPr>
          <p:cNvPr id="4" name="Image 0" descr="Resolution sets the uncertainty of a single reading. The edge of the object lies between the 47 mm and 48 mm marks, nearer 47 mm, so it is recorded as 47 mm ± 0.5 mm. The meter shows two decimal places, so its reading carries ± 0.005 V.">    </p:cNvPr>
          <p:cNvPicPr>
            <a:picLocks noChangeAspect="1"/>
          </p:cNvPicPr>
          <p:nvPr/>
        </p:nvPicPr>
        <p:blipFill>
          <a:blip r:embed="rId1"/>
          <a:stretch>
            <a:fillRect/>
          </a:stretch>
        </p:blipFill>
        <p:spPr>
          <a:xfrm>
            <a:off x="4389120" y="1838858"/>
            <a:ext cx="4297680" cy="1534363"/>
          </a:xfrm>
          <a:prstGeom prst="rect">
            <a:avLst/>
          </a:prstGeom>
        </p:spPr>
      </p:pic>
      <p:sp>
        <p:nvSpPr>
          <p:cNvPr id="5" name="Text 2"/>
          <p:cNvSpPr txBox="1"/>
          <p:nvPr/>
        </p:nvSpPr>
        <p:spPr>
          <a:xfrm>
            <a:off x="4389120" y="3418942"/>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Resolution sets the uncertainty of a single reading. The edge of the object lies between the 47 mm and 48 mm marks, nearer 47 mm, so it is recorded as 47 mm ± 0.5 mm. The meter shows two decimal places, so its reading carries ± 0.005 V.</a:t>
            </a:r>
            <a:endParaRPr lang="en-US" sz="1100" dirty="0"/>
          </a:p>
        </p:txBody>
      </p:sp>
      <p:sp>
        <p:nvSpPr>
          <p:cNvPr id="6" name="Text 3"/>
          <p:cNvSpPr txBox="1"/>
          <p:nvPr/>
        </p:nvSpPr>
        <p:spPr>
          <a:xfrm>
            <a:off x="457200" y="1371600"/>
            <a:ext cx="3611880" cy="1114654"/>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Percentage uncertainty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compare measurements of different sizes, express the uncertainty as a fraction of the value:</a:t>
            </a:r>
            <a:endParaRPr lang="en-US" sz="1700" dirty="0"/>
          </a:p>
        </p:txBody>
      </p:sp>
      <p:sp>
        <p:nvSpPr>
          <p:cNvPr id="7" name="Shape 4"/>
          <p:cNvSpPr/>
          <p:nvPr/>
        </p:nvSpPr>
        <p:spPr>
          <a:xfrm>
            <a:off x="457200" y="2531974"/>
            <a:ext cx="3611880" cy="966521"/>
          </a:xfrm>
          <a:prstGeom prst="roundRect">
            <a:avLst>
              <a:gd name="adj" fmla="val 5676"/>
            </a:avLst>
          </a:prstGeom>
          <a:solidFill>
            <a:srgbClr val="F3F5F9"/>
          </a:solidFill>
          <a:ln w="9525">
            <a:solidFill>
              <a:srgbClr val="DDE2EA"/>
            </a:solidFill>
            <a:prstDash val="solid"/>
          </a:ln>
        </p:spPr>
      </p:sp>
      <p:sp>
        <p:nvSpPr>
          <p:cNvPr id="8" name="Text 5"/>
          <p:cNvSpPr txBox="1"/>
          <p:nvPr/>
        </p:nvSpPr>
        <p:spPr>
          <a:xfrm>
            <a:off x="603504" y="2623414"/>
            <a:ext cx="3319272" cy="820217"/>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percentage uncertainty = uncertainty/(measured value) ×100%</a:t>
            </a:r>
            <a:endParaRPr lang="en-US" sz="1700" dirty="0"/>
          </a:p>
        </p:txBody>
      </p:sp>
      <p:sp>
        <p:nvSpPr>
          <p:cNvPr id="9" name="Text 6"/>
          <p:cNvSpPr txBox="1"/>
          <p:nvPr/>
        </p:nvSpPr>
        <p:spPr>
          <a:xfrm>
            <a:off x="457200" y="3617366"/>
            <a:ext cx="361188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Use the same unit for both; the answer has no unit. It is not in the formulae list, so learn it with "half the resolution" and "half the range".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estimate the uncertainty in a measurement?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example, 47 mm ± 0.5 mm is a 1.1% uncertainty, while 1.84 V ± 0.005 V is only 0.27%. The same absolute uncertainty is a larger percentage of a small reading, so make measured quantities as large as practical. At AS you find the percentage uncertainty of one quantity at a time; combining them is a Unit 6 skill.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estimate the uncertainty in a measurement?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 · Worked example 2 · Medium · Calculate, state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times 10 oscillations of a mass on a spring four times: 8.42 s, 8.61 s, 8.37 s, 8.55 s. (a) Calculate the mean time for 10 oscillations, its uncertainty and its percentage uncertainty. (b) State the period with its uncertainty.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Mean = (8.42 + 8.61 + 8.37 + 8.55)/4 = 8.4875 s, which is given to the same number of decimal places as the readings: 8.49 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Uncertainty = half the range = (8.61 - 8.37)/2 = 0.12 s. Percentage uncertainty = (0.12/8.49) ×100% = 1.4%.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10T = 8.49 s ± 0.12 s (1.4%)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Divide both the time and its uncertainty by the exact number 10. The percentage uncertainty is unchanged. </a:t>
            </a:r>
            <a:r>
              <a:rPr lang="en-US" sz="1500" b="1" dirty="0">
                <a:solidFill>
                  <a:srgbClr val="1A1F2B"/>
                </a:solidFill>
                <a:latin typeface="Calibri" pitchFamily="34" charset="0"/>
                <a:ea typeface="Calibri" pitchFamily="34" charset="-122"/>
                <a:cs typeface="Calibri" pitchFamily="34" charset="-120"/>
              </a:rPr>
              <a:t>T = 0.849 s ± 0.012 s (1.4%)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estimate the uncertainty in a measurement?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 · Worked example 2 · Medium · Calculate, state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the student had timed a single oscillation with the same spread of ± 0.12 s, the percentage uncertainty would have been about 14%, ten times larger.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random and systematic errors, and what is a zero error?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sp>
        <p:nvSpPr>
          <p:cNvPr id="4" name="Text 2"/>
          <p:cNvSpPr txBox="1"/>
          <p:nvPr/>
        </p:nvSpPr>
        <p:spPr>
          <a:xfrm>
            <a:off x="457200" y="1371600"/>
            <a:ext cx="8229600" cy="247985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error is the difference between a measured value and the true value. The two kinds are fixed in different ways.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Random error</a:t>
            </a:r>
            <a:r>
              <a:rPr lang="en-US" sz="1500" dirty="0">
                <a:solidFill>
                  <a:srgbClr val="1A1F2B"/>
                </a:solidFill>
                <a:latin typeface="Calibri" pitchFamily="34" charset="0"/>
                <a:ea typeface="Calibri" pitchFamily="34" charset="-122"/>
                <a:cs typeface="Calibri" pitchFamily="34" charset="-120"/>
              </a:rPr>
              <a:t> makes repeated readings scatter unpredictably either side of the true value. Sources include reaction time, judging when a swinging pendulum passes a point, small fluctuations in conditions and reading a scale between marks. Reduce it by repeating and averaging, by timing many cycles, or by using a data logger or light gates.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Systematic error</a:t>
            </a:r>
            <a:r>
              <a:rPr lang="en-US" sz="1500" dirty="0">
                <a:solidFill>
                  <a:srgbClr val="1A1F2B"/>
                </a:solidFill>
                <a:latin typeface="Calibri" pitchFamily="34" charset="0"/>
                <a:ea typeface="Calibri" pitchFamily="34" charset="-122"/>
                <a:cs typeface="Calibri" pitchFamily="34" charset="-120"/>
              </a:rPr>
              <a:t> shifts every reading in the same direction by the same amount (or the same fraction). Sources include a zero error, a wrongly calibrated instrument, reading a scale from the same wrong angle every time (parallax) and measuring a pendulum length to the wrong point. Repeating does not reduce it: you must find and remove its cause, or correct the readings.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random and systematic errors, and what is a zero error?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pic>
        <p:nvPicPr>
          <p:cNvPr id="4" name="Image 0" descr="Six repeated timings of an interval whose true value is 1.50 s. Random error spreads the readings either side of the true value, and their mean is close to it. A systematic error moves every reading, and so the mean, the same way (here by +0.12 s), and repeating does not fix it.">    </p:cNvPr>
          <p:cNvPicPr>
            <a:picLocks noChangeAspect="1"/>
          </p:cNvPicPr>
          <p:nvPr/>
        </p:nvPicPr>
        <p:blipFill>
          <a:blip r:embed="rId1"/>
          <a:stretch>
            <a:fillRect/>
          </a:stretch>
        </p:blipFill>
        <p:spPr>
          <a:xfrm>
            <a:off x="4389120" y="1531620"/>
            <a:ext cx="4297680" cy="2148840"/>
          </a:xfrm>
          <a:prstGeom prst="rect">
            <a:avLst/>
          </a:prstGeom>
        </p:spPr>
      </p:pic>
      <p:sp>
        <p:nvSpPr>
          <p:cNvPr id="5" name="Text 2"/>
          <p:cNvSpPr txBox="1"/>
          <p:nvPr/>
        </p:nvSpPr>
        <p:spPr>
          <a:xfrm>
            <a:off x="4389120" y="3726180"/>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Six repeated timings of an interval whose true value is 1.50 s. Random error spreads the readings either side of the true value, and their mean is close to it. A systematic error moves every reading, and so the mean, the same way (here by +0.12 s), and repeating does not fix it.</a:t>
            </a:r>
            <a:endParaRPr lang="en-US" sz="1100" dirty="0"/>
          </a:p>
        </p:txBody>
      </p:sp>
      <p:sp>
        <p:nvSpPr>
          <p:cNvPr id="6" name="Shape 3"/>
          <p:cNvSpPr/>
          <p:nvPr/>
        </p:nvSpPr>
        <p:spPr>
          <a:xfrm>
            <a:off x="457200" y="1371600"/>
            <a:ext cx="3611880" cy="1688897"/>
          </a:xfrm>
          <a:prstGeom prst="roundRect">
            <a:avLst>
              <a:gd name="adj" fmla="val 3249"/>
            </a:avLst>
          </a:prstGeom>
          <a:solidFill>
            <a:srgbClr val="EEF2FF"/>
          </a:solidFill>
          <a:ln w="9525">
            <a:solidFill>
              <a:srgbClr val="DDE2EA"/>
            </a:solidFill>
            <a:prstDash val="solid"/>
          </a:ln>
        </p:spPr>
      </p:sp>
      <p:sp>
        <p:nvSpPr>
          <p:cNvPr id="7" name="Text 4"/>
          <p:cNvSpPr txBox="1"/>
          <p:nvPr/>
        </p:nvSpPr>
        <p:spPr>
          <a:xfrm>
            <a:off x="603504" y="1463040"/>
            <a:ext cx="3319272" cy="1542593"/>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 </a:t>
            </a:r>
            <a:r>
              <a:rPr lang="en-US" sz="1400" b="1" dirty="0">
                <a:solidFill>
                  <a:srgbClr val="1A1F2B"/>
                </a:solidFill>
                <a:latin typeface="Calibri" pitchFamily="34" charset="0"/>
                <a:ea typeface="Calibri" pitchFamily="34" charset="-122"/>
                <a:cs typeface="Calibri" pitchFamily="34" charset="-120"/>
              </a:rPr>
              <a:t>zero error</a:t>
            </a:r>
            <a:r>
              <a:rPr lang="en-US" sz="1400" dirty="0">
                <a:solidFill>
                  <a:srgbClr val="1A1F2B"/>
                </a:solidFill>
                <a:latin typeface="Calibri" pitchFamily="34" charset="0"/>
                <a:ea typeface="Calibri" pitchFamily="34" charset="-122"/>
                <a:cs typeface="Calibri" pitchFamily="34" charset="-120"/>
              </a:rPr>
              <a:t> is when an instrument does not read zero when the true value is zero: a newtonmeter showing 0.15 N with nothing hanging, a micrometer that reads 0.02 mm when closed. Check the zero before you start, then subtract (or add) the zero reading from every reading.</a:t>
            </a:r>
            <a:endParaRPr lang="en-US" sz="1400" dirty="0"/>
          </a:p>
        </p:txBody>
      </p:sp>
      <p:sp>
        <p:nvSpPr>
          <p:cNvPr id="8" name="Text 5"/>
          <p:cNvSpPr txBox="1"/>
          <p:nvPr/>
        </p:nvSpPr>
        <p:spPr>
          <a:xfrm>
            <a:off x="457200" y="3179369"/>
            <a:ext cx="361188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 a graph, a systematic error that adds the same amount to every value of y moves the whole line up or down. The intercept changes but the gradient does not, so a gradient method cancels this kind of error.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random and systematic errors, and what is a zero error?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 · Worked example 3 · Medium · State, show that</a:t>
            </a:r>
            <a:endParaRPr lang="en-US" sz="1200" dirty="0"/>
          </a:p>
        </p:txBody>
      </p:sp>
      <p:pic>
        <p:nvPicPr>
          <p:cNvPr id="4" name="Image 0" descr="Worked example 3. The zero error adds 0.15 N to every reading, so the red line is the blue line moved up by 0.15 N. Both lines have the same gradient, 9.8 N kg⁻¹; only the intercept is different.">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The zero error adds 0.15 N to every reading, so the red line is the blue line moved up by 0.15 N. Both lines have the same gradient, 9.8 N kg⁻¹; only the intercept is different.</a:t>
            </a:r>
            <a:endParaRPr lang="en-US" sz="1100" dirty="0"/>
          </a:p>
        </p:txBody>
      </p:sp>
      <p:sp>
        <p:nvSpPr>
          <p:cNvPr id="6" name="Text 3"/>
          <p:cNvSpPr txBox="1"/>
          <p:nvPr/>
        </p:nvSpPr>
        <p:spPr>
          <a:xfrm>
            <a:off x="457200" y="1371600"/>
            <a:ext cx="3621938" cy="24359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Before use, a newtonmeter reads 0.15 N with nothing attached. A student hangs masses of 0.100 kg, 0.200 kg and 0.300 kg from it and records 1.13 N, 2.11 N and 3.09 N. (a) State the type of error and correct the readings. (b) Show that the gradient of a graph of reading against mass is the same with or without the correction, and state what the gradient represents.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random and systematic errors, and what is a zero error?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 · Worked example 3 · Medium · State, show that (continued)</a:t>
            </a:r>
            <a:endParaRPr lang="en-US" sz="1200" dirty="0"/>
          </a:p>
        </p:txBody>
      </p:sp>
      <p:sp>
        <p:nvSpPr>
          <p:cNvPr id="4" name="Text 2"/>
          <p:cNvSpPr txBox="1"/>
          <p:nvPr/>
        </p:nvSpPr>
        <p:spPr>
          <a:xfrm>
            <a:off x="457200" y="1371600"/>
            <a:ext cx="8229600" cy="237103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Every reading is too large by the same amount, so this is a </a:t>
            </a:r>
            <a:r>
              <a:rPr lang="en-US" sz="1500" b="1" dirty="0">
                <a:solidFill>
                  <a:srgbClr val="1A1F2B"/>
                </a:solidFill>
                <a:latin typeface="Calibri" pitchFamily="34" charset="0"/>
                <a:ea typeface="Calibri" pitchFamily="34" charset="-122"/>
                <a:cs typeface="Calibri" pitchFamily="34" charset="-120"/>
              </a:rPr>
              <a:t>systematic (zero) error</a:t>
            </a:r>
            <a:r>
              <a:rPr lang="en-US" sz="1500" dirty="0">
                <a:solidFill>
                  <a:srgbClr val="1A1F2B"/>
                </a:solidFill>
                <a:latin typeface="Calibri" pitchFamily="34" charset="0"/>
                <a:ea typeface="Calibri" pitchFamily="34" charset="-122"/>
                <a:cs typeface="Calibri" pitchFamily="34" charset="-120"/>
              </a:rPr>
              <a:t>. Corrected readings: 1.13 − 0.15 = 0.98 N, 2.11 − 0.15 = 1.96 N and 3.09 − 0.15 = 2.94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Uncorrected, using the first and last points: gradient = (3.09 - 1.13)/(0.300 - 0.100) = (1.96/0.200) = 9.8 N kg⁻¹.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Corrected: every value has dropped by 0.15 N, so the differences are unchanged: (2.94 - 0.98)/0.200 = 9.8 N kg⁻¹. </a:t>
            </a:r>
            <a:r>
              <a:rPr lang="en-US" sz="1500" b="1" dirty="0">
                <a:solidFill>
                  <a:srgbClr val="1A1F2B"/>
                </a:solidFill>
                <a:latin typeface="Calibri" pitchFamily="34" charset="0"/>
                <a:ea typeface="Calibri" pitchFamily="34" charset="-122"/>
                <a:cs typeface="Calibri" pitchFamily="34" charset="-120"/>
              </a:rPr>
              <a:t>Both gradients are 9.8 N kg⁻¹, which is g</a:t>
            </a:r>
            <a:r>
              <a:rPr lang="en-US" sz="1500" dirty="0">
                <a:solidFill>
                  <a:srgbClr val="1A1F2B"/>
                </a:solidFill>
                <a:latin typeface="Calibri" pitchFamily="34" charset="0"/>
                <a:ea typeface="Calibri" pitchFamily="34" charset="-122"/>
                <a:cs typeface="Calibri" pitchFamily="34" charset="-120"/>
              </a:rPr>
              <a:t>; only the intercept (0.15 N) differs.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Dividing a single uncorrected reading by its mass gives 3.09 ÷ 0.300 = 10.3 N kg⁻¹: the zero error has then fed straight into the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spot and deal with an anomalous reading?</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a:t>
            </a:r>
            <a:endParaRPr lang="en-US" sz="1200" dirty="0"/>
          </a:p>
        </p:txBody>
      </p:sp>
      <p:sp>
        <p:nvSpPr>
          <p:cNvPr id="4" name="Text 2"/>
          <p:cNvSpPr txBox="1"/>
          <p:nvPr/>
        </p:nvSpPr>
        <p:spPr>
          <a:xfrm>
            <a:off x="457200" y="1371600"/>
            <a:ext cx="8229600" cy="25813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a:t>
            </a:r>
            <a:r>
              <a:rPr lang="en-US" sz="1500" b="1" dirty="0">
                <a:solidFill>
                  <a:srgbClr val="1A1F2B"/>
                </a:solidFill>
                <a:latin typeface="Calibri" pitchFamily="34" charset="0"/>
                <a:ea typeface="Calibri" pitchFamily="34" charset="-122"/>
                <a:cs typeface="Calibri" pitchFamily="34" charset="-120"/>
              </a:rPr>
              <a:t>anomalous reading</a:t>
            </a:r>
            <a:r>
              <a:rPr lang="en-US" sz="1500" dirty="0">
                <a:solidFill>
                  <a:srgbClr val="1A1F2B"/>
                </a:solidFill>
                <a:latin typeface="Calibri" pitchFamily="34" charset="0"/>
                <a:ea typeface="Calibri" pitchFamily="34" charset="-122"/>
                <a:cs typeface="Calibri" pitchFamily="34" charset="-120"/>
              </a:rPr>
              <a:t> (an anomaly) is one that does not fit the pattern of the others: a repeat that differs from the rest by much more than their spread, or a point well off the best-fit line.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Check it.</a:t>
            </a:r>
            <a:r>
              <a:rPr lang="en-US" sz="1500" dirty="0">
                <a:solidFill>
                  <a:srgbClr val="1A1F2B"/>
                </a:solidFill>
                <a:latin typeface="Calibri" pitchFamily="34" charset="0"/>
                <a:ea typeface="Calibri" pitchFamily="34" charset="-122"/>
                <a:cs typeface="Calibri" pitchFamily="34" charset="-120"/>
              </a:rPr>
              <a:t> If the apparatus is still set up, repeat the measurement for that value. If the new reading fits, it replaces the anomaly.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If it cannot be repeated,</a:t>
            </a:r>
            <a:r>
              <a:rPr lang="en-US" sz="1500" dirty="0">
                <a:solidFill>
                  <a:srgbClr val="1A1F2B"/>
                </a:solidFill>
                <a:latin typeface="Calibri" pitchFamily="34" charset="0"/>
                <a:ea typeface="Calibri" pitchFamily="34" charset="-122"/>
                <a:cs typeface="Calibri" pitchFamily="34" charset="-120"/>
              </a:rPr>
              <a:t> leave it out of the mean or the best-fit line, but keep it in the table, ring it on the graph and say why it was excluded.</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Suggest a cause</a:t>
            </a:r>
            <a:r>
              <a:rPr lang="en-US" sz="1500" dirty="0">
                <a:solidFill>
                  <a:srgbClr val="1A1F2B"/>
                </a:solidFill>
                <a:latin typeface="Calibri" pitchFamily="34" charset="0"/>
                <a:ea typeface="Calibri" pitchFamily="34" charset="-122"/>
                <a:cs typeface="Calibri" pitchFamily="34" charset="-120"/>
              </a:rPr>
              <a:t> where you can: misreading a scale, counting one oscillation too many, a loose connection, a kink in a wire.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Do not discard readings just because they are inconvenient.</a:t>
            </a:r>
            <a:r>
              <a:rPr lang="en-US" sz="1500" dirty="0">
                <a:solidFill>
                  <a:srgbClr val="1A1F2B"/>
                </a:solidFill>
                <a:latin typeface="Calibri" pitchFamily="34" charset="0"/>
                <a:ea typeface="Calibri" pitchFamily="34" charset="-122"/>
                <a:cs typeface="Calibri" pitchFamily="34" charset="-120"/>
              </a:rPr>
              <a:t> A point is anomalous only if it is clearly out of line with the others.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spot and deal with an anomalous reading?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 · Worked example 4 · Medium · Identify, calculate</a:t>
            </a:r>
            <a:endParaRPr lang="en-US" sz="1200" dirty="0"/>
          </a:p>
        </p:txBody>
      </p:sp>
      <p:pic>
        <p:nvPicPr>
          <p:cNvPr id="4" name="Image 0" descr="Worked example 4. Five of the six diameters lie within 0.02 mm of each other; 0.46 mm is far outside that spread, so it is ringed, left out of the mean and, if possible, measured again.">    </p:cNvPr>
          <p:cNvPicPr>
            <a:picLocks noChangeAspect="1"/>
          </p:cNvPicPr>
          <p:nvPr/>
        </p:nvPicPr>
        <p:blipFill>
          <a:blip r:embed="rId1"/>
          <a:stretch>
            <a:fillRect/>
          </a:stretch>
        </p:blipFill>
        <p:spPr>
          <a:xfrm>
            <a:off x="4389120" y="1781251"/>
            <a:ext cx="4297680" cy="1818742"/>
          </a:xfrm>
          <a:prstGeom prst="rect">
            <a:avLst/>
          </a:prstGeom>
        </p:spPr>
      </p:pic>
      <p:sp>
        <p:nvSpPr>
          <p:cNvPr id="5" name="Text 2"/>
          <p:cNvSpPr txBox="1"/>
          <p:nvPr/>
        </p:nvSpPr>
        <p:spPr>
          <a:xfrm>
            <a:off x="4389120" y="3645713"/>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Five of the six diameters lie within 0.02 mm of each other; 0.46 mm is far outside that spread, so it is ringed, left out of the mean and, if possible, measured again.</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measures the diameter of a wire at six places with a micrometer of resolution 0.01 mm: 0.37, 0.36, 0.38, 0.46, 0.37, 0.36 (all in mm). Identify the anomaly, then calculate the mean diameter, its uncertainty and its percentage uncertainty.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Anomaly:</a:t>
            </a:r>
            <a:r>
              <a:rPr lang="en-US" sz="1500" dirty="0">
                <a:solidFill>
                  <a:srgbClr val="1A1F2B"/>
                </a:solidFill>
                <a:latin typeface="Calibri" pitchFamily="34" charset="0"/>
                <a:ea typeface="Calibri" pitchFamily="34" charset="-122"/>
                <a:cs typeface="Calibri" pitchFamily="34" charset="-120"/>
              </a:rPr>
              <a:t> 0.46 mm differs from the rest by about 0.1 mm, while the others lie within 0.02 mm of each other. </a:t>
            </a:r>
            <a:r>
              <a:rPr lang="en-US" sz="1500" b="1" dirty="0">
                <a:solidFill>
                  <a:srgbClr val="1A1F2B"/>
                </a:solidFill>
                <a:latin typeface="Calibri" pitchFamily="34" charset="0"/>
                <a:ea typeface="Calibri" pitchFamily="34" charset="-122"/>
                <a:cs typeface="Calibri" pitchFamily="34" charset="-120"/>
              </a:rPr>
              <a:t>Exclude 0.46 mm</a:t>
            </a:r>
            <a:r>
              <a:rPr lang="en-US" sz="1500" dirty="0">
                <a:solidFill>
                  <a:srgbClr val="1A1F2B"/>
                </a:solidFill>
                <a:latin typeface="Calibri" pitchFamily="34" charset="0"/>
                <a:ea typeface="Calibri" pitchFamily="34" charset="-122"/>
                <a:cs typeface="Calibri" pitchFamily="34" charset="-120"/>
              </a:rPr>
              <a:t> (and re-measure at that point if possible).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Mean</a:t>
            </a:r>
            <a:r>
              <a:rPr lang="en-US" sz="1500" dirty="0">
                <a:solidFill>
                  <a:srgbClr val="1A1F2B"/>
                </a:solidFill>
                <a:latin typeface="Calibri" pitchFamily="34" charset="0"/>
                <a:ea typeface="Calibri" pitchFamily="34" charset="-122"/>
                <a:cs typeface="Calibri" pitchFamily="34" charset="-120"/>
              </a:rPr>
              <a:t> of the remaining five: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spot and deal with an anomalous reading?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 · Worked example 4 · Medium · Identify, calculate (continued)</a:t>
            </a:r>
            <a:endParaRPr lang="en-US" sz="1200" dirty="0"/>
          </a:p>
        </p:txBody>
      </p:sp>
      <p:sp>
        <p:nvSpPr>
          <p:cNvPr id="4" name="Text 2"/>
          <p:cNvSpPr txBox="1"/>
          <p:nvPr/>
        </p:nvSpPr>
        <p:spPr>
          <a:xfrm>
            <a:off x="457200" y="1371600"/>
            <a:ext cx="8229600" cy="164683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(0.37 + 0.36 + 0.38 + 0.37 + 0.36)/5 = 0.368 mm ≈ </a:t>
            </a:r>
            <a:r>
              <a:rPr lang="en-US" sz="1500" b="1" dirty="0">
                <a:solidFill>
                  <a:srgbClr val="1A1F2B"/>
                </a:solidFill>
                <a:latin typeface="Calibri" pitchFamily="34" charset="0"/>
                <a:ea typeface="Calibri" pitchFamily="34" charset="-122"/>
                <a:cs typeface="Calibri" pitchFamily="34" charset="-120"/>
              </a:rPr>
              <a:t>0.37 mm</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Uncertainty:</a:t>
            </a:r>
            <a:r>
              <a:rPr lang="en-US" sz="1500" dirty="0">
                <a:solidFill>
                  <a:srgbClr val="1A1F2B"/>
                </a:solidFill>
                <a:latin typeface="Calibri" pitchFamily="34" charset="0"/>
                <a:ea typeface="Calibri" pitchFamily="34" charset="-122"/>
                <a:cs typeface="Calibri" pitchFamily="34" charset="-120"/>
              </a:rPr>
              <a:t> half the range = (0.38 - 0.36)/2 = 0.01 mm. This is larger than half the resolution (0.005 mm), so use it: </a:t>
            </a:r>
            <a:r>
              <a:rPr lang="en-US" sz="1500" b="1" dirty="0">
                <a:solidFill>
                  <a:srgbClr val="1A1F2B"/>
                </a:solidFill>
                <a:latin typeface="Calibri" pitchFamily="34" charset="0"/>
                <a:ea typeface="Calibri" pitchFamily="34" charset="-122"/>
                <a:cs typeface="Calibri" pitchFamily="34" charset="-120"/>
              </a:rPr>
              <a:t>± 0.01 mm</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Percentage uncertainty:</a:t>
            </a:r>
            <a:r>
              <a:rPr lang="en-US" sz="1500" dirty="0">
                <a:solidFill>
                  <a:srgbClr val="1A1F2B"/>
                </a:solidFill>
                <a:latin typeface="Calibri" pitchFamily="34" charset="0"/>
                <a:ea typeface="Calibri" pitchFamily="34" charset="-122"/>
                <a:cs typeface="Calibri" pitchFamily="34" charset="-120"/>
              </a:rPr>
              <a:t> (0.01/0.368) ×100% = </a:t>
            </a:r>
            <a:r>
              <a:rPr lang="en-US" sz="1500" b="1" dirty="0">
                <a:solidFill>
                  <a:srgbClr val="1A1F2B"/>
                </a:solidFill>
                <a:latin typeface="Calibri" pitchFamily="34" charset="0"/>
                <a:ea typeface="Calibri" pitchFamily="34" charset="-122"/>
                <a:cs typeface="Calibri" pitchFamily="34" charset="-120"/>
              </a:rPr>
              <a:t>2.7%</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Including the anomaly would raise the mean to 0.38 mm and make the half-range five times larger (± 0.05 mm instead of ± 0.01 mm). One bad reading would spoil the whole result.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plot a good graph?</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Follow the same routine every time.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Axes:</a:t>
            </a:r>
            <a:r>
              <a:rPr lang="en-US" sz="1500" dirty="0">
                <a:solidFill>
                  <a:srgbClr val="1A1F2B"/>
                </a:solidFill>
                <a:latin typeface="Calibri" pitchFamily="34" charset="0"/>
                <a:ea typeface="Calibri" pitchFamily="34" charset="-122"/>
                <a:cs typeface="Calibri" pitchFamily="34" charset="-120"/>
              </a:rPr>
              <a:t> independent variable on the x-axis, dependent variable on the y-axis, unless the question tells you which graph to plot. Then plot exactly that.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Labels:</a:t>
            </a:r>
            <a:r>
              <a:rPr lang="en-US" sz="1500" dirty="0">
                <a:solidFill>
                  <a:srgbClr val="1A1F2B"/>
                </a:solidFill>
                <a:latin typeface="Calibri" pitchFamily="34" charset="0"/>
                <a:ea typeface="Calibri" pitchFamily="34" charset="-122"/>
                <a:cs typeface="Calibri" pitchFamily="34" charset="-120"/>
              </a:rPr>
              <a:t> label each axis quantity / unit, the same as the table headings.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Scales:</a:t>
            </a:r>
            <a:r>
              <a:rPr lang="en-US" sz="1500" dirty="0">
                <a:solidFill>
                  <a:srgbClr val="1A1F2B"/>
                </a:solidFill>
                <a:latin typeface="Calibri" pitchFamily="34" charset="0"/>
                <a:ea typeface="Calibri" pitchFamily="34" charset="-122"/>
                <a:cs typeface="Calibri" pitchFamily="34" charset="-120"/>
              </a:rPr>
              <a:t> choose scales so the plotted points occupy more than half the grid in each direction. Use convenient steps of 1, 2 or 5 units (or 10, 20, 50 …) per large square, never 3 or 7, which make plotting and reading off slow and error-prone. The origin need not be included unless you need the intercept.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Plotting:</a:t>
            </a:r>
            <a:r>
              <a:rPr lang="en-US" sz="1500" dirty="0">
                <a:solidFill>
                  <a:srgbClr val="1A1F2B"/>
                </a:solidFill>
                <a:latin typeface="Calibri" pitchFamily="34" charset="0"/>
                <a:ea typeface="Calibri" pitchFamily="34" charset="-122"/>
                <a:cs typeface="Calibri" pitchFamily="34" charset="-120"/>
              </a:rPr>
              <a:t> mark each point with a small, neat cross, accurate to within half a small square.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Best-fit line:</a:t>
            </a:r>
            <a:r>
              <a:rPr lang="en-US" sz="1500" dirty="0">
                <a:solidFill>
                  <a:srgbClr val="1A1F2B"/>
                </a:solidFill>
                <a:latin typeface="Calibri" pitchFamily="34" charset="0"/>
                <a:ea typeface="Calibri" pitchFamily="34" charset="-122"/>
                <a:cs typeface="Calibri" pitchFamily="34" charset="-120"/>
              </a:rPr>
              <a:t> one thin straight line (or smooth curve) with the points scattered evenly either side along its length. Do not join the dots, and do not force the line through the origin or through the first point unless the physics demands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plot a good graph?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a:t>
            </a:r>
            <a:endParaRPr lang="en-US" sz="1200" dirty="0"/>
          </a:p>
        </p:txBody>
      </p:sp>
      <p:pic>
        <p:nvPicPr>
          <p:cNvPr id="4" name="Image 0" descr="A poor choice of scale. The six points spread over only 0.50 A of a 1.4 A axis (36%) and 2.5 V of a 10 V axis (25%), so they are hard to plot precisely and the gradient is hard to read.">    </p:cNvPr>
          <p:cNvPicPr>
            <a:picLocks noChangeAspect="1"/>
          </p:cNvPicPr>
          <p:nvPr/>
        </p:nvPicPr>
        <p:blipFill>
          <a:blip r:embed="rId1"/>
          <a:stretch>
            <a:fillRect/>
          </a:stretch>
        </p:blipFill>
        <p:spPr>
          <a:xfrm>
            <a:off x="1764792" y="1371600"/>
            <a:ext cx="5615330" cy="2807208"/>
          </a:xfrm>
          <a:prstGeom prst="rect">
            <a:avLst/>
          </a:prstGeom>
        </p:spPr>
      </p:pic>
      <p:sp>
        <p:nvSpPr>
          <p:cNvPr id="5" name="Text 2"/>
          <p:cNvSpPr txBox="1"/>
          <p:nvPr/>
        </p:nvSpPr>
        <p:spPr>
          <a:xfrm>
            <a:off x="1764792" y="4224528"/>
            <a:ext cx="5615330" cy="393192"/>
          </a:xfrm>
          <a:prstGeom prst="rect">
            <a:avLst/>
          </a:prstGeom>
          <a:noFill/>
          <a:ln/>
        </p:spPr>
        <p:txBody>
          <a:bodyPr wrap="square" lIns="0" tIns="0" rIns="0" bIns="0" rtlCol="0" anchor="t"/>
          <a:lstStyle/>
          <a:p>
            <a:pPr algn="ctr" indent="0" marL="0">
              <a:buNone/>
            </a:pPr>
            <a:r>
              <a:rPr lang="en-US" sz="1100" i="1" dirty="0">
                <a:solidFill>
                  <a:srgbClr val="5A6577"/>
                </a:solidFill>
              </a:rPr>
              <a:t>A poor choice of scale. The six points spread over only 0.50 A of a 1.4 A axis (36%) and 2.5 V of a 10 V axis (25%), so they are hard to plot precisely and the gradient is hard to read.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plot a good graph?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a:t>
            </a:r>
            <a:endParaRPr lang="en-US" sz="1200" dirty="0"/>
          </a:p>
        </p:txBody>
      </p:sp>
      <p:pic>
        <p:nvPicPr>
          <p:cNvPr id="4" name="Image 0" descr="The same six readings on a sensible scale: 0.1 A and 0.5 V per large square, and the points spread over most of the grid in both directions. The single thin best-fit line has points on both sides of it.">    </p:cNvPr>
          <p:cNvPicPr>
            <a:picLocks noChangeAspect="1"/>
          </p:cNvPicPr>
          <p:nvPr/>
        </p:nvPicPr>
        <p:blipFill>
          <a:blip r:embed="rId1"/>
          <a:stretch>
            <a:fillRect/>
          </a:stretch>
        </p:blipFill>
        <p:spPr>
          <a:xfrm>
            <a:off x="4389120" y="1616659"/>
            <a:ext cx="4297680" cy="2148840"/>
          </a:xfrm>
          <a:prstGeom prst="rect">
            <a:avLst/>
          </a:prstGeom>
        </p:spPr>
      </p:pic>
      <p:sp>
        <p:nvSpPr>
          <p:cNvPr id="5" name="Text 2"/>
          <p:cNvSpPr txBox="1"/>
          <p:nvPr/>
        </p:nvSpPr>
        <p:spPr>
          <a:xfrm>
            <a:off x="4389120" y="381121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same six readings on a sensible scale: 0.1 A and 0.5 V per large square, and the points spread over most of the grid in both directions. The single thin best-fit line has points on both sides of it.</a:t>
            </a:r>
            <a:endParaRPr lang="en-US" sz="1100" dirty="0"/>
          </a:p>
        </p:txBody>
      </p:sp>
      <p:sp>
        <p:nvSpPr>
          <p:cNvPr id="6" name="Shape 3"/>
          <p:cNvSpPr/>
          <p:nvPr/>
        </p:nvSpPr>
        <p:spPr>
          <a:xfrm>
            <a:off x="457200" y="1371600"/>
            <a:ext cx="3611880" cy="1911096"/>
          </a:xfrm>
          <a:prstGeom prst="roundRect">
            <a:avLst>
              <a:gd name="adj" fmla="val 2871"/>
            </a:avLst>
          </a:prstGeom>
          <a:solidFill>
            <a:srgbClr val="FEF2F2"/>
          </a:solidFill>
          <a:ln w="9525">
            <a:solidFill>
              <a:srgbClr val="DDE2EA"/>
            </a:solidFill>
            <a:prstDash val="solid"/>
          </a:ln>
        </p:spPr>
      </p:sp>
      <p:sp>
        <p:nvSpPr>
          <p:cNvPr id="7" name="Text 4"/>
          <p:cNvSpPr txBox="1"/>
          <p:nvPr/>
        </p:nvSpPr>
        <p:spPr>
          <a:xfrm>
            <a:off x="603504" y="1463040"/>
            <a:ext cx="3319272" cy="176479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an easy-to-draw but hard-to-read scale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Choosing 3 N per large square, or letting the points fill only a corner of the grid, makes plotting slow and the gradient imprecise. Check: do the points fill more than half the grid in both directions, and can every value be read without a calculator?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a gradient and an intercept?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straight best-fit line, the gradient is found from two points on the line:</a:t>
            </a:r>
            <a:endParaRPr lang="en-US" sz="1500" dirty="0"/>
          </a:p>
        </p:txBody>
      </p:sp>
      <p:sp>
        <p:nvSpPr>
          <p:cNvPr id="5" name="Shape 3"/>
          <p:cNvSpPr/>
          <p:nvPr/>
        </p:nvSpPr>
        <p:spPr>
          <a:xfrm>
            <a:off x="457200" y="1720901"/>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1812341"/>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gradient = Δy/Δx = (y₂ - y₁)/(x₂ - x₁)</a:t>
            </a:r>
            <a:endParaRPr lang="en-US" sz="1700" dirty="0"/>
          </a:p>
        </p:txBody>
      </p:sp>
      <p:sp>
        <p:nvSpPr>
          <p:cNvPr id="7" name="Text 5"/>
          <p:cNvSpPr txBox="1"/>
          <p:nvPr/>
        </p:nvSpPr>
        <p:spPr>
          <a:xfrm>
            <a:off x="457200" y="2284171"/>
            <a:ext cx="8229600" cy="21204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where (x₁, y₁) and (x₂, y₂) are read from the best-fit line. This is not in the formulae list, so learn it, and remember that the gradient has units: (unit of y) ÷ (unit of 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Draw a </a:t>
            </a:r>
            <a:r>
              <a:rPr lang="en-US" sz="1500" b="1" dirty="0">
                <a:solidFill>
                  <a:srgbClr val="1A1F2B"/>
                </a:solidFill>
                <a:latin typeface="Calibri" pitchFamily="34" charset="0"/>
                <a:ea typeface="Calibri" pitchFamily="34" charset="-122"/>
                <a:cs typeface="Calibri" pitchFamily="34" charset="-120"/>
              </a:rPr>
              <a:t>large triangle</a:t>
            </a:r>
            <a:r>
              <a:rPr lang="en-US" sz="1500" dirty="0">
                <a:solidFill>
                  <a:srgbClr val="1A1F2B"/>
                </a:solidFill>
                <a:latin typeface="Calibri" pitchFamily="34" charset="0"/>
                <a:ea typeface="Calibri" pitchFamily="34" charset="-122"/>
                <a:cs typeface="Calibri" pitchFamily="34" charset="-120"/>
              </a:rPr>
              <a:t>: its hypotenuse should cover more than half of the drawn line. A small triangle magnifies the effect of reading errors.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Use points </a:t>
            </a:r>
            <a:r>
              <a:rPr lang="en-US" sz="1500" b="1" dirty="0">
                <a:solidFill>
                  <a:srgbClr val="1A1F2B"/>
                </a:solidFill>
                <a:latin typeface="Calibri" pitchFamily="34" charset="0"/>
                <a:ea typeface="Calibri" pitchFamily="34" charset="-122"/>
                <a:cs typeface="Calibri" pitchFamily="34" charset="-120"/>
              </a:rPr>
              <a:t>on the line</a:t>
            </a:r>
            <a:r>
              <a:rPr lang="en-US" sz="1500" dirty="0">
                <a:solidFill>
                  <a:srgbClr val="1A1F2B"/>
                </a:solidFill>
                <a:latin typeface="Calibri" pitchFamily="34" charset="0"/>
                <a:ea typeface="Calibri" pitchFamily="34" charset="-122"/>
                <a:cs typeface="Calibri" pitchFamily="34" charset="-120"/>
              </a:rPr>
              <a:t>, ideally where it crosses grid lines, not data points (unless a data point lies exactly on the line).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Show the triangle on the graph and write the two coordinate pairs in your working.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Give the gradient with a unit and to a sensible number of significant figures (2 or 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gradient and an intercept?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intercept</a:t>
            </a:r>
            <a:r>
              <a:rPr lang="en-US" sz="1500" dirty="0">
                <a:solidFill>
                  <a:srgbClr val="1A1F2B"/>
                </a:solidFill>
                <a:latin typeface="Calibri" pitchFamily="34" charset="0"/>
                <a:ea typeface="Calibri" pitchFamily="34" charset="-122"/>
                <a:cs typeface="Calibri" pitchFamily="34" charset="-120"/>
              </a:rPr>
              <a:t> is the value of y where the line crosses the y-axis at x = 0. If the x-axis does not start at zero, you cannot read it directly; calculate it from c = y - mx using any point on the line and the gradient you found.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gradient and an intercept?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 · Worked example 5 · Hard · Identify, determine, explain</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measures the resistance R of different lengths l of a wire of diameter 0.315 mm, using an ohmmeter connected with crocodile clips.</a:t>
            </a:r>
            <a:endParaRPr lang="en-US" sz="13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822960"/>
                <a:gridCol w="822960"/>
                <a:gridCol w="822960"/>
                <a:gridCol w="822960"/>
                <a:gridCol w="822960"/>
                <a:gridCol w="822960"/>
                <a:gridCol w="822960"/>
                <a:gridCol w="822960"/>
                <a:gridCol w="822960"/>
                <a:gridCol w="822960"/>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 /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0.100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0.300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0.400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0.600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0.700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0.800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0.900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Ω</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2.90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3.58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4.79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6.03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928823"/>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Identify the anomaly. (b) Use the graph to find the gradient. (c) Explain what the intercept shows. (d) Use R = ρl / A to determine the resistivity of the metal.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gradient and an intercept?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 · Worked example 5 · Hard · Identify, determine, explain (continued)</a:t>
            </a:r>
            <a:endParaRPr lang="en-US" sz="1200" dirty="0"/>
          </a:p>
        </p:txBody>
      </p:sp>
      <p:pic>
        <p:nvPicPr>
          <p:cNvPr id="4" name="Image 0" descr="Resistance against length for the wire in worked example 5. The best-fit line ignores the ringed anomaly at 0.600 m. The large triangle spans 0.800 m of the line, and the line meets the R-axis at about 0.4 Ω, not at the origin.">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Resistance against length for the wire in worked example 5. The best-fit line ignores the ringed anomaly at 0.600 m. The large triangle spans 0.800 m of the line, and the line meets the R-axis at about 0.4 Ω, not at the origin.</a:t>
            </a:r>
            <a:endParaRPr lang="en-US" sz="1100" dirty="0"/>
          </a:p>
        </p:txBody>
      </p:sp>
      <p:sp>
        <p:nvSpPr>
          <p:cNvPr id="6" name="Text 3"/>
          <p:cNvSpPr txBox="1"/>
          <p:nvPr/>
        </p:nvSpPr>
        <p:spPr>
          <a:xfrm>
            <a:off x="457200" y="1371600"/>
            <a:ext cx="3897173" cy="276880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Compare each point with the line through the others. At 0.600 m the line gives about 4.2 Ω, but 4.79 Ω was recorded; it is even larger than the 0.700 m reading. </a:t>
            </a:r>
            <a:r>
              <a:rPr lang="en-US" sz="1500" b="1" dirty="0">
                <a:solidFill>
                  <a:srgbClr val="1A1F2B"/>
                </a:solidFill>
                <a:latin typeface="Calibri" pitchFamily="34" charset="0"/>
                <a:ea typeface="Calibri" pitchFamily="34" charset="-122"/>
                <a:cs typeface="Calibri" pitchFamily="34" charset="-120"/>
              </a:rPr>
              <a:t>The 0.600 m reading is anomalous.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Large triangle from 0.100 m to 0.900 m, values read from the line: gradient = (6.04 - 1.05)/(0.900 - 0.100) = (4.99/0.800) = </a:t>
            </a:r>
            <a:r>
              <a:rPr lang="en-US" sz="1500" b="1" dirty="0">
                <a:solidFill>
                  <a:srgbClr val="1A1F2B"/>
                </a:solidFill>
                <a:latin typeface="Calibri" pitchFamily="34" charset="0"/>
                <a:ea typeface="Calibri" pitchFamily="34" charset="-122"/>
                <a:cs typeface="Calibri" pitchFamily="34" charset="-120"/>
              </a:rPr>
              <a:t>6.24 Ω m⁻¹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line does not pass through the origin: the intercept is about 0.4 Ω.</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gradient and an intercept?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 · Worked example 5 · Hard · Identify, determine, explain (continued)</a:t>
            </a:r>
            <a:endParaRPr lang="en-US" sz="1200" dirty="0"/>
          </a:p>
        </p:txBody>
      </p:sp>
      <p:sp>
        <p:nvSpPr>
          <p:cNvPr id="4" name="Text 2"/>
          <p:cNvSpPr txBox="1"/>
          <p:nvPr/>
        </p:nvSpPr>
        <p:spPr>
          <a:xfrm>
            <a:off x="457200" y="1371600"/>
            <a:ext cx="8229600" cy="1877263"/>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This is a systematic error</a:t>
            </a:r>
            <a:r>
              <a:rPr lang="en-US" sz="1500" dirty="0">
                <a:solidFill>
                  <a:srgbClr val="1A1F2B"/>
                </a:solidFill>
                <a:latin typeface="Calibri" pitchFamily="34" charset="0"/>
                <a:ea typeface="Calibri" pitchFamily="34" charset="-122"/>
                <a:cs typeface="Calibri" pitchFamily="34" charset="-120"/>
              </a:rPr>
              <a:t>: the resistance of the clips, leads and contacts (or a zero error of the ohmmeter) is added to every reading.</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R = (ρ/A) l, so gradient = ρ/ A and ρ= gradient ×A. Area A = πd²/4 = (π(0.315 ×10⁻³)²)/4 = 7.79 ×10⁻⁸ m².</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ρ= 6.24 ×7.79 ×10⁻⁸ = </a:t>
            </a:r>
            <a:r>
              <a:rPr lang="en-US" sz="1500" b="1" dirty="0">
                <a:solidFill>
                  <a:srgbClr val="1A1F2B"/>
                </a:solidFill>
                <a:latin typeface="Calibri" pitchFamily="34" charset="0"/>
                <a:ea typeface="Calibri" pitchFamily="34" charset="-122"/>
                <a:cs typeface="Calibri" pitchFamily="34" charset="-120"/>
              </a:rPr>
              <a:t>4.86 ×10⁻⁷ Ω 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Using the gradient rather than a single R/l value removes the systematic contact resistance from the result.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an equation into a straight-line graph?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Your eye can judge a straight line but not whether a curve is a parabola or a square root, and a line gives a gradient and an intercept to turn into constants. So rearrange the equation into the form</a:t>
            </a:r>
            <a:endParaRPr lang="en-US" sz="1500" dirty="0"/>
          </a:p>
        </p:txBody>
      </p:sp>
      <p:sp>
        <p:nvSpPr>
          <p:cNvPr id="5" name="Shape 3"/>
          <p:cNvSpPr/>
          <p:nvPr/>
        </p:nvSpPr>
        <p:spPr>
          <a:xfrm>
            <a:off x="457200" y="195133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04277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y = mx + c</a:t>
            </a:r>
            <a:endParaRPr lang="en-US" sz="1700" dirty="0"/>
          </a:p>
        </p:txBody>
      </p:sp>
      <p:sp>
        <p:nvSpPr>
          <p:cNvPr id="7" name="Text 5"/>
          <p:cNvSpPr txBox="1"/>
          <p:nvPr/>
        </p:nvSpPr>
        <p:spPr>
          <a:xfrm>
            <a:off x="457200" y="2514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Whatever multiplies the variable on the x-axis is the gradient; the constant term is the intercept. The axes can carry processed values (T², v², 1/l). If the points lie on a straight line, the data support the relationship; if the line should pass through the origin, check that it does.</a:t>
            </a:r>
            <a:endParaRPr lang="en-US" sz="15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457200" y="3324758"/>
          <a:ext cx="8229600" cy="914400"/>
        </p:xfrm>
        <a:graphic>
          <a:graphicData uri="http://schemas.openxmlformats.org/drawingml/2006/table">
            <a:tbl>
              <a:tblPr/>
              <a:tblGrid>
                <a:gridCol w="2796235"/>
                <a:gridCol w="896112"/>
                <a:gridCol w="974750"/>
                <a:gridCol w="970178"/>
                <a:gridCol w="259232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Plot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against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Intercept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ρl / A (+ contact resistance)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ρ/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contact resistance (ideally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 2π√(l/g)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4π² /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v² = u² + 2as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an equation into a straight-line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96235"/>
                <a:gridCol w="896112"/>
                <a:gridCol w="974750"/>
                <a:gridCol w="970178"/>
                <a:gridCol w="259232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Plot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against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Gradient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Intercept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 = ½at² (from rest)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ε- Ir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ε</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v / 2l (string fundamental)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an equation into a straight-line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pic>
        <p:nvPicPr>
          <p:cNvPr id="4" name="Image 0" descr="A trolley passes the first light gate already moving, so v² = u² + 2as gives a straight line that does not pass through the origin. Gradient 2a ≈ 1.3 m s⁻², so a ≈ 0.65 m s⁻²; intercept u² ≈ 0.16 m² s⁻², so u ≈ 0.40 m s⁻¹.">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trolley passes the first light gate already moving, so v² = u² + 2as gives a straight line that does not pass through the origin. Gradient 2a ≈ 1.3 m s⁻², so a ≈ 0.65 m s⁻²; intercept u² ≈ 0.16 m² s⁻², so u ≈ 0.40 m s⁻¹.</a:t>
            </a:r>
            <a:endParaRPr lang="en-US" sz="1100" dirty="0"/>
          </a:p>
        </p:txBody>
      </p:sp>
      <p:sp>
        <p:nvSpPr>
          <p:cNvPr id="6" name="Text 3"/>
          <p:cNvSpPr txBox="1"/>
          <p:nvPr/>
        </p:nvSpPr>
        <p:spPr>
          <a:xfrm>
            <a:off x="457200" y="1371600"/>
            <a:ext cx="3621938"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pendulum, T against l is a curve; squaring gives T² = (4π²/g) l, a straight line through the origin.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an equation into a straight-line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pic>
        <p:nvPicPr>
          <p:cNvPr id="4" name="Image 0" descr="Plotting T against l for the pendulum data gives a curve. It is hard to tell by eye whether it really follows a square-root law, and there is no gradient to read.">    </p:cNvPr>
          <p:cNvPicPr>
            <a:picLocks noChangeAspect="1"/>
          </p:cNvPicPr>
          <p:nvPr/>
        </p:nvPicPr>
        <p:blipFill>
          <a:blip r:embed="rId1"/>
          <a:stretch>
            <a:fillRect/>
          </a:stretch>
        </p:blipFill>
        <p:spPr>
          <a:xfrm>
            <a:off x="1965046" y="1371600"/>
            <a:ext cx="5213909" cy="2807208"/>
          </a:xfrm>
          <a:prstGeom prst="rect">
            <a:avLst/>
          </a:prstGeom>
        </p:spPr>
      </p:pic>
      <p:sp>
        <p:nvSpPr>
          <p:cNvPr id="5" name="Text 2"/>
          <p:cNvSpPr txBox="1"/>
          <p:nvPr/>
        </p:nvSpPr>
        <p:spPr>
          <a:xfrm>
            <a:off x="1965046" y="4224528"/>
            <a:ext cx="5213909" cy="393192"/>
          </a:xfrm>
          <a:prstGeom prst="rect">
            <a:avLst/>
          </a:prstGeom>
          <a:noFill/>
          <a:ln/>
        </p:spPr>
        <p:txBody>
          <a:bodyPr wrap="square" lIns="0" tIns="0" rIns="0" bIns="0" rtlCol="0" anchor="t"/>
          <a:lstStyle/>
          <a:p>
            <a:pPr algn="ctr" indent="0" marL="0">
              <a:buNone/>
            </a:pPr>
            <a:r>
              <a:rPr lang="en-US" sz="1100" i="1" dirty="0">
                <a:solidFill>
                  <a:srgbClr val="5A6577"/>
                </a:solidFill>
              </a:rPr>
              <a:t>Plotting T against l for the pendulum data gives a curve. It is hard to tell by eye whether it really follows a square-root law, and there is no gradient to read.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an equation into a straight-line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 · Worked example 6 · Hard · Explain, determine</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times 20 oscillations of a simple pendulum for seven lengths l, measured from the point of suspension to the centre of the bob. The period is given by T = 2π√(l/g).</a:t>
            </a:r>
            <a:endParaRPr lang="en-US" sz="13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2057400"/>
                <a:gridCol w="2057400"/>
                <a:gridCol w="2057400"/>
                <a:gridCol w="20574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 /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20T /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 /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T² / s²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17.88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0.894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0.799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0.300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22.02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1.101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0.400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1.265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28.40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0.600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31.02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1.551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0.700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33.62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1.681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2.83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0.800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35.86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1.793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an equation into a straight-line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 · Worked example 6 · Hard · Explain, determine (continued)</a:t>
            </a:r>
            <a:endParaRPr lang="en-US" sz="1200" dirty="0"/>
          </a:p>
        </p:txBody>
      </p:sp>
      <p:pic>
        <p:nvPicPr>
          <p:cNvPr id="4" name="Image 0" descr="The same data plotted as T² against l (worked example 6). The points now lie on a straight line through the origin, as T² = (4π²/g)l predicts. The triangle spans 0.600 m of the lin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same data plotted as T² against l (worked example 6). The points now lie on a straight line through the origin, as T² = (4π²/g)l predicts. The triangle spans 0.600 m of the line.</a:t>
            </a:r>
            <a:endParaRPr lang="en-US" sz="1100" dirty="0"/>
          </a:p>
        </p:txBody>
      </p:sp>
      <p:sp>
        <p:nvSpPr>
          <p:cNvPr id="6" name="Text 3"/>
          <p:cNvSpPr txBox="1"/>
          <p:nvPr/>
        </p:nvSpPr>
        <p:spPr>
          <a:xfrm>
            <a:off x="457200" y="1371600"/>
            <a:ext cx="3621938" cy="266730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Explain why a graph of T² against l is plotted. (b) Use the graph to determine g. (c) Explain the effect on the graph and on g if every length had been measured to the top of the bob instead.</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Square both sides: T² = (4π²/g) l. Compared with y = mx + c, y is T², x is l, the gradient is 4π²/g and the intercept is 0. </a:t>
            </a:r>
            <a:r>
              <a:rPr lang="en-US" sz="1500" b="1" dirty="0">
                <a:solidFill>
                  <a:srgbClr val="1A1F2B"/>
                </a:solidFill>
                <a:latin typeface="Calibri" pitchFamily="34" charset="0"/>
                <a:ea typeface="Calibri" pitchFamily="34" charset="-122"/>
                <a:cs typeface="Calibri" pitchFamily="34" charset="-120"/>
              </a:rPr>
              <a:t>A straight line through the origin tests the equation, and g comes from the gradient.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an equation into a straight-line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 · Worked example 6 · Hard · Explain, determine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Large triangle from l = 0.200 m to 0.800 m, read from the line: gradient = (3.22 - 0.80)/0.600 = 4.03 s² m⁻¹.</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Rearrange gradient = 4π²/g: g = 4π²/4.033 = </a:t>
            </a:r>
            <a:r>
              <a:rPr lang="en-US" sz="1500" b="1" dirty="0">
                <a:solidFill>
                  <a:srgbClr val="1A1F2B"/>
                </a:solidFill>
                <a:latin typeface="Calibri" pitchFamily="34" charset="0"/>
                <a:ea typeface="Calibri" pitchFamily="34" charset="-122"/>
                <a:cs typeface="Calibri" pitchFamily="34" charset="-120"/>
              </a:rPr>
              <a:t>9.79 m s⁻²</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Every l would be too small by the bob's radius, a systematic error. The line shifts sideways and no longer passes through the origin, but </a:t>
            </a:r>
            <a:r>
              <a:rPr lang="en-US" sz="1500" b="1" dirty="0">
                <a:solidFill>
                  <a:srgbClr val="1A1F2B"/>
                </a:solidFill>
                <a:latin typeface="Calibri" pitchFamily="34" charset="0"/>
                <a:ea typeface="Calibri" pitchFamily="34" charset="-122"/>
                <a:cs typeface="Calibri" pitchFamily="34" charset="-120"/>
              </a:rPr>
              <a:t>the gradient, and so g, is unchanged</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an equation into a straight-line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pic>
        <p:nvPicPr>
          <p:cNvPr id="4" name="Image 0" descr="A simple pendulum. The length l in T = 2π√(l/g) runs from the point of suspension to the centre of mass of the bob. Measuring only to the top of the bob makes every length too short by the bob's radius r, a systematic error.">    </p:cNvPr>
          <p:cNvPicPr>
            <a:picLocks noChangeAspect="1"/>
          </p:cNvPicPr>
          <p:nvPr/>
        </p:nvPicPr>
        <p:blipFill>
          <a:blip r:embed="rId1"/>
          <a:stretch>
            <a:fillRect/>
          </a:stretch>
        </p:blipFill>
        <p:spPr>
          <a:xfrm>
            <a:off x="5278831" y="1371600"/>
            <a:ext cx="3407969" cy="2469794"/>
          </a:xfrm>
          <a:prstGeom prst="rect">
            <a:avLst/>
          </a:prstGeom>
        </p:spPr>
      </p:pic>
      <p:sp>
        <p:nvSpPr>
          <p:cNvPr id="5" name="Text 2"/>
          <p:cNvSpPr txBox="1"/>
          <p:nvPr/>
        </p:nvSpPr>
        <p:spPr>
          <a:xfrm>
            <a:off x="5278831" y="3887114"/>
            <a:ext cx="3407969" cy="730606"/>
          </a:xfrm>
          <a:prstGeom prst="rect">
            <a:avLst/>
          </a:prstGeom>
          <a:noFill/>
          <a:ln/>
        </p:spPr>
        <p:txBody>
          <a:bodyPr wrap="square" lIns="0" tIns="0" rIns="0" bIns="0" rtlCol="0" anchor="t"/>
          <a:lstStyle/>
          <a:p>
            <a:pPr algn="ctr" indent="0" marL="0">
              <a:buNone/>
            </a:pPr>
            <a:r>
              <a:rPr lang="en-US" sz="1100" i="1" dirty="0">
                <a:solidFill>
                  <a:srgbClr val="5A6577"/>
                </a:solidFill>
              </a:rPr>
              <a:t>A simple pendulum. The length l in T = 2π√(l/g) runs from the point of suspension to the centre of mass of the bob. Measuring only to the top of the bob makes every length too short by the bob's radius r, a systematic error.</a:t>
            </a:r>
            <a:endParaRPr lang="en-US" sz="1100" dirty="0"/>
          </a:p>
        </p:txBody>
      </p:sp>
      <p:sp>
        <p:nvSpPr>
          <p:cNvPr id="6" name="Shape 3"/>
          <p:cNvSpPr/>
          <p:nvPr/>
        </p:nvSpPr>
        <p:spPr>
          <a:xfrm>
            <a:off x="457200" y="1371600"/>
            <a:ext cx="4501591" cy="1281074"/>
          </a:xfrm>
          <a:prstGeom prst="roundRect">
            <a:avLst>
              <a:gd name="adj" fmla="val 4283"/>
            </a:avLst>
          </a:prstGeom>
          <a:solidFill>
            <a:srgbClr val="FFFBEB"/>
          </a:solidFill>
          <a:ln w="9525">
            <a:solidFill>
              <a:srgbClr val="DDE2EA"/>
            </a:solidFill>
            <a:prstDash val="solid"/>
          </a:ln>
        </p:spPr>
      </p:sp>
      <p:sp>
        <p:nvSpPr>
          <p:cNvPr id="7" name="Text 4"/>
          <p:cNvSpPr txBox="1"/>
          <p:nvPr/>
        </p:nvSpPr>
        <p:spPr>
          <a:xfrm>
            <a:off x="603504" y="1463040"/>
            <a:ext cx="4208983"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explaining a choice of graph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rearranged equation, then state which quantity is y, which is x, and what the gradient (and intercept) represent. "It gives a straight line" alone does not explain how you get the constant.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evaluate an experiment and suggest improvements?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Improvements must target the real weakness and be specific enough to carry out.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Find the biggest source of uncertainty</a:t>
            </a:r>
            <a:r>
              <a:rPr lang="en-US" sz="1500" dirty="0">
                <a:solidFill>
                  <a:srgbClr val="1A1F2B"/>
                </a:solidFill>
                <a:latin typeface="Calibri" pitchFamily="34" charset="0"/>
                <a:ea typeface="Calibri" pitchFamily="34" charset="-122"/>
                <a:cs typeface="Calibri" pitchFamily="34" charset="-120"/>
              </a:rPr>
              <a:t>, usually the measurement with the largest percentage uncertainty, and aim your improvement at it.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Be specific.</a:t>
            </a:r>
            <a:r>
              <a:rPr lang="en-US" sz="1500" dirty="0">
                <a:solidFill>
                  <a:srgbClr val="1A1F2B"/>
                </a:solidFill>
                <a:latin typeface="Calibri" pitchFamily="34" charset="0"/>
                <a:ea typeface="Calibri" pitchFamily="34" charset="-122"/>
                <a:cs typeface="Calibri" pitchFamily="34" charset="-120"/>
              </a:rPr>
              <a:t> Not "be more careful" or "use better equipment", but "use light gates connected to a data logger to remove reaction time", "time 20 oscillations instead of 5", or "measure the diameter with a micrometer instead of a ruler".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Random errors:</a:t>
            </a:r>
            <a:r>
              <a:rPr lang="en-US" sz="1500" dirty="0">
                <a:solidFill>
                  <a:srgbClr val="1A1F2B"/>
                </a:solidFill>
                <a:latin typeface="Calibri" pitchFamily="34" charset="0"/>
                <a:ea typeface="Calibri" pitchFamily="34" charset="-122"/>
                <a:cs typeface="Calibri" pitchFamily="34" charset="-120"/>
              </a:rPr>
              <a:t> more repeats, more cycles, larger measured quantities (smaller percentage uncertainty), more readings over a wider range.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Systematic errors:</a:t>
            </a:r>
            <a:r>
              <a:rPr lang="en-US" sz="1500" dirty="0">
                <a:solidFill>
                  <a:srgbClr val="1A1F2B"/>
                </a:solidFill>
                <a:latin typeface="Calibri" pitchFamily="34" charset="0"/>
                <a:ea typeface="Calibri" pitchFamily="34" charset="-122"/>
                <a:cs typeface="Calibri" pitchFamily="34" charset="-120"/>
              </a:rPr>
              <a:t> check and correct zero errors, view scales at eye level to avoid parallax, use a fiducial mark, measure to the correct point (for example the centre of the bob).</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Comparing with an accepted value:</a:t>
            </a:r>
            <a:r>
              <a:rPr lang="en-US" sz="1500" dirty="0">
                <a:solidFill>
                  <a:srgbClr val="1A1F2B"/>
                </a:solidFill>
                <a:latin typeface="Calibri" pitchFamily="34" charset="0"/>
                <a:ea typeface="Calibri" pitchFamily="34" charset="-122"/>
                <a:cs typeface="Calibri" pitchFamily="34" charset="-120"/>
              </a:rPr>
              <a:t> state whether your result is close to it. A result that is consistently too high or too low points to a systematic error rather than a random one.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3.2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headings and decimal places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Check every table you write: quantity / unit in each heading, no units in the cells, and every reading of one quantity to the same number of decimal places as the instrument's resolution.</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the big triangle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gradient, draw a triangle covering more than half the line, read both corners from the line itself, and show the values you read. Then give the gradient with its unit.</a:t>
            </a:r>
            <a:endParaRPr lang="en-US" sz="1300" dirty="0"/>
          </a:p>
        </p:txBody>
      </p:sp>
      <p:sp>
        <p:nvSpPr>
          <p:cNvPr id="8" name="Shape 6"/>
          <p:cNvSpPr/>
          <p:nvPr/>
        </p:nvSpPr>
        <p:spPr>
          <a:xfrm>
            <a:off x="457200" y="3311042"/>
            <a:ext cx="8229600" cy="1066190"/>
          </a:xfrm>
          <a:prstGeom prst="roundRect">
            <a:avLst>
              <a:gd name="adj" fmla="val 5146"/>
            </a:avLst>
          </a:prstGeom>
          <a:solidFill>
            <a:srgbClr val="FFFBEB"/>
          </a:solidFill>
          <a:ln w="9525">
            <a:solidFill>
              <a:srgbClr val="DDE2EA"/>
            </a:solidFill>
            <a:prstDash val="solid"/>
          </a:ln>
        </p:spPr>
      </p:sp>
      <p:sp>
        <p:nvSpPr>
          <p:cNvPr id="9" name="Text 7"/>
          <p:cNvSpPr txBox="1"/>
          <p:nvPr/>
        </p:nvSpPr>
        <p:spPr>
          <a:xfrm>
            <a:off x="603504" y="340248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round at the end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Carry at least one extra figure through a calculation, then give the final answer to the number of significant figures of the least precise data (2 or 3 in most questions). A long string of calculator digits is not "more accurate".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3.2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which uncertainty?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One reading: half the resolution. Several repeats: half the range, with any anomaly removed. If both are available, quote the larger, and show the calculation that produced it.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say "systematic" or "random"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explaining an error, name its type and its effect: a zero error is systematic, makes every reading too large (or too small) by the same amount, and changes the intercept of a graph but not its gradient.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14</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More decimal places in an answer make it more accurate.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result cannot be more precise than the data it came from.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Give results to the s.f. of the least precise data (or one more).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Repeating readings removes all errors.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systematic error shifts every repeat by the same amount, so the mean is still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Repeats reduce random error; systematic error needs its cause removed or a correction.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stopwatch reading to 0.01 s gives timings with an uncertainty of 0.005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Human reaction time varies by far more than 0.01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half the range of repeated timings.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best-fit line must pass through the origin.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Systematic errors and the physics (for example v² = u² + 2as) can give a non-zero intercept.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Draw the line that best fits the points, then interpret the intercept.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gradient can be found from any two data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Individual points carry random error; two close points magnify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a large triangle on the best-fit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14</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anomaly should be included because it is "real data".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reading far outside the pattern usually comes from a mistake, and it distorts the mean or the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Repeat it if possible; otherwise exclude it, ring it and say why.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14</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1 Planning experiments and measuring instruments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Resolution, zero error and parallax start with choosing and reading the instrument. This page takes those readings forward into uncertainties and graphs.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3 The AS core practicals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core practical (free fall, Young modulus, resistivity, internal resistance and the rest) ends with a table, a linearised graph and an evaluation using exactly these skills.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Units 1 and 2, and Unit 6</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equations being linearised come from mechanics (v² = u² + 2as), materials and electricity (R = ρl / A, V = ε- Ir) and waves (f = v/2l). Practical skills at A2 (Unit 6) build on this page with combined percentage uncertainties, maximum and minimum gradient lines, and logarithmic graphs.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14</a:t>
            </a:r>
            <a:endParaRPr lang="en-US" sz="12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946197"/>
                <a:gridCol w="2785262"/>
                <a:gridCol w="249905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uncertainty = ½ × resolution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single reading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uncertainty = ½ × (largest − smallest)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set of repeated readings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percentage uncertainty = (uncertainty ÷ value) × 100%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comparing uncertainties of different measurements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 Δy / Δx; c = y - mx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straight-line graphs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v² = u² + 2as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linearised: v² against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 ρl /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linearised: R against 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 2π√(l/g)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linearised: T² against 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at AS — given in the question when needed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14 of 14</a:t>
            </a:r>
            <a:endParaRPr lang="en-US" sz="1200" dirty="0"/>
          </a:p>
        </p:txBody>
      </p:sp>
      <p:sp>
        <p:nvSpPr>
          <p:cNvPr id="4" name="Text 2"/>
          <p:cNvSpPr txBox="1"/>
          <p:nvPr/>
        </p:nvSpPr>
        <p:spPr>
          <a:xfrm>
            <a:off x="457200" y="1371600"/>
            <a:ext cx="8229600" cy="21442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digital stopwatch reads to 0.01 s. Why is the uncertainty in a hand timing much larger than 0.005 s, and how should you estimate it?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thermometer with 1 °C divisions reads 23 °C. State the uncertainty and the percentage uncertainty.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Repeat readings of a length are 12.4, 12.6, 12.5, 13.9 and 12.5 cm. Give the mean and its uncertainty.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Which graph would you plot to find a and u from v² = u² + 2as, and how?</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Classify each as random or systematic: (a) a balance that reads 0.3 g with nothing on it; (b) variation in judging when a pendulum passes its lowest point; (c) always reading a meniscus from slightly above.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14 of 14</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Human reaction time in starting and stopping the watch varies by tenths of a second, far more than the resolution. Repeat the timing and use half the range of the repeats.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 0.5 °C (half the resolution). Percentage uncertainty = (0.5/23) ×100% = 2.2%.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13.9 cm is anomalous and is excluded. Mean = (12.4 + 12.6 + 12.5 + 12.5)/4 = 12.5 cm; uncertainty = (12.6 - 12.4)/2 = ±0.1 cm.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v² on the y-axis against s on the x-axis. Gradient = 2a, so a = gradient ÷ 2; intercept = u², so u = √intercept.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(a) Systematic (zero error). (b) Random. (c) Systematic (parallax in the same direction every time).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graphicFrame>
        <p:nvGraphicFramePr>
          <p:cNvPr id="49" name="Table 0"/>
          <p:cNvGraphicFramePr>
            <a:graphicFrameLocks noGrp="1"/>
          </p:cNvGraphicFramePr>
          <p:nvPr>
            <p:extLst>
              <p:ext uri="{D42A27DB-BD31-4B8C-83A1-F6EECF244321}">
                <p14:modId xmlns:p14="http://schemas.microsoft.com/office/powerpoint/2010/main" val="1579011935"/>
              </p:ext>
            </p:extLst>
          </p:nvPr>
        </p:nvGraphicFramePr>
        <p:xfrm>
          <a:off x="457200" y="3108960"/>
          <a:ext cx="8229600" cy="914400"/>
        </p:xfrm>
        <a:graphic>
          <a:graphicData uri="http://schemas.openxmlformats.org/drawingml/2006/table">
            <a:tbl>
              <a:tblPr/>
              <a:tblGrid>
                <a:gridCol w="8229600"/>
              </a:tblGrid>
              <a:tr h="0">
                <a:tc>
                  <a:txBody>
                    <a:bodyPr/>
                    <a:lstStyle/>
                    <a:p>
                      <a:pPr algn="ctr" indent="0" marL="0">
                        <a:buNone/>
                      </a:pPr>
                      <a:r>
                        <a:rPr lang="en-US" sz="1200" b="1" dirty="0">
                          <a:solidFill>
                            <a:srgbClr val="1A1F2B"/>
                          </a:solidFill>
                        </a:rPr>
                        <a:t>t / s</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0">
                <a:tc>
                  <a:txBody>
                    <a:bodyPr/>
                    <a:lstStyle/>
                    <a:p>
                      <a:pPr algn="ctr" indent="0" marL="0">
                        <a:buNone/>
                      </a:pPr>
                      <a:r>
                        <a:rPr lang="en-US" sz="1200" b="1" dirty="0">
                          <a:solidFill>
                            <a:srgbClr val="1A1F2B"/>
                          </a:solidFill>
                        </a:rPr>
                        <a:t>1.62</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0">
                <a:tc>
                  <a:txBody>
                    <a:bodyPr/>
                    <a:lstStyle/>
                    <a:p>
                      <a:pPr algn="ctr" indent="0" marL="0">
                        <a:buNone/>
                      </a:pPr>
                      <a:r>
                        <a:rPr lang="en-US" sz="1200" b="1" dirty="0">
                          <a:solidFill>
                            <a:srgbClr val="1A1F2B"/>
                          </a:solidFill>
                        </a:rPr>
                        <a:t>1.58</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0">
                <a:tc>
                  <a:txBody>
                    <a:bodyPr/>
                    <a:lstStyle/>
                    <a:p>
                      <a:pPr algn="ctr" indent="0" marL="0">
                        <a:buNone/>
                      </a:pPr>
                      <a:r>
                        <a:rPr lang="en-US" sz="1200" b="1" dirty="0">
                          <a:solidFill>
                            <a:srgbClr val="1A1F2B"/>
                          </a:solidFill>
                        </a:rPr>
                        <a:t>1.71</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0">
                <a:tc>
                  <a:txBody>
                    <a:bodyPr/>
                    <a:lstStyle/>
                    <a:p>
                      <a:pPr algn="ctr" indent="0" marL="0">
                        <a:buNone/>
                      </a:pPr>
                      <a:r>
                        <a:rPr lang="en-US" sz="1200" b="1" dirty="0">
                          <a:solidFill>
                            <a:srgbClr val="1A1F2B"/>
                          </a:solidFill>
                        </a:rPr>
                        <a:t>1.60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bl>
          </a:graphicData>
        </a:graphic>
      </p:graphicFrame>
      <p:sp>
        <p:nvSpPr>
          <p:cNvPr id="5" name="Text 2"/>
          <p:cNvSpPr txBox="1"/>
          <p:nvPr/>
        </p:nvSpPr>
        <p:spPr>
          <a:xfrm>
            <a:off x="457200" y="1325880"/>
            <a:ext cx="8229600" cy="169164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student releases a marble from rest at the top of a grooved ramp and uses a digital stopwatch, reading to 0.01 s, to time how long it takes to reach the bottom. Her four timings are:</a:t>
            </a:r>
            <a:endParaRPr lang="en-US" sz="1400" dirty="0"/>
          </a:p>
          <a:p>
            <a:pPr indent="0" marL="0">
              <a:spcAft>
                <a:spcPts val="600"/>
              </a:spcAft>
              <a:buNone/>
            </a:pPr>
            <a:r>
              <a:rPr lang="en-US" sz="1400" dirty="0">
                <a:solidFill>
                  <a:srgbClr val="1A1F2B"/>
                </a:solidFill>
              </a:rPr>
              <a:t>(a) Calculate the mean time.  [1]</a:t>
            </a:r>
            <a:endParaRPr lang="en-US" sz="1400" dirty="0"/>
          </a:p>
          <a:p>
            <a:pPr indent="0" marL="0">
              <a:spcAft>
                <a:spcPts val="600"/>
              </a:spcAft>
              <a:buNone/>
            </a:pPr>
            <a:r>
              <a:rPr lang="en-US" sz="1400" dirty="0">
                <a:solidFill>
                  <a:srgbClr val="1A1F2B"/>
                </a:solidFill>
              </a:rPr>
              <a:t>(b) Calculate the uncertainty in the mean time.  [1]</a:t>
            </a:r>
            <a:endParaRPr lang="en-US" sz="1400" dirty="0"/>
          </a:p>
          <a:p>
            <a:pPr indent="0" marL="0">
              <a:spcAft>
                <a:spcPts val="600"/>
              </a:spcAft>
              <a:buNone/>
            </a:pPr>
            <a:r>
              <a:rPr lang="en-US" sz="1400" dirty="0">
                <a:solidFill>
                  <a:srgbClr val="1A1F2B"/>
                </a:solidFill>
              </a:rPr>
              <a:t>(c) Calculate the percentage uncertainty in the mean time.  [1]</a:t>
            </a:r>
            <a:endParaRPr lang="en-US" sz="1400" dirty="0"/>
          </a:p>
          <a:p>
            <a:pPr indent="0" marL="0">
              <a:spcAft>
                <a:spcPts val="600"/>
              </a:spcAft>
              <a:buNone/>
            </a:pPr>
            <a:r>
              <a:rPr lang="en-US" sz="1400" dirty="0">
                <a:solidFill>
                  <a:srgbClr val="1A1F2B"/>
                </a:solidFill>
              </a:rPr>
              <a:t>(d) Explain why the uncertainty in the time is not ± 0.005 s, even though the stopwatch reads to 0.01 s.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graphicFrame>
        <p:nvGraphicFramePr>
          <p:cNvPr id="50" name="Table 0"/>
          <p:cNvGraphicFramePr>
            <a:graphicFrameLocks noGrp="1"/>
          </p:cNvGraphicFramePr>
          <p:nvPr>
            <p:extLst>
              <p:ext uri="{D42A27DB-BD31-4B8C-83A1-F6EECF244321}">
                <p14:modId xmlns:p14="http://schemas.microsoft.com/office/powerpoint/2010/main" val="1579011935"/>
              </p:ext>
            </p:extLst>
          </p:nvPr>
        </p:nvGraphicFramePr>
        <p:xfrm>
          <a:off x="457200" y="3108960"/>
          <a:ext cx="8229600" cy="914400"/>
        </p:xfrm>
        <a:graphic>
          <a:graphicData uri="http://schemas.openxmlformats.org/drawingml/2006/table">
            <a:tbl>
              <a:tblPr/>
              <a:tblGrid>
                <a:gridCol w="4114800"/>
                <a:gridCol w="4114800"/>
              </a:tblGrid>
              <a:tr h="0">
                <a:tc>
                  <a:txBody>
                    <a:bodyPr/>
                    <a:lstStyle/>
                    <a:p>
                      <a:pPr algn="ctr" indent="0" marL="0">
                        <a:buNone/>
                      </a:pPr>
                      <a:r>
                        <a:rPr lang="en-US" sz="1200" b="1" dirty="0">
                          <a:solidFill>
                            <a:srgbClr val="1A1F2B"/>
                          </a:solidFill>
                        </a:rPr>
                        <a:t>V / V</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I / mA</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0.50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21.3</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1.00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42.4</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1.5</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63.9</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2.00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85.1</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2.50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106.2</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1325880"/>
            <a:ext cx="8229600" cy="169164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student measures the current in a fixed resistor for different potential differences. The voltmeter reads to 0.01 V and the milliammeter to 0.1 mA. His table of results is:</a:t>
            </a:r>
            <a:endParaRPr lang="en-US" sz="1400" dirty="0"/>
          </a:p>
          <a:p>
            <a:pPr indent="0" marL="0">
              <a:spcAft>
                <a:spcPts val="600"/>
              </a:spcAft>
              <a:buNone/>
            </a:pPr>
            <a:r>
              <a:rPr lang="en-US" sz="1400" dirty="0">
                <a:solidFill>
                  <a:srgbClr val="1A1F2B"/>
                </a:solidFill>
              </a:rPr>
              <a:t>(a) Identify the value that has been recorded incorrectly and explain your answer.  [2]</a:t>
            </a:r>
            <a:endParaRPr lang="en-US" sz="1400" dirty="0"/>
          </a:p>
          <a:p>
            <a:pPr indent="0" marL="0">
              <a:spcAft>
                <a:spcPts val="600"/>
              </a:spcAft>
              <a:buNone/>
            </a:pPr>
            <a:r>
              <a:rPr lang="en-US" sz="1400" dirty="0">
                <a:solidFill>
                  <a:srgbClr val="1A1F2B"/>
                </a:solidFill>
              </a:rPr>
              <a:t>(b) Calculate the resistance of the resistor using the readings for 2.00 V. Give your answer to an appropriate number of significant figures.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(1.62 + 1.58 + 1.71 + 1.60) ÷ 4 = 1.63 s (1.6275 s)</a:t>
            </a:r>
            <a:endParaRPr lang="en-US" sz="1400" dirty="0"/>
          </a:p>
          <a:p>
            <a:pPr marL="342900" indent="-342900">
              <a:spcAft>
                <a:spcPts val="400"/>
              </a:spcAft>
              <a:buSzPct val="100000"/>
              <a:buChar char="•"/>
            </a:pPr>
            <a:r>
              <a:rPr lang="en-US" sz="1400" dirty="0">
                <a:solidFill>
                  <a:srgbClr val="1A1F2B"/>
                </a:solidFill>
              </a:rPr>
              <a:t>half the range = (1.71 − 1.58) ÷ 2 = ± 0.065 s (allow ± 0.07 s)</a:t>
            </a:r>
            <a:endParaRPr lang="en-US" sz="1400" dirty="0"/>
          </a:p>
          <a:p>
            <a:pPr marL="342900" indent="-342900">
              <a:spcAft>
                <a:spcPts val="400"/>
              </a:spcAft>
              <a:buSzPct val="100000"/>
              <a:buChar char="•"/>
            </a:pPr>
            <a:r>
              <a:rPr lang="en-US" sz="1400" dirty="0">
                <a:solidFill>
                  <a:srgbClr val="1A1F2B"/>
                </a:solidFill>
              </a:rPr>
              <a:t>0.065 ÷ 1.63 × 100 = 4.0% (allow 4.3% from 0.07 s; allow error carried forward)</a:t>
            </a:r>
            <a:endParaRPr lang="en-US" sz="1400" dirty="0"/>
          </a:p>
          <a:p>
            <a:pPr marL="342900" indent="-342900">
              <a:spcAft>
                <a:spcPts val="400"/>
              </a:spcAft>
              <a:buSzPct val="100000"/>
              <a:buChar char="•"/>
            </a:pPr>
            <a:r>
              <a:rPr lang="en-US" sz="1400" dirty="0">
                <a:solidFill>
                  <a:srgbClr val="1A1F2B"/>
                </a:solidFill>
              </a:rPr>
              <a:t>the student's reaction time in starting and stopping the stopwatch varies from one timing to the next</a:t>
            </a:r>
            <a:endParaRPr lang="en-US" sz="1400" dirty="0"/>
          </a:p>
          <a:p>
            <a:pPr marL="342900" indent="-342900">
              <a:spcAft>
                <a:spcPts val="400"/>
              </a:spcAft>
              <a:buSzPct val="100000"/>
              <a:buChar char="•"/>
            </a:pPr>
            <a:r>
              <a:rPr lang="en-US" sz="1400" dirty="0">
                <a:solidFill>
                  <a:srgbClr val="1A1F2B"/>
                </a:solidFill>
              </a:rPr>
              <a:t>this spread (about 0.1 s) is much larger than the resolution, so half the range of the repeats is the realistic uncertainty</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865589"/>
          </a:xfrm>
          <a:prstGeom prst="roundRect">
            <a:avLst>
              <a:gd name="adj" fmla="val 1915"/>
            </a:avLst>
          </a:prstGeom>
          <a:solidFill>
            <a:srgbClr val="F3F5F9"/>
          </a:solidFill>
          <a:ln w="12700">
            <a:solidFill>
              <a:srgbClr val="DDE2EA"/>
            </a:solidFill>
            <a:prstDash val="solid"/>
          </a:ln>
        </p:spPr>
      </p:sp>
      <p:sp>
        <p:nvSpPr>
          <p:cNvPr id="5" name="Text 3"/>
          <p:cNvSpPr txBox="1"/>
          <p:nvPr/>
        </p:nvSpPr>
        <p:spPr>
          <a:xfrm>
            <a:off x="685800" y="1463040"/>
            <a:ext cx="7772400" cy="2636989"/>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potential difference “1.5”</a:t>
            </a:r>
            <a:endParaRPr lang="en-US" sz="1400" dirty="0"/>
          </a:p>
          <a:p>
            <a:pPr marL="342900" indent="-342900">
              <a:spcAft>
                <a:spcPts val="400"/>
              </a:spcAft>
              <a:buSzPct val="100000"/>
              <a:buChar char="•"/>
            </a:pPr>
            <a:r>
              <a:rPr lang="en-US" sz="1400" dirty="0">
                <a:solidFill>
                  <a:srgbClr val="1A1F2B"/>
                </a:solidFill>
              </a:rPr>
              <a:t>all readings from the voltmeter should be given to two decimal places, matching its resolution of 0.01 V, so it should be written 1.50 V</a:t>
            </a:r>
            <a:endParaRPr lang="en-US" sz="1400" dirty="0"/>
          </a:p>
          <a:p>
            <a:pPr marL="342900" indent="-342900">
              <a:spcAft>
                <a:spcPts val="400"/>
              </a:spcAft>
              <a:buSzPct val="100000"/>
              <a:buChar char="•"/>
            </a:pPr>
            <a:r>
              <a:rPr lang="en-US" sz="1400" dirty="0">
                <a:solidFill>
                  <a:srgbClr val="1A1F2B"/>
                </a:solidFill>
              </a:rPr>
              <a:t>R = V/I = 2.00 ÷ 0.0851 (current converted to amperes)</a:t>
            </a:r>
            <a:endParaRPr lang="en-US" sz="1400" dirty="0"/>
          </a:p>
          <a:p>
            <a:pPr marL="342900" indent="-342900">
              <a:spcAft>
                <a:spcPts val="400"/>
              </a:spcAft>
              <a:buSzPct val="100000"/>
              <a:buChar char="•"/>
            </a:pPr>
            <a:r>
              <a:rPr lang="en-US" sz="1400" dirty="0">
                <a:solidFill>
                  <a:srgbClr val="1A1F2B"/>
                </a:solidFill>
              </a:rPr>
              <a:t>= 23.5 Ω (3 s.f., as the data are 3 s.f.)</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53</Slides>
  <Notes>53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3.2 Measurements, uncertainties and graphs (AS) · Edexcel IAL Physics</dc:title>
  <dc:subject>PptxGenJS Presentation</dc:subject>
  <dc:creator>Evan Kotronis · ExaminerPrep</dc:creator>
  <cp:lastModifiedBy>Evan Kotronis · ExaminerPrep</cp:lastModifiedBy>
  <cp:revision>1</cp:revision>
  <dcterms:created xsi:type="dcterms:W3CDTF">2026-10-26T15:12:42Z</dcterms:created>
  <dcterms:modified xsi:type="dcterms:W3CDTF">2026-10-26T15:12:42Z</dcterms:modified>
</cp:coreProperties>
</file>