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0fad633-749d-ea52-4d34-b5c8dc012fec}">
          <p14:sldIdLst>
            <p14:sldId id="256"/>
            <p14:sldId id="257"/>
            <p14:sldId id="258"/>
          </p14:sldIdLst>
        </p14:section>
        <p14:section name="Theory" id="{48ef8679-0370-7e21-d6a3-2bc4319987f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Lst>
        </p14:section>
        <p14:section name="Practice" id="{f0f65b88-64e1-ea2f-e023-9107d66b81c9}">
          <p14:sldIdLst>
            <p14:sldId id="293"/>
            <p14:sldId id="294"/>
            <p14:sldId id="295"/>
            <p14:sldId id="296"/>
            <p14:sldId id="297"/>
            <p14:sldId id="298"/>
          </p14:sldIdLst>
        </p14:section>
        <p14:section name="Answers" id="{5be5b507-2d6a-b425-4beb-548c78808172}">
          <p14:sldIdLst>
            <p14:sldId id="299"/>
            <p14:sldId id="300"/>
            <p14:sldId id="301"/>
            <p14:sldId id="302"/>
            <p14:sldId id="303"/>
            <p14:sldId id="304"/>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Moments and centre of gravity. Notes for this topic: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moment of a force?.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moment of a force at an angle?.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moment of a force at an angle?: Worked example 1.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moment of a force at an angle?.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moments?.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moments?.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moments?: Worked example 2.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moments?.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moments?: Worked example 3.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centre of gravity?.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centre of gravity?.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support forces on a beam?.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support forces on a beam?: Worked example 4.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support forces on a beam?.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moments keep a crane balanced?.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moments keep a crane balanced?: Worked example 5.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beam held by a cable at an angle?.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beam held by a cable at an angle?: Worked example 6.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beam held by a cable at an angle?.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centre of gravity by experiment?.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centre of gravity by experiment?: Worked example 7.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centre of gravity by experiment?.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centre of gravity by experiment?.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objects topple?.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objects topple?.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1.4.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1.4.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https://examinerprep.com/notes/edexcel-ial-physics/moments-and-centre-of-gravity/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https://examinerprep.com/ial-physics-1-4-moments-and-centre-of-gravity-questions#IALP-U1-4-A-04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https://examinerprep.com/ial-physics-1-4-moments-and-centre-of-gravity-questions#IALP-U1-4-A-08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https://examinerprep.com/ial-physics-1-4-moments-and-centre-of-gravity-questions#IALP-U1-4-A-09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https://examinerprep.com/ial-physics-1-4-moments-and-centre-of-gravity-questions#IALP-U1-4-B-02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https://examinerprep.com/ial-physics-1-4-moments-and-centre-of-gravity-questions#IALP-U1-4-B-04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https://examinerprep.com/ial-physics-1-4-moments-and-centre-of-gravity-questions#IALP-U1-4-A-04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https://examinerprep.com/ial-physics-1-4-moments-and-centre-of-gravity-questions#IALP-U1-4-A-08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https://examinerprep.com/ial-physics-1-4-moments-and-centre-of-gravity-questions#IALP-U1-4-A-09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https://examinerprep.com/ial-physics-1-4-moments-and-centre-of-gravity-questions#IALP-U1-4-B-02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https://examinerprep.com/ial-physics-1-4-moments-and-centre-of-gravity-questions#IALP-U1-4-B-04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examinerprep.com/notes/edexcel-ial-physics/moments-and-centre-of-gravity/" TargetMode="External"/><Relationship Id="rId2" Type="http://schemas.openxmlformats.org/officeDocument/2006/relationships/hyperlink" Target="https://examinerprep.com/ial-physics-1-4-moments-and-centre-of-gravit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1.4 Moments and centre of gravity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moment of a force about a pivot, using the perpendicular distance to the line of action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Moments of forces that act at an angle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principle of moments and the two conditions for a body in equilibrium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Centre of gravity, and free-body diagrams of beams and planks with the weight drawn at the centre of gravity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Beams on two supports, see-saws and levers, cranes, and a beam held by a cable at an angle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the centre of gravity of a rod or a flat sheet (lamina) by balancing and by suspension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Stability and toppling, explained with moments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1437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force can make a body turn as well as move: its turning effect, the moment, is force × perpendicular distance from the pivot to the line of action, measured in N 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a force at angle θ to a lever of length r: moment = Frsin θ — use the perpendicular component of the force, or the perpendicular distance.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Principle of moments: for a body in equilibrium, the sum of clockwise moments about any point = the sum of anticlockwise moments about that point.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Equilibrium also needs zero resultant force: upward forces = downward forces.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centre of gravity is the point where the whole weight can be taken to act. For a uniform beam it is at the midpoint.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Take moments about the point where an unknown force acts — that force then has no moment and drops out.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An object topples when the line of action of its weight passes outside its base.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Moment of a force about a point: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force × perpendicular distance from the point to the line of action of the force.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moment = Fx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 = force (N) · x = perpendicular distance from the pivot (axis) to the line of action of the force (m) · moment in newton metres, N m. Supplied in the formulae list.</a:t>
            </a:r>
            <a:endParaRPr lang="en-US" sz="1400" dirty="0"/>
          </a:p>
        </p:txBody>
      </p:sp>
      <p:sp>
        <p:nvSpPr>
          <p:cNvPr id="6" name="Text 4"/>
          <p:cNvSpPr txBox="1"/>
          <p:nvPr/>
        </p:nvSpPr>
        <p:spPr>
          <a:xfrm>
            <a:off x="457200" y="2984602"/>
            <a:ext cx="8229600" cy="15581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line of action</a:t>
            </a:r>
            <a:r>
              <a:rPr lang="en-US" sz="1500" dirty="0">
                <a:solidFill>
                  <a:srgbClr val="1A1F2B"/>
                </a:solidFill>
                <a:latin typeface="Calibri" pitchFamily="34" charset="0"/>
                <a:ea typeface="Calibri" pitchFamily="34" charset="-122"/>
                <a:cs typeface="Calibri" pitchFamily="34" charset="-120"/>
              </a:rPr>
              <a:t> is the straight line through the point of application, along the direction of the force, extended as far as you need in both directions.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moment measures the turning effect of a force. It has a sense of rotation: clockwise or anticlockwise about the chosen point.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force whose line of action passes through the pivot has zero moment about it, however large the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moment of a force?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Text 2"/>
          <p:cNvSpPr txBox="1"/>
          <p:nvPr/>
        </p:nvSpPr>
        <p:spPr>
          <a:xfrm>
            <a:off x="457200" y="1371600"/>
            <a:ext cx="8229600" cy="8156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same force has a larger moment further from the pivot — hence door handles far from hinges and long spanners.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Moments are taken about a stated point. The value depends on which point you choose.</a:t>
            </a:r>
            <a:endParaRPr lang="en-US" sz="1500" dirty="0"/>
          </a:p>
        </p:txBody>
      </p:sp>
      <p:sp>
        <p:nvSpPr>
          <p:cNvPr id="5" name="Shape 3"/>
          <p:cNvSpPr/>
          <p:nvPr/>
        </p:nvSpPr>
        <p:spPr>
          <a:xfrm>
            <a:off x="457200" y="2232965"/>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324405"/>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unit of moment as N m⁻¹ or J. A moment is a force multiplied by a distance, so the unit is N m. Although work also has units of N m, a moment is not an energy and is never written in joules.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moment of a force at an angle?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pic>
        <p:nvPicPr>
          <p:cNvPr id="4" name="Image 0" descr="Drawn to scale. The perpendicular from the pivot meets the extended line of action at a right angle; its length, 0.208 m, is 0.240 sin 60°.">    </p:cNvPr>
          <p:cNvPicPr>
            <a:picLocks noChangeAspect="1"/>
          </p:cNvPicPr>
          <p:nvPr/>
        </p:nvPicPr>
        <p:blipFill>
          <a:blip r:embed="rId1"/>
          <a:stretch>
            <a:fillRect/>
          </a:stretch>
        </p:blipFill>
        <p:spPr>
          <a:xfrm>
            <a:off x="5554066" y="1371600"/>
            <a:ext cx="3132734" cy="2638044"/>
          </a:xfrm>
          <a:prstGeom prst="rect">
            <a:avLst/>
          </a:prstGeom>
        </p:spPr>
      </p:pic>
      <p:sp>
        <p:nvSpPr>
          <p:cNvPr id="5" name="Text 2"/>
          <p:cNvSpPr txBox="1"/>
          <p:nvPr/>
        </p:nvSpPr>
        <p:spPr>
          <a:xfrm>
            <a:off x="5554066" y="4055364"/>
            <a:ext cx="3132734" cy="562356"/>
          </a:xfrm>
          <a:prstGeom prst="rect">
            <a:avLst/>
          </a:prstGeom>
          <a:noFill/>
          <a:ln/>
        </p:spPr>
        <p:txBody>
          <a:bodyPr wrap="square" lIns="0" tIns="0" rIns="0" bIns="0" rtlCol="0" anchor="t"/>
          <a:lstStyle/>
          <a:p>
            <a:pPr algn="ctr" indent="0" marL="0">
              <a:buNone/>
            </a:pPr>
            <a:r>
              <a:rPr lang="en-US" sz="1100" i="1" dirty="0">
                <a:solidFill>
                  <a:srgbClr val="5A6577"/>
                </a:solidFill>
              </a:rPr>
              <a:t>Drawn to scale. The perpendicular from the pivot meets the extended line of action at a right angle; its length, 0.208 m, is 0.240 sin 60°.</a:t>
            </a:r>
            <a:endParaRPr lang="en-US" sz="1100" dirty="0"/>
          </a:p>
        </p:txBody>
      </p:sp>
      <p:sp>
        <p:nvSpPr>
          <p:cNvPr id="6" name="Text 3"/>
          <p:cNvSpPr txBox="1"/>
          <p:nvPr/>
        </p:nvSpPr>
        <p:spPr>
          <a:xfrm>
            <a:off x="457200" y="1371600"/>
            <a:ext cx="4776826" cy="32598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Only the perpendicular distance to the line of action counts. When a force is not at 90° to the lever, that distance is shorter than the length of the lever. For a force F applied at distance r from the pivot, at angle θ to the lever, there are two equivalent methods: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Perpendicular distance:</a:t>
            </a:r>
            <a:r>
              <a:rPr lang="en-US" sz="1500" dirty="0">
                <a:solidFill>
                  <a:srgbClr val="1A1F2B"/>
                </a:solidFill>
                <a:latin typeface="Calibri" pitchFamily="34" charset="0"/>
                <a:ea typeface="Calibri" pitchFamily="34" charset="-122"/>
                <a:cs typeface="Calibri" pitchFamily="34" charset="-120"/>
              </a:rPr>
              <a:t> x = rsin θ, so moment = F ×rsin θ.</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Perpendicular component:</a:t>
            </a:r>
            <a:r>
              <a:rPr lang="en-US" sz="1500" dirty="0">
                <a:solidFill>
                  <a:srgbClr val="1A1F2B"/>
                </a:solidFill>
                <a:latin typeface="Calibri" pitchFamily="34" charset="0"/>
                <a:ea typeface="Calibri" pitchFamily="34" charset="-122"/>
                <a:cs typeface="Calibri" pitchFamily="34" charset="-120"/>
              </a:rPr>
              <a:t> resolve F; the component Fsin θ is at 90° to the lever and has moment (Fsin θ) ×r. The component Fcos θ acts along the lever, through the pivot, so its moment is zero.</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Both give Frsin θ. The moment is largest when the force is at 90° to the lever (sin 90° = 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moment of a force at an angle?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1 · Easy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mechanic pulls on the end of a spanner 0.240 m long with a force of 45 N. Calculate the moment about the centre of the nut (a) when the force is at 90° to the spanner and (b) when the same force is at 60° to the spanner, as in the figure.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force is perpendicular, so the distance is the full length: moment = 45 ×0.240 = </a:t>
            </a:r>
            <a:r>
              <a:rPr lang="en-US" sz="1500" b="1" dirty="0">
                <a:solidFill>
                  <a:srgbClr val="1A1F2B"/>
                </a:solidFill>
                <a:latin typeface="Calibri" pitchFamily="34" charset="0"/>
                <a:ea typeface="Calibri" pitchFamily="34" charset="-122"/>
                <a:cs typeface="Calibri" pitchFamily="34" charset="-120"/>
              </a:rPr>
              <a:t>10.8 N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Perpendicular distance to the line of action: x = 0.240 ×sin 60° = 0.208 m. Moment = 45 ×0.2078 = </a:t>
            </a:r>
            <a:r>
              <a:rPr lang="en-US" sz="1500" b="1" dirty="0">
                <a:solidFill>
                  <a:srgbClr val="1A1F2B"/>
                </a:solidFill>
                <a:latin typeface="Calibri" pitchFamily="34" charset="0"/>
                <a:ea typeface="Calibri" pitchFamily="34" charset="-122"/>
                <a:cs typeface="Calibri" pitchFamily="34" charset="-120"/>
              </a:rPr>
              <a:t>9.35 N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with the component method: 45sin 60° = 39.0 N at 90° to the spanner, and 38.97 ×0.240 = 9.35 N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moment of a force at an angle?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choosing sin or cos, sketch the force, the lever and the angle. The part you want is the one perpendicular to the lever. If the angle is given between the force and the normal to the lever instead, the cosine is needed.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principle of moments?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Principle of moments:</a:t>
            </a:r>
            <a:r>
              <a:rPr lang="en-US" sz="1400" dirty="0">
                <a:solidFill>
                  <a:srgbClr val="1A1F2B"/>
                </a:solidFill>
                <a:latin typeface="Calibri" pitchFamily="34" charset="0"/>
                <a:ea typeface="Calibri" pitchFamily="34" charset="-122"/>
                <a:cs typeface="Calibri" pitchFamily="34" charset="-120"/>
              </a:rPr>
              <a:t> for a body in equilibrium, the sum of the clockwise moments about any point equals the sum of the anticlockwise moments about the same point.</a:t>
            </a:r>
            <a:endParaRPr lang="en-US" sz="1400" dirty="0"/>
          </a:p>
        </p:txBody>
      </p:sp>
      <p:sp>
        <p:nvSpPr>
          <p:cNvPr id="6" name="Shape 4"/>
          <p:cNvSpPr/>
          <p:nvPr/>
        </p:nvSpPr>
        <p:spPr>
          <a:xfrm>
            <a:off x="457200" y="2104034"/>
            <a:ext cx="8229600" cy="1494130"/>
          </a:xfrm>
          <a:prstGeom prst="roundRect">
            <a:avLst>
              <a:gd name="adj" fmla="val 3672"/>
            </a:avLst>
          </a:prstGeom>
          <a:solidFill>
            <a:srgbClr val="EEF2FF"/>
          </a:solidFill>
          <a:ln w="9525">
            <a:solidFill>
              <a:srgbClr val="DDE2EA"/>
            </a:solidFill>
            <a:prstDash val="solid"/>
          </a:ln>
        </p:spPr>
      </p:sp>
      <p:sp>
        <p:nvSpPr>
          <p:cNvPr id="7" name="Text 5"/>
          <p:cNvSpPr txBox="1"/>
          <p:nvPr/>
        </p:nvSpPr>
        <p:spPr>
          <a:xfrm>
            <a:off x="603504" y="2195474"/>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Conditions for equilibrium of an extended body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ΣF = 0  and  Σ clockwise moments = Σ anticlockwise moments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Zero resultant force: no linear acceleration (forces up = forces down, forces left = forces right). Zero resultant moment about any point: no turning. The principle of moments is not printed in the formulae list — learn it.</a:t>
            </a:r>
            <a:endParaRPr lang="en-US" sz="1400" dirty="0"/>
          </a:p>
        </p:txBody>
      </p:sp>
      <p:sp>
        <p:nvSpPr>
          <p:cNvPr id="8" name="Text 6"/>
          <p:cNvSpPr txBox="1"/>
          <p:nvPr/>
        </p:nvSpPr>
        <p:spPr>
          <a:xfrm>
            <a:off x="457200" y="3716122"/>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body in equilibrium is at rest or moving at constant velocity without starting to rotate. Both conditions must hold at the same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principle of moments?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Free-body diagram of the see-saw in worked example 2, with forces and distances to scale. The plank's weight and the pivot force act through the pivot, so they have no moment about it.">    </p:cNvPr>
          <p:cNvPicPr>
            <a:picLocks noChangeAspect="1"/>
          </p:cNvPicPr>
          <p:nvPr/>
        </p:nvPicPr>
        <p:blipFill>
          <a:blip r:embed="rId1"/>
          <a:stretch>
            <a:fillRect/>
          </a:stretch>
        </p:blipFill>
        <p:spPr>
          <a:xfrm>
            <a:off x="6833311" y="1371600"/>
            <a:ext cx="1853489" cy="2300630"/>
          </a:xfrm>
          <a:prstGeom prst="rect">
            <a:avLst/>
          </a:prstGeom>
        </p:spPr>
      </p:pic>
      <p:sp>
        <p:nvSpPr>
          <p:cNvPr id="5" name="Text 2"/>
          <p:cNvSpPr txBox="1"/>
          <p:nvPr/>
        </p:nvSpPr>
        <p:spPr>
          <a:xfrm>
            <a:off x="6571336"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of the see-saw in worked example 2, with forces and distances to scale. The plank's weight and the pivot force act through the pivot, so they have no moment about it.</a:t>
            </a:r>
            <a:endParaRPr lang="en-US" sz="1100" dirty="0"/>
          </a:p>
        </p:txBody>
      </p:sp>
      <p:sp>
        <p:nvSpPr>
          <p:cNvPr id="6" name="Text 3"/>
          <p:cNvSpPr txBox="1"/>
          <p:nvPr/>
        </p:nvSpPr>
        <p:spPr>
          <a:xfrm>
            <a:off x="457200" y="1371600"/>
            <a:ext cx="6056071" cy="23820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reliable method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Draw a free-body diagram: every force on the body, at the point where it acts.</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Choose a point to take moments about — usually where an unknown force acts.</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 each force, write force × perpendicular distance and label it clockwise or anticlockwise.</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Equate the totals, solve, then use "up = down" for any remaining unknown force.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principle of moments?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2 · Easy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see-saw is pivoted at its centre. Its weight is 150 N. Child A, of weight 320 N, sits 1.50 m to the left of the pivot. Child B, of weight 410 N, sits on the right. Calculate (a) how far from the pivot child B must sit for the see-saw to balance horizontally and (b) the force from the pivot on the see-saw.</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the pivot, clockwise = anticlockwise: 410 ×x = 320 ×1.50, so x = 480 ÷410 = </a:t>
            </a:r>
            <a:r>
              <a:rPr lang="en-US" sz="1500" b="1" dirty="0">
                <a:solidFill>
                  <a:srgbClr val="1A1F2B"/>
                </a:solidFill>
                <a:latin typeface="Calibri" pitchFamily="34" charset="0"/>
                <a:ea typeface="Calibri" pitchFamily="34" charset="-122"/>
                <a:cs typeface="Calibri" pitchFamily="34" charset="-120"/>
              </a:rPr>
              <a:t>1.17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Resultant force is zero, so up = down: pivot force = 320 + 410 + 150 = </a:t>
            </a:r>
            <a:r>
              <a:rPr lang="en-US" sz="1500" b="1" dirty="0">
                <a:solidFill>
                  <a:srgbClr val="1A1F2B"/>
                </a:solidFill>
                <a:latin typeface="Calibri" pitchFamily="34" charset="0"/>
                <a:ea typeface="Calibri" pitchFamily="34" charset="-122"/>
                <a:cs typeface="Calibri" pitchFamily="34" charset="-120"/>
              </a:rPr>
              <a:t>880 N upwards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products of force and distance balance, not the forces.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principle of moments?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A wheelbarrow as a lever with the pivot at the axle. Load and lift are on the same side of the pivot; distances are horizontal, and forces are roughly to scale (1 unit = 775 N).">    </p:cNvPr>
          <p:cNvPicPr>
            <a:picLocks noChangeAspect="1"/>
          </p:cNvPicPr>
          <p:nvPr/>
        </p:nvPicPr>
        <p:blipFill>
          <a:blip r:embed="rId1"/>
          <a:stretch>
            <a:fillRect/>
          </a:stretch>
        </p:blipFill>
        <p:spPr>
          <a:xfrm>
            <a:off x="6047842" y="1371600"/>
            <a:ext cx="2638958" cy="2469794"/>
          </a:xfrm>
          <a:prstGeom prst="rect">
            <a:avLst/>
          </a:prstGeom>
        </p:spPr>
      </p:pic>
      <p:sp>
        <p:nvSpPr>
          <p:cNvPr id="5" name="Text 2"/>
          <p:cNvSpPr txBox="1"/>
          <p:nvPr/>
        </p:nvSpPr>
        <p:spPr>
          <a:xfrm>
            <a:off x="6047842" y="3887114"/>
            <a:ext cx="2638958" cy="730606"/>
          </a:xfrm>
          <a:prstGeom prst="rect">
            <a:avLst/>
          </a:prstGeom>
          <a:noFill/>
          <a:ln/>
        </p:spPr>
        <p:txBody>
          <a:bodyPr wrap="square" lIns="0" tIns="0" rIns="0" bIns="0" rtlCol="0" anchor="t"/>
          <a:lstStyle/>
          <a:p>
            <a:pPr algn="ctr" indent="0" marL="0">
              <a:buNone/>
            </a:pPr>
            <a:r>
              <a:rPr lang="en-US" sz="1100" i="1" dirty="0">
                <a:solidFill>
                  <a:srgbClr val="5A6577"/>
                </a:solidFill>
              </a:rPr>
              <a:t>A wheelbarrow as a lever with the pivot at the axle. Load and lift are on the same side of the pivot; distances are horizontal, and forces are roughly to scale (1 unit = 775 N).</a:t>
            </a:r>
            <a:endParaRPr lang="en-US" sz="1100" dirty="0"/>
          </a:p>
        </p:txBody>
      </p:sp>
      <p:sp>
        <p:nvSpPr>
          <p:cNvPr id="6" name="Text 3"/>
          <p:cNvSpPr txBox="1"/>
          <p:nvPr/>
        </p:nvSpPr>
        <p:spPr>
          <a:xfrm>
            <a:off x="457200" y="1371600"/>
            <a:ext cx="5270602"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Levers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lever uses a small force at a large distance from the pivot to balance a large force close to it. The pivot need not be between the two forces: in a wheelbarrow the wheel is the pivot and both the load and the lift are on the same side of it.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principle of moments?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3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loaded wheelbarrow has a total weight of 620 N. Its centre of gravity is 0.45 m horizontally from the axle of the wheel. The gardener holds the handles 1.40 m horizontally from the axle and lifts vertically so the barrow is just off the ground at the back. Calculate the upward force the gardener applies and the force of the ground on the wheel.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Moments about the axle (the ground force on the wheel acts there): F ×1.40 = 620 ×0.45, so F = </a:t>
            </a:r>
            <a:r>
              <a:rPr lang="en-US" sz="1500" b="1" dirty="0">
                <a:solidFill>
                  <a:srgbClr val="1A1F2B"/>
                </a:solidFill>
                <a:latin typeface="Calibri" pitchFamily="34" charset="0"/>
                <a:ea typeface="Calibri" pitchFamily="34" charset="-122"/>
                <a:cs typeface="Calibri" pitchFamily="34" charset="-120"/>
              </a:rPr>
              <a:t>199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Up = down for the wheel force: R = 620 - 199.3 = </a:t>
            </a:r>
            <a:r>
              <a:rPr lang="en-US" sz="1500" b="1" dirty="0">
                <a:solidFill>
                  <a:srgbClr val="1A1F2B"/>
                </a:solidFill>
                <a:latin typeface="Calibri" pitchFamily="34" charset="0"/>
                <a:ea typeface="Calibri" pitchFamily="34" charset="-122"/>
                <a:cs typeface="Calibri" pitchFamily="34" charset="-120"/>
              </a:rPr>
              <a:t>421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handles are about three times as far from the axle as G, so the gardener lifts less than a third of the weight.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centre of gravity?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Centre of gravity:</a:t>
            </a:r>
            <a:r>
              <a:rPr lang="en-US" sz="1400" dirty="0">
                <a:solidFill>
                  <a:srgbClr val="1A1F2B"/>
                </a:solidFill>
                <a:latin typeface="Calibri" pitchFamily="34" charset="0"/>
                <a:ea typeface="Calibri" pitchFamily="34" charset="-122"/>
                <a:cs typeface="Calibri" pitchFamily="34" charset="-120"/>
              </a:rPr>
              <a:t> the single point at which the whole weight of the body can be considered to act.</a:t>
            </a:r>
            <a:endParaRPr lang="en-US" sz="1400" dirty="0"/>
          </a:p>
        </p:txBody>
      </p:sp>
      <p:sp>
        <p:nvSpPr>
          <p:cNvPr id="6" name="Text 4"/>
          <p:cNvSpPr txBox="1"/>
          <p:nvPr/>
        </p:nvSpPr>
        <p:spPr>
          <a:xfrm>
            <a:off x="457200" y="1888236"/>
            <a:ext cx="8229600"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Every small part of a body has weight; at G one force — the total weight — has the same turning effect as all those small weights together.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body is </a:t>
            </a:r>
            <a:r>
              <a:rPr lang="en-US" sz="1500" b="1" dirty="0">
                <a:solidFill>
                  <a:srgbClr val="1A1F2B"/>
                </a:solidFill>
                <a:latin typeface="Calibri" pitchFamily="34" charset="0"/>
                <a:ea typeface="Calibri" pitchFamily="34" charset="-122"/>
                <a:cs typeface="Calibri" pitchFamily="34" charset="-120"/>
              </a:rPr>
              <a:t>uniform</a:t>
            </a:r>
            <a:r>
              <a:rPr lang="en-US" sz="1500" dirty="0">
                <a:solidFill>
                  <a:srgbClr val="1A1F2B"/>
                </a:solidFill>
                <a:latin typeface="Calibri" pitchFamily="34" charset="0"/>
                <a:ea typeface="Calibri" pitchFamily="34" charset="-122"/>
                <a:cs typeface="Calibri" pitchFamily="34" charset="-120"/>
              </a:rPr>
              <a:t> when its mass is evenly spread. The centre of gravity of a uniform rod, beam or plank is at its midpoint; for a uniform rectangular sheet it is where the diagonals cross.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non-uniform body (a cricket bat, a tree trunk, a loaded van) the centre of gravity is nearer the heavier end, and it is often found by experiment.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centre of gravity need not lie inside the material — for a ring or a boomerang it is in the space between.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a uniform gravitational field the centre of gravity is at the same point as the centre of mass.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centre of gravity?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111465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Free-body diagrams of beams and planks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Draw the body as a simple shape with the weight as one arrow down from the centre of gravity, and each contact force, labelled, where the contact is. Show only forces on the body, and mark the distances between the lines of action.</a:t>
            </a:r>
            <a:endParaRPr lang="en-US" sz="1700" dirty="0"/>
          </a:p>
        </p:txBody>
      </p:sp>
      <p:sp>
        <p:nvSpPr>
          <p:cNvPr id="5" name="Shape 3"/>
          <p:cNvSpPr/>
          <p:nvPr/>
        </p:nvSpPr>
        <p:spPr>
          <a:xfrm>
            <a:off x="457200" y="2531974"/>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623414"/>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out the weight of the beam itself, or drawing it at one end. Unless a beam is described as "light" (negligible weight), it has weight, and for a uniform beam that weight acts at the midpoint.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support forces on a beam?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pic>
        <p:nvPicPr>
          <p:cNvPr id="4" name="Image 0" descr="Free-body diagram for worked example 4, forces and distances to scale. The weight of the uniform plank acts at its midpoint G, 2.40 m from A; the trestle nearer the painter carries most of the load.">    </p:cNvPr>
          <p:cNvPicPr>
            <a:picLocks noChangeAspect="1"/>
          </p:cNvPicPr>
          <p:nvPr/>
        </p:nvPicPr>
        <p:blipFill>
          <a:blip r:embed="rId1"/>
          <a:stretch>
            <a:fillRect/>
          </a:stretch>
        </p:blipFill>
        <p:spPr>
          <a:xfrm>
            <a:off x="6585509" y="1371600"/>
            <a:ext cx="2101291" cy="2131466"/>
          </a:xfrm>
          <a:prstGeom prst="rect">
            <a:avLst/>
          </a:prstGeom>
        </p:spPr>
      </p:pic>
      <p:sp>
        <p:nvSpPr>
          <p:cNvPr id="5" name="Text 2"/>
          <p:cNvSpPr txBox="1"/>
          <p:nvPr/>
        </p:nvSpPr>
        <p:spPr>
          <a:xfrm>
            <a:off x="6447434"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for worked example 4, forces and distances to scale. The weight of the uniform plank acts at its midpoint G, 2.40 m from A; the trestle nearer the painter carries most of the load.</a:t>
            </a:r>
            <a:endParaRPr lang="en-US" sz="1100" dirty="0"/>
          </a:p>
        </p:txBody>
      </p:sp>
      <p:sp>
        <p:nvSpPr>
          <p:cNvPr id="6" name="Text 3"/>
          <p:cNvSpPr txBox="1"/>
          <p:nvPr/>
        </p:nvSpPr>
        <p:spPr>
          <a:xfrm>
            <a:off x="457200" y="1371600"/>
            <a:ext cx="5808269"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two supports there are two unknown forces. Take moments about one support: its force has no moment there, so the equation has one unknown. Then use up = down for the other support force — or take moments about the second support as an independent check. The support nearer to a heavy load carries the larger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support forces on a beam?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4 · Hard · Determine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plank of length 4.80 m and weight 360 N rests on two trestles: A at one end and B 3.60 m from A, so 1.20 m of the plank overhangs beyond B. A painter of weight 750 N stands 3.00 m from A. (a) Calculate the forces on the plank from the trestles A and B. (b) The painter walks towards the overhanging end. Determine how far beyond B he can stand before the plank starts to tip.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A to remove R_A: anticlockwise R_B ×3.60 = clockwise 360 ×2.40 + 750 ×3.00 = 864 + 2250. So R_B = 3114 ÷3.60 = </a:t>
            </a:r>
            <a:r>
              <a:rPr lang="en-US" sz="1500" b="1" dirty="0">
                <a:solidFill>
                  <a:srgbClr val="1A1F2B"/>
                </a:solidFill>
                <a:latin typeface="Calibri" pitchFamily="34" charset="0"/>
                <a:ea typeface="Calibri" pitchFamily="34" charset="-122"/>
                <a:cs typeface="Calibri" pitchFamily="34" charset="-120"/>
              </a:rPr>
              <a:t>865 N</a:t>
            </a:r>
            <a:r>
              <a:rPr lang="en-US" sz="1500" dirty="0">
                <a:solidFill>
                  <a:srgbClr val="1A1F2B"/>
                </a:solidFill>
                <a:latin typeface="Calibri" pitchFamily="34" charset="0"/>
                <a:ea typeface="Calibri" pitchFamily="34" charset="-122"/>
                <a:cs typeface="Calibri" pitchFamily="34" charset="-120"/>
              </a:rPr>
              <a:t>. Up = down: R_A = 360 + 750 - 865 = </a:t>
            </a:r>
            <a:r>
              <a:rPr lang="en-US" sz="1500" b="1" dirty="0">
                <a:solidFill>
                  <a:srgbClr val="1A1F2B"/>
                </a:solidFill>
                <a:latin typeface="Calibri" pitchFamily="34" charset="0"/>
                <a:ea typeface="Calibri" pitchFamily="34" charset="-122"/>
                <a:cs typeface="Calibri" pitchFamily="34" charset="-120"/>
              </a:rPr>
              <a:t>245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 the point of tipping the plank lifts off A, so R_A = 0. Moments about B: 750 ×d = 360 ×(3.60 - 2.40), so d = 432 ÷750 = </a:t>
            </a:r>
            <a:r>
              <a:rPr lang="en-US" sz="1500" b="1" dirty="0">
                <a:solidFill>
                  <a:srgbClr val="1A1F2B"/>
                </a:solidFill>
                <a:latin typeface="Calibri" pitchFamily="34" charset="0"/>
                <a:ea typeface="Calibri" pitchFamily="34" charset="-122"/>
                <a:cs typeface="Calibri" pitchFamily="34" charset="-120"/>
              </a:rPr>
              <a:t>0.58 m beyond B</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 can reach about halfway along the 1.20 m overhang.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support forces on a beam?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pic>
        <p:nvPicPr>
          <p:cNvPr id="4" name="Image 0" descr="On the point of tipping: the plank is just lifting off A, so all the weight (1110 N) is carried by B, and the moments of the two weights about B balance.">    </p:cNvPr>
          <p:cNvPicPr>
            <a:picLocks noChangeAspect="1"/>
          </p:cNvPicPr>
          <p:nvPr/>
        </p:nvPicPr>
        <p:blipFill>
          <a:blip r:embed="rId1"/>
          <a:stretch>
            <a:fillRect/>
          </a:stretch>
        </p:blipFill>
        <p:spPr>
          <a:xfrm>
            <a:off x="6144768" y="1371600"/>
            <a:ext cx="2542032" cy="2469794"/>
          </a:xfrm>
          <a:prstGeom prst="rect">
            <a:avLst/>
          </a:prstGeom>
        </p:spPr>
      </p:pic>
      <p:sp>
        <p:nvSpPr>
          <p:cNvPr id="5" name="Text 2"/>
          <p:cNvSpPr txBox="1"/>
          <p:nvPr/>
        </p:nvSpPr>
        <p:spPr>
          <a:xfrm>
            <a:off x="6144768" y="3887114"/>
            <a:ext cx="2542032" cy="730606"/>
          </a:xfrm>
          <a:prstGeom prst="rect">
            <a:avLst/>
          </a:prstGeom>
          <a:noFill/>
          <a:ln/>
        </p:spPr>
        <p:txBody>
          <a:bodyPr wrap="square" lIns="0" tIns="0" rIns="0" bIns="0" rtlCol="0" anchor="t"/>
          <a:lstStyle/>
          <a:p>
            <a:pPr algn="ctr" indent="0" marL="0">
              <a:buNone/>
            </a:pPr>
            <a:r>
              <a:rPr lang="en-US" sz="1100" i="1" dirty="0">
                <a:solidFill>
                  <a:srgbClr val="5A6577"/>
                </a:solidFill>
              </a:rPr>
              <a:t>On the point of tipping: the plank is just lifting off A, so all the weight (1110 N) is carried by B, and the moments of the two weights about B balance.</a:t>
            </a:r>
            <a:endParaRPr lang="en-US" sz="1100" dirty="0"/>
          </a:p>
        </p:txBody>
      </p:sp>
      <p:sp>
        <p:nvSpPr>
          <p:cNvPr id="6" name="Shape 3"/>
          <p:cNvSpPr/>
          <p:nvPr/>
        </p:nvSpPr>
        <p:spPr>
          <a:xfrm>
            <a:off x="457200" y="1371600"/>
            <a:ext cx="5367528"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074920"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 the point of tipping" or "just about to lift off" means the force at the other support has fallen to zero. Write that down, then take moments about the support it tips over.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moments keep a crane balanced?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Forces on the jib in worked example 5 (counterweight 54 kN on the left), with distances and downward forces to scale. The upward tower force is drawn at half the force scale so that it fits; the dashed tower is not part of the free body.">    </p:cNvPr>
          <p:cNvPicPr>
            <a:picLocks noChangeAspect="1"/>
          </p:cNvPicPr>
          <p:nvPr/>
        </p:nvPicPr>
        <p:blipFill>
          <a:blip r:embed="rId1"/>
          <a:stretch>
            <a:fillRect/>
          </a:stretch>
        </p:blipFill>
        <p:spPr>
          <a:xfrm>
            <a:off x="4943246" y="1371600"/>
            <a:ext cx="3743554" cy="2469794"/>
          </a:xfrm>
          <a:prstGeom prst="rect">
            <a:avLst/>
          </a:prstGeom>
        </p:spPr>
      </p:pic>
      <p:sp>
        <p:nvSpPr>
          <p:cNvPr id="5" name="Text 2"/>
          <p:cNvSpPr txBox="1"/>
          <p:nvPr/>
        </p:nvSpPr>
        <p:spPr>
          <a:xfrm>
            <a:off x="4943246" y="3887114"/>
            <a:ext cx="3743554" cy="730606"/>
          </a:xfrm>
          <a:prstGeom prst="rect">
            <a:avLst/>
          </a:prstGeom>
          <a:noFill/>
          <a:ln/>
        </p:spPr>
        <p:txBody>
          <a:bodyPr wrap="square" lIns="0" tIns="0" rIns="0" bIns="0" rtlCol="0" anchor="t"/>
          <a:lstStyle/>
          <a:p>
            <a:pPr algn="ctr" indent="0" marL="0">
              <a:buNone/>
            </a:pPr>
            <a:r>
              <a:rPr lang="en-US" sz="1100" i="1" dirty="0">
                <a:solidFill>
                  <a:srgbClr val="5A6577"/>
                </a:solidFill>
              </a:rPr>
              <a:t>Forces on the jib in worked example 5 (counterweight 54 kN on the left), with distances and downward forces to scale. The upward tower force is drawn at half the force scale so that it fits; the dashed tower is not part of the free body.</a:t>
            </a:r>
            <a:endParaRPr lang="en-US" sz="1100" dirty="0"/>
          </a:p>
        </p:txBody>
      </p:sp>
      <p:sp>
        <p:nvSpPr>
          <p:cNvPr id="6" name="Text 3"/>
          <p:cNvSpPr txBox="1"/>
          <p:nvPr/>
        </p:nvSpPr>
        <p:spPr>
          <a:xfrm>
            <a:off x="457200" y="1371600"/>
            <a:ext cx="4166006"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tower crane's long arm (the jib) carries the load, balanced by a heavy counterweight on a shorter arm on the other side of the tower, so the resultant moment about the tower is small. The further out the load, the smaller the load the crane can safely lift. The tower still has to support the total weight: moments cancel, but forces add.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moments keep a crane balanced?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 · Worked example 5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jib of a tower crane has a counterweight of 54 kN acting 7.5 m from the axis of the tower. The weight of the jib is 30 kN, acting 4.0 m from the axis on the load side. The load hangs 25 m from the axis. Calculate (a) the load for which the resultant moment about the tower axis is zero and (b) the vertical force from the tower on the jib with this load.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the tower axis: anticlockwise 54 ×7.5 = 405 kN m; clockwise 30 ×4.0 + L ×25 = 120 + 25L. So L = (405 - 120) ÷25 = </a:t>
            </a:r>
            <a:r>
              <a:rPr lang="en-US" sz="1500" b="1" dirty="0">
                <a:solidFill>
                  <a:srgbClr val="1A1F2B"/>
                </a:solidFill>
                <a:latin typeface="Calibri" pitchFamily="34" charset="0"/>
                <a:ea typeface="Calibri" pitchFamily="34" charset="-122"/>
                <a:cs typeface="Calibri" pitchFamily="34" charset="-120"/>
              </a:rPr>
              <a:t>11.4 kN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Up = down: N = 54 + 30 + 11.4 = </a:t>
            </a:r>
            <a:r>
              <a:rPr lang="en-US" sz="1500" b="1" dirty="0">
                <a:solidFill>
                  <a:srgbClr val="1A1F2B"/>
                </a:solidFill>
                <a:latin typeface="Calibri" pitchFamily="34" charset="0"/>
                <a:ea typeface="Calibri" pitchFamily="34" charset="-122"/>
                <a:cs typeface="Calibri" pitchFamily="34" charset="-120"/>
              </a:rPr>
              <a:t>95.4 kN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Without a load the resultant moment is 285 kN m anticlockwise — a crane is designed for a range of moments either 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beam held by a cable at an angle?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pic>
        <p:nvPicPr>
          <p:cNvPr id="4" name="Image 0" descr="Free-body diagram for worked example 6, forces and distances to scale. The amber dashed arrows are the components of the hinge force: the wall pushes the beam outwards and slightly upwards. The dashed line shows where the cable runs.">    </p:cNvPr>
          <p:cNvPicPr>
            <a:picLocks noChangeAspect="1"/>
          </p:cNvPicPr>
          <p:nvPr/>
        </p:nvPicPr>
        <p:blipFill>
          <a:blip r:embed="rId1"/>
          <a:stretch>
            <a:fillRect/>
          </a:stretch>
        </p:blipFill>
        <p:spPr>
          <a:xfrm>
            <a:off x="6260897" y="1371600"/>
            <a:ext cx="2425903" cy="2131466"/>
          </a:xfrm>
          <a:prstGeom prst="rect">
            <a:avLst/>
          </a:prstGeom>
        </p:spPr>
      </p:pic>
      <p:sp>
        <p:nvSpPr>
          <p:cNvPr id="5" name="Text 2"/>
          <p:cNvSpPr txBox="1"/>
          <p:nvPr/>
        </p:nvSpPr>
        <p:spPr>
          <a:xfrm>
            <a:off x="6260897" y="3548786"/>
            <a:ext cx="2425903" cy="1068934"/>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for worked example 6, forces and distances to scale. The amber dashed arrows are the components of the hinge force: the wall pushes the beam outwards and slightly upwards. The dashed line shows where the cable runs.</a:t>
            </a:r>
            <a:endParaRPr lang="en-US" sz="1100" dirty="0"/>
          </a:p>
        </p:txBody>
      </p:sp>
      <p:sp>
        <p:nvSpPr>
          <p:cNvPr id="6" name="Text 3"/>
          <p:cNvSpPr txBox="1"/>
          <p:nvPr/>
        </p:nvSpPr>
        <p:spPr>
          <a:xfrm>
            <a:off x="457200" y="1371600"/>
            <a:ext cx="5483657" cy="253105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beam hinged to a wall and held by a cable (signs, shelves, drawbridges) has three unknowns: the tension and two components of the hinge force.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Take moments about the hinge first. The hinge force has no moment there, so the tension is the only unknown.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moment of the tension uses its component perpendicular to the beam, Tsin θ, where θ is the angle between the cable and the beam.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Then resolve: horizontal forces balance (the hinge pushes outwards against Tcos θ), and vertical forces balance.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beam held by a cable at an angle?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Hard · Determine</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horizontal beam of length 1.50 m and weight 80 N is hinged to a wall at one end. A sign of weight 120 N hangs from the beam 1.20 m from the wall. A cable from the far end of the beam to a point higher up the wall makes an angle of 35° with the beam. (a) Calculate the tension in the cable. (b) Determine the magnitude and direction of the force from the hinge on the beam.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Moments about the hinge: Tsin 35° ×1.50 = 80 ×0.75 + 120 ×1.20 = 204 N m. So T = 204/(1.50 ×sin 35°) = </a:t>
            </a:r>
            <a:r>
              <a:rPr lang="en-US" sz="1500" b="1" dirty="0">
                <a:solidFill>
                  <a:srgbClr val="1A1F2B"/>
                </a:solidFill>
                <a:latin typeface="Calibri" pitchFamily="34" charset="0"/>
                <a:ea typeface="Calibri" pitchFamily="34" charset="-122"/>
                <a:cs typeface="Calibri" pitchFamily="34" charset="-120"/>
              </a:rPr>
              <a:t>237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Horizontal forces balance: H = Tcos 35° = 237.1 ×cos 35° = 194 N, away from the wall. Vertical forces balance: V = 80 + 120 - Tsin 35° = 200 - 136 = 64 N, upwards. Combine: R = √(194² + 64²) = 205 N at tan⁻¹(64 ÷194) = 18°. </a:t>
            </a:r>
            <a:r>
              <a:rPr lang="en-US" sz="1500" b="1" dirty="0">
                <a:solidFill>
                  <a:srgbClr val="1A1F2B"/>
                </a:solidFill>
                <a:latin typeface="Calibri" pitchFamily="34" charset="0"/>
                <a:ea typeface="Calibri" pitchFamily="34" charset="-122"/>
                <a:cs typeface="Calibri" pitchFamily="34" charset="-120"/>
              </a:rPr>
              <a:t>205 N at 18° above the horizontal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beam held by a cable at an angle?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Multiplying the whole tension by the length of the beam. The cable is not at 90° to the beam, so either use the perpendicular component Tsin θ, or multiply T by the perpendicular distance from the hinge to the cable, Lsin θ. Both give the same moment.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centre of gravity by experiment?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The rod of worked example 7 balanced with a 200 g mass hung near one end. The rod's own weight acts at its centre of gravity, found earlier at the 42.0 cm mark.">    </p:cNvPr>
          <p:cNvPicPr>
            <a:picLocks noChangeAspect="1"/>
          </p:cNvPicPr>
          <p:nvPr/>
        </p:nvPicPr>
        <p:blipFill>
          <a:blip r:embed="rId1"/>
          <a:stretch>
            <a:fillRect/>
          </a:stretch>
        </p:blipFill>
        <p:spPr>
          <a:xfrm>
            <a:off x="4521708" y="1371600"/>
            <a:ext cx="4165092" cy="2638044"/>
          </a:xfrm>
          <a:prstGeom prst="rect">
            <a:avLst/>
          </a:prstGeom>
        </p:spPr>
      </p:pic>
      <p:sp>
        <p:nvSpPr>
          <p:cNvPr id="5" name="Text 2"/>
          <p:cNvSpPr txBox="1"/>
          <p:nvPr/>
        </p:nvSpPr>
        <p:spPr>
          <a:xfrm>
            <a:off x="4521708" y="4055364"/>
            <a:ext cx="4165092" cy="562356"/>
          </a:xfrm>
          <a:prstGeom prst="rect">
            <a:avLst/>
          </a:prstGeom>
          <a:noFill/>
          <a:ln/>
        </p:spPr>
        <p:txBody>
          <a:bodyPr wrap="square" lIns="0" tIns="0" rIns="0" bIns="0" rtlCol="0" anchor="t"/>
          <a:lstStyle/>
          <a:p>
            <a:pPr algn="ctr" indent="0" marL="0">
              <a:buNone/>
            </a:pPr>
            <a:r>
              <a:rPr lang="en-US" sz="1100" i="1" dirty="0">
                <a:solidFill>
                  <a:srgbClr val="5A6577"/>
                </a:solidFill>
              </a:rPr>
              <a:t>The rod of worked example 7 balanced with a 200 g mass hung near one end. The rod's own weight acts at its centre of gravity, found earlier at the 42.0 cm mark.</a:t>
            </a:r>
            <a:endParaRPr lang="en-US" sz="1100" dirty="0"/>
          </a:p>
        </p:txBody>
      </p:sp>
      <p:sp>
        <p:nvSpPr>
          <p:cNvPr id="6" name="Text 3"/>
          <p:cNvSpPr txBox="1"/>
          <p:nvPr/>
        </p:nvSpPr>
        <p:spPr>
          <a:xfrm>
            <a:off x="457200" y="1371600"/>
            <a:ext cx="3744468" cy="27285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rod or beam — balancing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Balance the rod on a knife-edge (or a narrow pencil) and move it until it stays horizontal. The centre of gravity is directly above the knife-edge, because the only force with a moment about that point would be the weight. Repeat a few times, approaching the balance point from both sides, and take the mean position. Hanging a known mass from the rod and balancing again gives the rod's mass by moments.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centre of gravity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7 · Medium · Determine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non-uniform rod balances on its own on a knife-edge at the 42.0 cm mark of its scale. A 200 g mass is hung at the 5.0 cm mark, and the rod now balances with the knife-edge at the 30.0 cm mark. Determine the mass of the rod.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rod's weight acts at its centre of gravity, the 42.0 cm mark. Distances from the new pivot: hung mass 30.0 - 5.0 = 25.0 cm; centre of gravity 42.0 - 30.0 = 12.0 cm.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Principle of moments (g cancels on both sides): Mg ×0.120 = 0.200g ×0.250, so M = 0.0500 ÷0.120 = </a:t>
            </a:r>
            <a:r>
              <a:rPr lang="en-US" sz="1500" b="1" dirty="0">
                <a:solidFill>
                  <a:srgbClr val="1A1F2B"/>
                </a:solidFill>
                <a:latin typeface="Calibri" pitchFamily="34" charset="0"/>
                <a:ea typeface="Calibri" pitchFamily="34" charset="-122"/>
                <a:cs typeface="Calibri" pitchFamily="34" charset="-120"/>
              </a:rPr>
              <a:t>0.417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Each distance is the difference of two readings, so its uncertainty is the sum of two reading uncertainties — keep both distances large.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centre of gravity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Plumb lines marked from two holes, shown with the card laid flat. When the card hangs at rest the weight has no moment about the pin, so G lies on the vertical line through the pin; two such lines fix G (here the centroid of the outline, computed).">    </p:cNvPr>
          <p:cNvPicPr>
            <a:picLocks noChangeAspect="1"/>
          </p:cNvPicPr>
          <p:nvPr/>
        </p:nvPicPr>
        <p:blipFill>
          <a:blip r:embed="rId1"/>
          <a:stretch>
            <a:fillRect/>
          </a:stretch>
        </p:blipFill>
        <p:spPr>
          <a:xfrm>
            <a:off x="5695798" y="1371600"/>
            <a:ext cx="2991002" cy="2300630"/>
          </a:xfrm>
          <a:prstGeom prst="rect">
            <a:avLst/>
          </a:prstGeom>
        </p:spPr>
      </p:pic>
      <p:sp>
        <p:nvSpPr>
          <p:cNvPr id="5" name="Text 2"/>
          <p:cNvSpPr txBox="1"/>
          <p:nvPr/>
        </p:nvSpPr>
        <p:spPr>
          <a:xfrm>
            <a:off x="5695798" y="3717950"/>
            <a:ext cx="2991002" cy="899770"/>
          </a:xfrm>
          <a:prstGeom prst="rect">
            <a:avLst/>
          </a:prstGeom>
          <a:noFill/>
          <a:ln/>
        </p:spPr>
        <p:txBody>
          <a:bodyPr wrap="square" lIns="0" tIns="0" rIns="0" bIns="0" rtlCol="0" anchor="t"/>
          <a:lstStyle/>
          <a:p>
            <a:pPr algn="ctr" indent="0" marL="0">
              <a:buNone/>
            </a:pPr>
            <a:r>
              <a:rPr lang="en-US" sz="1100" i="1" dirty="0">
                <a:solidFill>
                  <a:srgbClr val="5A6577"/>
                </a:solidFill>
              </a:rPr>
              <a:t>Plumb lines marked from two holes, shown with the card laid flat. When the card hangs at rest the weight has no moment about the pin, so G lies on the vertical line through the pin; two such lines fix G (here the centroid of the outline, computed).</a:t>
            </a:r>
            <a:endParaRPr lang="en-US" sz="1100" dirty="0"/>
          </a:p>
        </p:txBody>
      </p:sp>
      <p:sp>
        <p:nvSpPr>
          <p:cNvPr id="6" name="Text 3"/>
          <p:cNvSpPr txBox="1"/>
          <p:nvPr/>
        </p:nvSpPr>
        <p:spPr>
          <a:xfrm>
            <a:off x="457200" y="1371600"/>
            <a:ext cx="4918558" cy="284287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flat sheet (lamina) — suspension</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Make two or three small holes near the edge of the card, well apart.</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Hang the card from a pin through one hole so that it can swing freely. Hang a plumb line (a thread with a small weight) from the same pin.</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When the card is at rest, mark the plumb line on the card with two well-separated dots, then join them with a ruler.</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Repeat from a second hole. The centre of gravity is where the lines cross. A line from a third hole should pass through the same point — a useful check.</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centre of gravity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explain why the method works, link it to moments: at rest the resultant moment about the pin is zero, so the line of action of the weight must pass through the pin — that is, G is vertically below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objects topple?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The same block, 0.40 m wide and 1.00 m tall, tilted about its corner (dot). At 15° the weight's line of action falls inside the base and turns the block back; at 30° it falls outside the corner and turns it over. The changeover is at tan⁻¹(0.20/0.50) = 21.8°.">    </p:cNvPr>
          <p:cNvPicPr>
            <a:picLocks noChangeAspect="1"/>
          </p:cNvPicPr>
          <p:nvPr/>
        </p:nvPicPr>
        <p:blipFill>
          <a:blip r:embed="rId1"/>
          <a:stretch>
            <a:fillRect/>
          </a:stretch>
        </p:blipFill>
        <p:spPr>
          <a:xfrm>
            <a:off x="4490618" y="1371600"/>
            <a:ext cx="4196182" cy="2469794"/>
          </a:xfrm>
          <a:prstGeom prst="rect">
            <a:avLst/>
          </a:prstGeom>
        </p:spPr>
      </p:pic>
      <p:sp>
        <p:nvSpPr>
          <p:cNvPr id="5" name="Text 2"/>
          <p:cNvSpPr txBox="1"/>
          <p:nvPr/>
        </p:nvSpPr>
        <p:spPr>
          <a:xfrm>
            <a:off x="4490618" y="3887114"/>
            <a:ext cx="4196182" cy="730606"/>
          </a:xfrm>
          <a:prstGeom prst="rect">
            <a:avLst/>
          </a:prstGeom>
          <a:noFill/>
          <a:ln/>
        </p:spPr>
        <p:txBody>
          <a:bodyPr wrap="square" lIns="0" tIns="0" rIns="0" bIns="0" rtlCol="0" anchor="t"/>
          <a:lstStyle/>
          <a:p>
            <a:pPr algn="ctr" indent="0" marL="0">
              <a:buNone/>
            </a:pPr>
            <a:r>
              <a:rPr lang="en-US" sz="1100" i="1" dirty="0">
                <a:solidFill>
                  <a:srgbClr val="5A6577"/>
                </a:solidFill>
              </a:rPr>
              <a:t>The same block, 0.40 m wide and 1.00 m tall, tilted about its corner (dot). At 15° the weight's line of action falls inside the base and turns the block back; at 30° it falls outside the corner and turns it over. The changeover is at tan⁻¹(0.20/0.50) = 21.8°.</a:t>
            </a:r>
            <a:endParaRPr lang="en-US" sz="1100" dirty="0"/>
          </a:p>
        </p:txBody>
      </p:sp>
      <p:sp>
        <p:nvSpPr>
          <p:cNvPr id="6" name="Text 3"/>
          <p:cNvSpPr txBox="1"/>
          <p:nvPr/>
        </p:nvSpPr>
        <p:spPr>
          <a:xfrm>
            <a:off x="457200" y="1371600"/>
            <a:ext cx="3713378"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an object is tilted, it pivots about one edge of its base. Its weight, acting at G, now has a moment about that edge. If the vertical line through G still falls inside the base, the moment of the weight turns the object back: it is </a:t>
            </a:r>
            <a:r>
              <a:rPr lang="en-US" sz="1500" b="1" dirty="0">
                <a:solidFill>
                  <a:srgbClr val="1A1F2B"/>
                </a:solidFill>
                <a:latin typeface="Calibri" pitchFamily="34" charset="0"/>
                <a:ea typeface="Calibri" pitchFamily="34" charset="-122"/>
                <a:cs typeface="Calibri" pitchFamily="34" charset="-120"/>
              </a:rPr>
              <a:t>stable</a:t>
            </a:r>
            <a:r>
              <a:rPr lang="en-US" sz="1500" dirty="0">
                <a:solidFill>
                  <a:srgbClr val="1A1F2B"/>
                </a:solidFill>
                <a:latin typeface="Calibri" pitchFamily="34" charset="0"/>
                <a:ea typeface="Calibri" pitchFamily="34" charset="-122"/>
                <a:cs typeface="Calibri" pitchFamily="34" charset="-120"/>
              </a:rPr>
              <a:t>. If the vertical line through G falls outside the base, the moment turns it further over: it </a:t>
            </a:r>
            <a:r>
              <a:rPr lang="en-US" sz="1500" b="1" dirty="0">
                <a:solidFill>
                  <a:srgbClr val="1A1F2B"/>
                </a:solidFill>
                <a:latin typeface="Calibri" pitchFamily="34" charset="0"/>
                <a:ea typeface="Calibri" pitchFamily="34" charset="-122"/>
                <a:cs typeface="Calibri" pitchFamily="34" charset="-120"/>
              </a:rPr>
              <a:t>topples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object is more stable — it can be tilted further before toppling — when its centre of gravity is low and its base is wide.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objects topple?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Racing cars are low and wide; a lorry with a high load is easier to tip; a desk lamp has a heavy, wide base.</a:t>
            </a:r>
            <a:endParaRPr lang="en-US" sz="1500" dirty="0"/>
          </a:p>
        </p:txBody>
      </p:sp>
      <p:sp>
        <p:nvSpPr>
          <p:cNvPr id="5" name="Shape 3"/>
          <p:cNvSpPr/>
          <p:nvPr/>
        </p:nvSpPr>
        <p:spPr>
          <a:xfrm>
            <a:off x="457200" y="1951330"/>
            <a:ext cx="8229600" cy="1066190"/>
          </a:xfrm>
          <a:prstGeom prst="roundRect">
            <a:avLst>
              <a:gd name="adj" fmla="val 5146"/>
            </a:avLst>
          </a:prstGeom>
          <a:solidFill>
            <a:srgbClr val="FEF2F2"/>
          </a:solidFill>
          <a:ln w="9525">
            <a:solidFill>
              <a:srgbClr val="DDE2EA"/>
            </a:solidFill>
            <a:prstDash val="solid"/>
          </a:ln>
        </p:spPr>
      </p:sp>
      <p:sp>
        <p:nvSpPr>
          <p:cNvPr id="6" name="Text 4"/>
          <p:cNvSpPr txBox="1"/>
          <p:nvPr/>
        </p:nvSpPr>
        <p:spPr>
          <a:xfrm>
            <a:off x="603504" y="204277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an object topples "because its weight is too big". A heavier object with the same shape topples at exactly the same angle: what matters is where the line of action of the weight falls compared with the edge of the base.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choose the pivot to remove an unknown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You may take moments about any point. Pick the point where the force you do not know (and do not want yet) acts. It then has zero moment and disappears from the equation.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word "perpendicular" matters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defining a moment, write "force × perpendicular distance from the pivot to the line of action of the force". "Force × distance" on its own is incomplete.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label every moment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each term as force × distance with "clockwise" or "anticlockwise" beside it before you add anything up. A visible substitution keeps later credit available even after an arithmetic slip.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two conditions, two kinds of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Moments give one equation; resolving vertically and horizontally gives more. In a "determine the force at the hinge" question you will usually need all three.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description of the beam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"Light" means ignore its weight. "Uniform" means its weight acts at the midpoint. If neither word is used and a weight is given, you need to be told — or work out — where it acts.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59659"/>
                <a:gridCol w="2711196"/>
                <a:gridCol w="27596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 force × distance from the pivot to where the force is applied.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distance at right angles to the line of action matters.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perpendicular distance, or the perpendicular component of the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the moments balance, the body is in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resultant force could still accelerate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Equilibrium needs zero resultant moment and zero resultant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supports of a beam always share the load equally.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support force depends on how far the loads are from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support nearer a load carries more of it; find the forces by moments.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pivot force on a balanced see-saw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Balanced moments say nothing about the vertical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pivot pushes up with the total weight it supports.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centre of gravity is always at the centre of the object.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only true for uniform, symmetrical bodies.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non-uniform bodies G is nearer the heavier part and may lie outside the material.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59659"/>
                <a:gridCol w="2711196"/>
                <a:gridCol w="27596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object is harder to topple.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Toppling depends on where the weight acts, not on its size.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low G and a wide base make an object more stable.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"zero resultant force" half of equilibrium is Newton's first law; resolving forces into perpendicular components is the same skill used for slopes and for vectors.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Materials (Unit 1) and practical skills (Unit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Moments give the tension in a wire or the force on a spring that supports a beam; from that force you can find the extension using Hooke's law or the Young modulus. Balancing experiments are also good practice in handling uncertainty.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Magnetic fields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forces on the two sides of a current-carrying coil in a magnetic field are equal and opposite but act along different lines, so together they produce a turning effect — the basis of an electric motor.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6858"/>
                <a:gridCol w="3486607"/>
                <a:gridCol w="19952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turning effect of a force; x perpendicular to the line of 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 = Frsin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at angle θ to a lever of length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Fx with x = rsin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 clockwise moments = Σ anticlockwise moments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principle of moments, body in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ΣF = 0 (up = down, left =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second condition for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acting at the centre of gravity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force of 25 N, at 90° to a door, is applied 0.80 m from the hinges. Calculate its moment about the hinges. What force at 0.20 m from the hinges would have the same moment?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60 N force acts on the end of a 0.50 m lever at 30° to the lever. Calculate its moment about the pivot.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State the two conditions for an extended body to be in equilibrium.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uniform pole 2.0 m long, weight 40 N, rests on supports at its two ends. A 100 N load hangs 0.50 m from the left end. Find the two support forces.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why a racing car is built with a low centre of gravity and a wide wheelbase.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25 ×0.80 = </a:t>
            </a:r>
            <a:r>
              <a:rPr lang="en-US" sz="1500" b="1" dirty="0">
                <a:solidFill>
                  <a:srgbClr val="1A1F2B"/>
                </a:solidFill>
                <a:latin typeface="Calibri" pitchFamily="34" charset="0"/>
                <a:ea typeface="Calibri" pitchFamily="34" charset="-122"/>
                <a:cs typeface="Calibri" pitchFamily="34" charset="-120"/>
              </a:rPr>
              <a:t>20 N m</a:t>
            </a:r>
            <a:r>
              <a:rPr lang="en-US" sz="1500" dirty="0">
                <a:solidFill>
                  <a:srgbClr val="1A1F2B"/>
                </a:solidFill>
                <a:latin typeface="Calibri" pitchFamily="34" charset="0"/>
                <a:ea typeface="Calibri" pitchFamily="34" charset="-122"/>
                <a:cs typeface="Calibri" pitchFamily="34" charset="-120"/>
              </a:rPr>
              <a:t>. Same moment at 0.20 m: 20 ÷0.20 = </a:t>
            </a:r>
            <a:r>
              <a:rPr lang="en-US" sz="1500" b="1" dirty="0">
                <a:solidFill>
                  <a:srgbClr val="1A1F2B"/>
                </a:solidFill>
                <a:latin typeface="Calibri" pitchFamily="34" charset="0"/>
                <a:ea typeface="Calibri" pitchFamily="34" charset="-122"/>
                <a:cs typeface="Calibri" pitchFamily="34" charset="-120"/>
              </a:rPr>
              <a:t>100 N</a:t>
            </a:r>
            <a:r>
              <a:rPr lang="en-US" sz="1500" dirty="0">
                <a:solidFill>
                  <a:srgbClr val="1A1F2B"/>
                </a:solidFill>
                <a:latin typeface="Calibri" pitchFamily="34" charset="0"/>
                <a:ea typeface="Calibri" pitchFamily="34" charset="-122"/>
                <a:cs typeface="Calibri" pitchFamily="34" charset="-120"/>
              </a:rPr>
              <a:t> — four times the force at a quarter of the distance.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Perpendicular distance = 0.50sin 30° = 0.25 m; moment = 60 ×0.25 = </a:t>
            </a:r>
            <a:r>
              <a:rPr lang="en-US" sz="1500" b="1" dirty="0">
                <a:solidFill>
                  <a:srgbClr val="1A1F2B"/>
                </a:solidFill>
                <a:latin typeface="Calibri" pitchFamily="34" charset="0"/>
                <a:ea typeface="Calibri" pitchFamily="34" charset="-122"/>
                <a:cs typeface="Calibri" pitchFamily="34" charset="-120"/>
              </a:rPr>
              <a:t>15 N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a:t>
            </a:r>
            <a:r>
              <a:rPr lang="en-US" sz="1500" b="1" dirty="0">
                <a:solidFill>
                  <a:srgbClr val="1A1F2B"/>
                </a:solidFill>
                <a:latin typeface="Calibri" pitchFamily="34" charset="0"/>
                <a:ea typeface="Calibri" pitchFamily="34" charset="-122"/>
                <a:cs typeface="Calibri" pitchFamily="34" charset="-120"/>
              </a:rPr>
              <a:t>The resultant force on it is zero, and the resultant moment about any point is zero</a:t>
            </a:r>
            <a:r>
              <a:rPr lang="en-US" sz="1500" dirty="0">
                <a:solidFill>
                  <a:srgbClr val="1A1F2B"/>
                </a:solidFill>
                <a:latin typeface="Calibri" pitchFamily="34" charset="0"/>
                <a:ea typeface="Calibri" pitchFamily="34" charset="-122"/>
                <a:cs typeface="Calibri" pitchFamily="34" charset="-120"/>
              </a:rPr>
              <a:t> (sum of clockwise moments = sum of anticlockwise moments).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Moments about the right end: R_L ×2.0 = 40 ×1.0 + 100 ×1.50, so R_L = </a:t>
            </a:r>
            <a:r>
              <a:rPr lang="en-US" sz="1500" b="1" dirty="0">
                <a:solidFill>
                  <a:srgbClr val="1A1F2B"/>
                </a:solidFill>
                <a:latin typeface="Calibri" pitchFamily="34" charset="0"/>
                <a:ea typeface="Calibri" pitchFamily="34" charset="-122"/>
                <a:cs typeface="Calibri" pitchFamily="34" charset="-120"/>
              </a:rPr>
              <a:t>95 N</a:t>
            </a:r>
            <a:r>
              <a:rPr lang="en-US" sz="1500" dirty="0">
                <a:solidFill>
                  <a:srgbClr val="1A1F2B"/>
                </a:solidFill>
                <a:latin typeface="Calibri" pitchFamily="34" charset="0"/>
                <a:ea typeface="Calibri" pitchFamily="34" charset="-122"/>
                <a:cs typeface="Calibri" pitchFamily="34" charset="-120"/>
              </a:rPr>
              <a:t>. Up = down: R_R = 140 - 95 = </a:t>
            </a:r>
            <a:r>
              <a:rPr lang="en-US" sz="1500" b="1" dirty="0">
                <a:solidFill>
                  <a:srgbClr val="1A1F2B"/>
                </a:solidFill>
                <a:latin typeface="Calibri" pitchFamily="34" charset="0"/>
                <a:ea typeface="Calibri" pitchFamily="34" charset="-122"/>
                <a:cs typeface="Calibri" pitchFamily="34" charset="-120"/>
              </a:rPr>
              <a:t>45 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When the car tilts, it pivots about the outer wheels. A low G and a wide base mean the car must tilt much further before the vertical line through G passes outside the wheels, so the moment of the weight keeps turning it back for longer: </a:t>
            </a:r>
            <a:r>
              <a:rPr lang="en-US" sz="1500" b="1" dirty="0">
                <a:solidFill>
                  <a:srgbClr val="1A1F2B"/>
                </a:solidFill>
                <a:latin typeface="Calibri" pitchFamily="34" charset="0"/>
                <a:ea typeface="Calibri" pitchFamily="34" charset="-122"/>
                <a:cs typeface="Calibri" pitchFamily="34" charset="-120"/>
              </a:rPr>
              <a:t>it is harder to tip over</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describes the centre of gravity of a body?</a:t>
            </a:r>
            <a:endParaRPr lang="en-US" sz="1400" dirty="0"/>
          </a:p>
          <a:p>
            <a:pPr indent="0" marL="0">
              <a:spcAft>
                <a:spcPts val="600"/>
              </a:spcAft>
              <a:buNone/>
            </a:pPr>
            <a:r>
              <a:rPr lang="en-US" sz="1400" dirty="0">
                <a:solidFill>
                  <a:srgbClr val="1A1F2B"/>
                </a:solidFill>
              </a:rPr>
              <a:t>A   the point about which the body always rotates</a:t>
            </a:r>
            <a:endParaRPr lang="en-US" sz="1400" dirty="0"/>
          </a:p>
          <a:p>
            <a:pPr indent="0" marL="0">
              <a:spcAft>
                <a:spcPts val="600"/>
              </a:spcAft>
              <a:buNone/>
            </a:pPr>
            <a:r>
              <a:rPr lang="en-US" sz="1400" dirty="0">
                <a:solidFill>
                  <a:srgbClr val="1A1F2B"/>
                </a:solidFill>
              </a:rPr>
              <a:t>B   the point halfway between the top and the bottom of the body</a:t>
            </a:r>
            <a:endParaRPr lang="en-US" sz="1400" dirty="0"/>
          </a:p>
          <a:p>
            <a:pPr indent="0" marL="0">
              <a:spcAft>
                <a:spcPts val="600"/>
              </a:spcAft>
              <a:buNone/>
            </a:pPr>
            <a:r>
              <a:rPr lang="en-US" sz="1400" dirty="0">
                <a:solidFill>
                  <a:srgbClr val="1A1F2B"/>
                </a:solidFill>
              </a:rPr>
              <a:t>C   the point where the body touches the ground</a:t>
            </a:r>
            <a:endParaRPr lang="en-US" sz="1400" dirty="0"/>
          </a:p>
          <a:p>
            <a:pPr indent="0" marL="0">
              <a:spcAft>
                <a:spcPts val="600"/>
              </a:spcAft>
              <a:buNone/>
            </a:pPr>
            <a:r>
              <a:rPr lang="en-US" sz="1400" dirty="0">
                <a:solidFill>
                  <a:srgbClr val="1A1F2B"/>
                </a:solidFill>
              </a:rPr>
              <a:t>D   the point at which the whole weight of the body can be taken to act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double-decker bus is tilted sideways on a test platform. Which change would allow the bus to be tilted to a larger angle before it topples?</a:t>
            </a:r>
            <a:endParaRPr lang="en-US" sz="1400" dirty="0"/>
          </a:p>
          <a:p>
            <a:pPr indent="0" marL="0">
              <a:spcAft>
                <a:spcPts val="600"/>
              </a:spcAft>
              <a:buNone/>
            </a:pPr>
            <a:r>
              <a:rPr lang="en-US" sz="1400" dirty="0">
                <a:solidFill>
                  <a:srgbClr val="1A1F2B"/>
                </a:solidFill>
              </a:rPr>
              <a:t>A   lowering the centre of gravity and increasing the distance between the wheels</a:t>
            </a:r>
            <a:endParaRPr lang="en-US" sz="1400" dirty="0"/>
          </a:p>
          <a:p>
            <a:pPr indent="0" marL="0">
              <a:spcAft>
                <a:spcPts val="600"/>
              </a:spcAft>
              <a:buNone/>
            </a:pPr>
            <a:r>
              <a:rPr lang="en-US" sz="1400" dirty="0">
                <a:solidFill>
                  <a:srgbClr val="1A1F2B"/>
                </a:solidFill>
              </a:rPr>
              <a:t>B   carrying heavy luggage on the upper deck</a:t>
            </a:r>
            <a:endParaRPr lang="en-US" sz="1400" dirty="0"/>
          </a:p>
          <a:p>
            <a:pPr indent="0" marL="0">
              <a:spcAft>
                <a:spcPts val="600"/>
              </a:spcAft>
              <a:buNone/>
            </a:pPr>
            <a:r>
              <a:rPr lang="en-US" sz="1400" dirty="0">
                <a:solidFill>
                  <a:srgbClr val="1A1F2B"/>
                </a:solidFill>
              </a:rPr>
              <a:t>C   raising the centre of gravity and keeping the wheels in the same place</a:t>
            </a:r>
            <a:endParaRPr lang="en-US" sz="1400" dirty="0"/>
          </a:p>
          <a:p>
            <a:pPr indent="0" marL="0">
              <a:spcAft>
                <a:spcPts val="600"/>
              </a:spcAft>
              <a:buNone/>
            </a:pPr>
            <a:r>
              <a:rPr lang="en-US" sz="1400" dirty="0">
                <a:solidFill>
                  <a:srgbClr val="1A1F2B"/>
                </a:solidFill>
              </a:rPr>
              <a:t>D   increasing the mass of the bus without changing the position of its centre of gravity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finds the centre of gravity of an irregular sheet of card. She hangs the card from a pin through a small hole and marks the line of a plumb line hung from the same pin.</a:t>
            </a:r>
            <a:endParaRPr lang="en-US" sz="1400" dirty="0"/>
          </a:p>
          <a:p>
            <a:pPr indent="0" marL="0">
              <a:spcAft>
                <a:spcPts val="600"/>
              </a:spcAft>
              <a:buNone/>
            </a:pPr>
            <a:r>
              <a:rPr lang="en-US" sz="1400" dirty="0">
                <a:solidFill>
                  <a:srgbClr val="1A1F2B"/>
                </a:solidFill>
              </a:rPr>
              <a:t>Why does the centre of gravity lie on this line?</a:t>
            </a:r>
            <a:endParaRPr lang="en-US" sz="1400" dirty="0"/>
          </a:p>
          <a:p>
            <a:pPr indent="0" marL="0">
              <a:spcAft>
                <a:spcPts val="600"/>
              </a:spcAft>
              <a:buNone/>
            </a:pPr>
            <a:r>
              <a:rPr lang="en-US" sz="1400" dirty="0">
                <a:solidFill>
                  <a:srgbClr val="1A1F2B"/>
                </a:solidFill>
              </a:rPr>
              <a:t>A   the plumb line pulls the centre of gravity towards it</a:t>
            </a:r>
            <a:endParaRPr lang="en-US" sz="1400" dirty="0"/>
          </a:p>
          <a:p>
            <a:pPr indent="0" marL="0">
              <a:spcAft>
                <a:spcPts val="600"/>
              </a:spcAft>
              <a:buNone/>
            </a:pPr>
            <a:r>
              <a:rPr lang="en-US" sz="1400" dirty="0">
                <a:solidFill>
                  <a:srgbClr val="1A1F2B"/>
                </a:solidFill>
              </a:rPr>
              <a:t>B   the weight of the card acts at the hole</a:t>
            </a:r>
            <a:endParaRPr lang="en-US" sz="1400" dirty="0"/>
          </a:p>
          <a:p>
            <a:pPr indent="0" marL="0">
              <a:spcAft>
                <a:spcPts val="600"/>
              </a:spcAft>
              <a:buNone/>
            </a:pPr>
            <a:r>
              <a:rPr lang="en-US" sz="1400" dirty="0">
                <a:solidFill>
                  <a:srgbClr val="1A1F2B"/>
                </a:solidFill>
              </a:rPr>
              <a:t>C   the card is uniform, so the centre of gravity is at its middle</a:t>
            </a:r>
            <a:endParaRPr lang="en-US" sz="1400" dirty="0"/>
          </a:p>
          <a:p>
            <a:pPr indent="0" marL="0">
              <a:spcAft>
                <a:spcPts val="600"/>
              </a:spcAft>
              <a:buNone/>
            </a:pPr>
            <a:r>
              <a:rPr lang="en-US" sz="1400" dirty="0">
                <a:solidFill>
                  <a:srgbClr val="1A1F2B"/>
                </a:solidFill>
              </a:rPr>
              <a:t>D   when the card is at rest, its weight has no moment about the pin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person holds a push-up position with a straight, rigid body. Her weight is 680 N, and her centre of gravity is 0.95 m horizontally from her toes. Her hands are 1.40 m horizontally from her toes. Treat all the forces as vertical.</a:t>
            </a:r>
            <a:endParaRPr lang="en-US" sz="1200" dirty="0"/>
          </a:p>
          <a:p>
            <a:pPr indent="0" marL="0">
              <a:spcAft>
                <a:spcPts val="600"/>
              </a:spcAft>
              <a:buNone/>
            </a:pPr>
            <a:r>
              <a:rPr lang="en-US" sz="1200" dirty="0">
                <a:solidFill>
                  <a:srgbClr val="1A1F2B"/>
                </a:solidFill>
              </a:rPr>
              <a:t>Figure: the push-up position; G is her centre of gravity (not to scale)</a:t>
            </a:r>
            <a:endParaRPr lang="en-US" sz="1200" dirty="0"/>
          </a:p>
          <a:p>
            <a:pPr indent="0" marL="0">
              <a:spcAft>
                <a:spcPts val="600"/>
              </a:spcAft>
              <a:buNone/>
            </a:pPr>
            <a:r>
              <a:rPr lang="en-US" sz="1200" dirty="0">
                <a:solidFill>
                  <a:srgbClr val="1A1F2B"/>
                </a:solidFill>
              </a:rPr>
              <a:t>(a) State the forces acting on her body, giving the direction of each and where it acts.  [2]</a:t>
            </a:r>
            <a:endParaRPr lang="en-US" sz="1200" dirty="0"/>
          </a:p>
          <a:p>
            <a:pPr indent="0" marL="0">
              <a:spcAft>
                <a:spcPts val="600"/>
              </a:spcAft>
              <a:buNone/>
            </a:pPr>
            <a:r>
              <a:rPr lang="en-US" sz="1200" dirty="0">
                <a:solidFill>
                  <a:srgbClr val="1A1F2B"/>
                </a:solidFill>
              </a:rPr>
              <a:t>(b) Calculate the force from the floor on her hands.  [2]</a:t>
            </a:r>
            <a:endParaRPr lang="en-US" sz="1200" dirty="0"/>
          </a:p>
          <a:p>
            <a:pPr indent="0" marL="0">
              <a:spcAft>
                <a:spcPts val="600"/>
              </a:spcAft>
              <a:buNone/>
            </a:pPr>
            <a:r>
              <a:rPr lang="en-US" sz="1200" dirty="0">
                <a:solidFill>
                  <a:srgbClr val="1A1F2B"/>
                </a:solidFill>
              </a:rPr>
              <a:t>(c) Calculate the force from the floor on her toes.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599218"/>
            <a:ext cx="3474720" cy="265372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has cut a flat, irregular shape from a sheet of thin plywood. She wants to find its centre of gravity by experiment. She has a clamp and stand, a pin, thread, a small mass and a pencil.</a:t>
            </a:r>
            <a:endParaRPr lang="en-US" sz="1400" dirty="0"/>
          </a:p>
          <a:p>
            <a:pPr indent="0" marL="0">
              <a:spcAft>
                <a:spcPts val="600"/>
              </a:spcAft>
              <a:buNone/>
            </a:pPr>
            <a:r>
              <a:rPr lang="en-US" sz="1400" dirty="0">
                <a:solidFill>
                  <a:srgbClr val="1A1F2B"/>
                </a:solidFill>
              </a:rPr>
              <a:t>(a) Describe how she should find the centre of gravity of the shape.  [4]</a:t>
            </a:r>
            <a:endParaRPr lang="en-US" sz="1400" dirty="0"/>
          </a:p>
          <a:p>
            <a:pPr indent="0" marL="0">
              <a:spcAft>
                <a:spcPts val="600"/>
              </a:spcAft>
              <a:buNone/>
            </a:pPr>
            <a:r>
              <a:rPr lang="en-US" sz="1400" dirty="0">
                <a:solidFill>
                  <a:srgbClr val="1A1F2B"/>
                </a:solidFill>
              </a:rPr>
              <a:t>(b) Explain why the centre of gravity lies on each line she draws.  [1]</a:t>
            </a:r>
            <a:endParaRPr lang="en-US" sz="1400" dirty="0"/>
          </a:p>
          <a:p>
            <a:pPr indent="0" marL="0">
              <a:spcAft>
                <a:spcPts val="600"/>
              </a:spcAft>
              <a:buNone/>
            </a:pPr>
            <a:r>
              <a:rPr lang="en-US" sz="1400" dirty="0">
                <a:solidFill>
                  <a:srgbClr val="1A1F2B"/>
                </a:solidFill>
              </a:rPr>
              <a:t>(c) Suggest how she could check her result.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361753"/>
          </a:xfrm>
          <a:prstGeom prst="roundRect">
            <a:avLst>
              <a:gd name="adj" fmla="val 4029"/>
            </a:avLst>
          </a:prstGeom>
          <a:solidFill>
            <a:srgbClr val="F3F5F9"/>
          </a:solidFill>
          <a:ln w="12700">
            <a:solidFill>
              <a:srgbClr val="DDE2EA"/>
            </a:solidFill>
            <a:prstDash val="solid"/>
          </a:ln>
        </p:spPr>
      </p:sp>
      <p:sp>
        <p:nvSpPr>
          <p:cNvPr id="5" name="Text 3"/>
          <p:cNvSpPr txBox="1"/>
          <p:nvPr/>
        </p:nvSpPr>
        <p:spPr>
          <a:xfrm>
            <a:off x="685800" y="1463040"/>
            <a:ext cx="7772400" cy="113315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centre of gravity is the single point at which the whole weight can be considered to act. It is at the geometric centre only for a uniform, symmetrical body.</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09463"/>
          </a:xfrm>
          <a:prstGeom prst="roundRect">
            <a:avLst>
              <a:gd name="adj" fmla="val 3635"/>
            </a:avLst>
          </a:prstGeom>
          <a:solidFill>
            <a:srgbClr val="F3F5F9"/>
          </a:solidFill>
          <a:ln w="12700">
            <a:solidFill>
              <a:srgbClr val="DDE2EA"/>
            </a:solidFill>
            <a:prstDash val="solid"/>
          </a:ln>
        </p:spPr>
      </p:sp>
      <p:sp>
        <p:nvSpPr>
          <p:cNvPr id="5" name="Text 3"/>
          <p:cNvSpPr txBox="1"/>
          <p:nvPr/>
        </p:nvSpPr>
        <p:spPr>
          <a:xfrm>
            <a:off x="685800" y="1463040"/>
            <a:ext cx="7772400" cy="128086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bus topples when the vertical line through its centre of gravity passes outside the wheels on the lower side. A lower centre of gravity and a wider base mean it must tilt further before that happens.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14506"/>
          </a:xfrm>
          <a:prstGeom prst="roundRect">
            <a:avLst>
              <a:gd name="adj" fmla="val 3879"/>
            </a:avLst>
          </a:prstGeom>
          <a:solidFill>
            <a:srgbClr val="F3F5F9"/>
          </a:solidFill>
          <a:ln w="12700">
            <a:solidFill>
              <a:srgbClr val="DDE2EA"/>
            </a:solidFill>
            <a:prstDash val="solid"/>
          </a:ln>
        </p:spPr>
      </p:sp>
      <p:sp>
        <p:nvSpPr>
          <p:cNvPr id="5" name="Text 3"/>
          <p:cNvSpPr txBox="1"/>
          <p:nvPr/>
        </p:nvSpPr>
        <p:spPr>
          <a:xfrm>
            <a:off x="685800" y="1463040"/>
            <a:ext cx="7772400" cy="118590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rest the resultant moment about the pin is zero, so the line of action of the weight passes through the pin: the centre of gravity is vertically below it, on the plumb line.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12477"/>
          </a:xfrm>
          <a:prstGeom prst="roundRect">
            <a:avLst>
              <a:gd name="adj" fmla="val 1763"/>
            </a:avLst>
          </a:prstGeom>
          <a:solidFill>
            <a:srgbClr val="F3F5F9"/>
          </a:solidFill>
          <a:ln w="12700">
            <a:solidFill>
              <a:srgbClr val="DDE2EA"/>
            </a:solidFill>
            <a:prstDash val="solid"/>
          </a:ln>
        </p:spPr>
      </p:sp>
      <p:sp>
        <p:nvSpPr>
          <p:cNvPr id="5" name="Text 3"/>
          <p:cNvSpPr txBox="1"/>
          <p:nvPr/>
        </p:nvSpPr>
        <p:spPr>
          <a:xfrm>
            <a:off x="685800" y="1463040"/>
            <a:ext cx="7772400" cy="288387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weight, 680 N downwards, acting at her centre of gravity</a:t>
            </a:r>
            <a:endParaRPr lang="en-US" sz="1600" dirty="0"/>
          </a:p>
          <a:p>
            <a:pPr marL="342900" indent="-342900">
              <a:spcAft>
                <a:spcPts val="400"/>
              </a:spcAft>
              <a:buSzPct val="100000"/>
              <a:buChar char="•"/>
            </a:pPr>
            <a:r>
              <a:rPr lang="en-US" sz="1600" dirty="0">
                <a:solidFill>
                  <a:srgbClr val="1A1F2B"/>
                </a:solidFill>
              </a:rPr>
              <a:t>upward contact forces from the floor at her hands and at her toes</a:t>
            </a:r>
            <a:endParaRPr lang="en-US" sz="1600" dirty="0"/>
          </a:p>
          <a:p>
            <a:pPr marL="342900" indent="-342900">
              <a:spcAft>
                <a:spcPts val="400"/>
              </a:spcAft>
              <a:buSzPct val="100000"/>
              <a:buChar char="•"/>
            </a:pPr>
            <a:r>
              <a:rPr lang="en-US" sz="1600" dirty="0">
                <a:solidFill>
                  <a:srgbClr val="1A1F2B"/>
                </a:solidFill>
              </a:rPr>
              <a:t>moments about the toes: F × 1.40 = 680 × 0.95</a:t>
            </a:r>
            <a:endParaRPr lang="en-US" sz="1600" dirty="0"/>
          </a:p>
          <a:p>
            <a:pPr marL="342900" indent="-342900">
              <a:spcAft>
                <a:spcPts val="400"/>
              </a:spcAft>
              <a:buSzPct val="100000"/>
              <a:buChar char="•"/>
            </a:pPr>
            <a:r>
              <a:rPr lang="en-US" sz="1600" dirty="0">
                <a:solidFill>
                  <a:srgbClr val="1A1F2B"/>
                </a:solidFill>
              </a:rPr>
              <a:t>F = 461 N</a:t>
            </a:r>
            <a:endParaRPr lang="en-US" sz="1600" dirty="0"/>
          </a:p>
          <a:p>
            <a:pPr marL="342900" indent="-342900">
              <a:spcAft>
                <a:spcPts val="400"/>
              </a:spcAft>
              <a:buSzPct val="100000"/>
              <a:buChar char="•"/>
            </a:pPr>
            <a:r>
              <a:rPr lang="en-US" sz="1600" dirty="0">
                <a:solidFill>
                  <a:srgbClr val="1A1F2B"/>
                </a:solidFill>
              </a:rPr>
              <a:t>680 − 461 = 219 N (allow error carried forward)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make a small hole near the edge and hang the shape from the pin so that it can swing freely</a:t>
            </a:r>
            <a:endParaRPr lang="en-US" sz="1200" dirty="0"/>
          </a:p>
          <a:p>
            <a:pPr marL="342900" indent="-342900">
              <a:spcAft>
                <a:spcPts val="400"/>
              </a:spcAft>
              <a:buSzPct val="100000"/>
              <a:buChar char="•"/>
            </a:pPr>
            <a:r>
              <a:rPr lang="en-US" sz="1200" dirty="0">
                <a:solidFill>
                  <a:srgbClr val="1A1F2B"/>
                </a:solidFill>
              </a:rPr>
              <a:t>hang a plumb line (thread with the mass) from the pin and, when everything is at rest, mark the line of the thread on the shape</a:t>
            </a:r>
            <a:endParaRPr lang="en-US" sz="1200" dirty="0"/>
          </a:p>
          <a:p>
            <a:pPr marL="342900" indent="-342900">
              <a:spcAft>
                <a:spcPts val="400"/>
              </a:spcAft>
              <a:buSzPct val="100000"/>
              <a:buChar char="•"/>
            </a:pPr>
            <a:r>
              <a:rPr lang="en-US" sz="1200" dirty="0">
                <a:solidFill>
                  <a:srgbClr val="1A1F2B"/>
                </a:solidFill>
              </a:rPr>
              <a:t>repeat with a second hole well away from the first</a:t>
            </a:r>
            <a:endParaRPr lang="en-US" sz="1200" dirty="0"/>
          </a:p>
          <a:p>
            <a:pPr marL="342900" indent="-342900">
              <a:spcAft>
                <a:spcPts val="400"/>
              </a:spcAft>
              <a:buSzPct val="100000"/>
              <a:buChar char="•"/>
            </a:pPr>
            <a:r>
              <a:rPr lang="en-US" sz="1200" dirty="0">
                <a:solidFill>
                  <a:srgbClr val="1A1F2B"/>
                </a:solidFill>
              </a:rPr>
              <a:t>the centre of gravity is where the two lines cross</a:t>
            </a:r>
            <a:endParaRPr lang="en-US" sz="1200" dirty="0"/>
          </a:p>
          <a:p>
            <a:pPr marL="342900" indent="-342900">
              <a:spcAft>
                <a:spcPts val="400"/>
              </a:spcAft>
              <a:buSzPct val="100000"/>
              <a:buChar char="•"/>
            </a:pPr>
            <a:r>
              <a:rPr lang="en-US" sz="1200" dirty="0">
                <a:solidFill>
                  <a:srgbClr val="1A1F2B"/>
                </a:solidFill>
              </a:rPr>
              <a:t>at rest the resultant moment about the pin is zero, so the line of action of the weight passes through the pin / G is vertically below the pin</a:t>
            </a:r>
            <a:endParaRPr lang="en-US" sz="1200" dirty="0"/>
          </a:p>
          <a:p>
            <a:pPr marL="342900" indent="-342900">
              <a:spcAft>
                <a:spcPts val="400"/>
              </a:spcAft>
              <a:buSzPct val="100000"/>
              <a:buChar char="•"/>
            </a:pPr>
            <a:r>
              <a:rPr lang="en-US" sz="1200" dirty="0">
                <a:solidFill>
                  <a:srgbClr val="1A1F2B"/>
                </a:solidFill>
              </a:rPr>
              <a:t>hang the shape from a third hole: the new line should pass through the same point / balance the shape on a point placed under G</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 Moments and centre of gravity · Edexcel IAL Physics</dc:title>
  <dc:subject>PptxGenJS Presentation</dc:subject>
  <dc:creator>Evan Kotronis · ExaminerPrep</dc:creator>
  <cp:lastModifiedBy>Evan Kotronis · ExaminerPrep</cp:lastModifiedBy>
  <cp:revision>1</cp:revision>
  <dcterms:created xsi:type="dcterms:W3CDTF">2026-10-26T15:12:44Z</dcterms:created>
  <dcterms:modified xsi:type="dcterms:W3CDTF">2026-10-26T15:12:44Z</dcterms:modified>
</cp:coreProperties>
</file>