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notesMasterIdLst>
    <p:notesMasterId r:id="rId5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ae0b8232-4ce9-521a-7593-a35050802a67}">
          <p14:sldIdLst>
            <p14:sldId id="256"/>
            <p14:sldId id="257"/>
            <p14:sldId id="258"/>
          </p14:sldIdLst>
        </p14:section>
        <p14:section name="Theory" id="{5c6ca67c-579a-e93c-34ca-1db728b24a2f}">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Lst>
        </p14:section>
        <p14:section name="Practice" id="{a03f2ca9-44d8-669e-d805-ce9a2474be2b}">
          <p14:sldIdLst>
            <p14:sldId id="295"/>
            <p14:sldId id="296"/>
            <p14:sldId id="297"/>
            <p14:sldId id="298"/>
            <p14:sldId id="299"/>
            <p14:sldId id="300"/>
          </p14:sldIdLst>
        </p14:section>
        <p14:section name="Answers" id="{c63e2646-58cf-af16-5d40-b403f446b098}">
          <p14:sldIdLst>
            <p14:sldId id="301"/>
            <p14:sldId id="302"/>
            <p14:sldId id="303"/>
            <p14:sldId id="304"/>
            <p14:sldId id="305"/>
            <p14:sldId id="306"/>
            <p14:sldId id="30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Momentum. Notes for this topic: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momentum?.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momentum?.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momentum?: Worked example 1.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change in momentum?.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change in momentum?: Worked example 2.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a change in momentum?.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principle of conservation of linear momentum?.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the principle of conservation of linear momentum?.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Newton's laws lead to conservation of momentum?.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Newton's laws lead to conservation of momentum?.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Newton's laws lead to conservation of momentum?.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Newton's laws lead to conservation of momentum?: Worked example 3.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Newton's laws lead to conservation of momentum?: Worked example 3.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Newton's laws lead to conservation of momentum?.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collision problem?.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collision problem?.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collision problem?: Worked example 4.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solve a collision problem?.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explosions and recoil?.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explosions and recoil?: Worked example 5.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explosions and recoil?: Worked example 6.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explosions and recoil?: Worked example 6.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handle explosions and recoil?.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test conservation of momentum in the laboratory?.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test conservation of momentum in the laboratory?.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test conservation of momentum in the laboratory?.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test conservation of momentum in the laboratory?: Worked example 7.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test conservation of momentum in the laboratory?.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1.3.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1.3.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https://examinerprep.com/notes/edexcel-ial-physics/momentum/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https://examinerprep.com/ial-physics-1-3-momentum-questions#IALP-U1-3-A-01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https://examinerprep.com/ial-physics-1-3-momentum-questions#IALP-U1-3-A-02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https://examinerprep.com/ial-physics-1-3-momentum-questions#IALP-U1-3-A-03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https://examinerprep.com/ial-physics-1-3-momentum-questions#IALP-U1-3-B-01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https://examinerprep.com/ial-physics-1-3-momentum-questions#IALP-U1-3-B-02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https://examinerprep.com/ial-physics-1-3-momentum-questions#IALP-U1-3-A-01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https://examinerprep.com/ial-physics-1-3-momentum-questions#IALP-U1-3-A-02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https://examinerprep.com/ial-physics-1-3-momentum-questions#IALP-U1-3-A-03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https://examinerprep.com/ial-physics-1-3-momentum-questions#IALP-U1-3-B-01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https://examinerprep.com/ial-physics-1-3-momentum-questions#IALP-U1-3-B-02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3.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3.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3.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hyperlink" Target="https://examinerprep.com/notes/edexcel-ial-physics/momentum/" TargetMode="External"/><Relationship Id="rId2" Type="http://schemas.openxmlformats.org/officeDocument/2006/relationships/hyperlink" Target="https://examinerprep.com/ial-physics-1-3-momentum-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1.3 Momentum</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Momentum p = mv: a vector quantity, its unit and its sign in one dimension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Change of momentum, including a body that rebounds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principle of conservation of linear momentum and the condition for it to apply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How Newton's second and third laws lead to conservation of momentum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Collisions in one dimension where bodies join together or move apart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Explosions and recoil from rest, and separation of bodies that are already moving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Testing conservation of momentum with gliders, light gates and a data logger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Momentum is mass × velocity, p = mv, and the total momentum of a system stays constant if no resultant external force acts on it — one rule that solves every one-dimensional collision, explosion and recoil problem.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Momentum is a vector; its unit is kg m s⁻¹ (the same as N 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In one dimension, choose a positive direction: momentum in the other direction is negative.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Newton's third law: two bodies push each other with equal and opposite forces for the same time, so their momentum changes are equal and opposite.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Collision method: positive direction → total momentum before → total momentum after → equate → interpret the sign.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Explosion from rest: total momentum is zero before, so the fragments have equal and opposite momenta after.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momentum?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lorry and a bicycle moving at the same speed are not equally hard to stop, and neither are a bullet and a thrown pebble of the same mass. Momentum is the quantity that combines both ingredients — how much mass is moving and how fast — into one number with a direction.</a:t>
            </a:r>
            <a:endParaRPr lang="en-US" sz="1500" dirty="0"/>
          </a:p>
        </p:txBody>
      </p:sp>
      <p:sp>
        <p:nvSpPr>
          <p:cNvPr id="5" name="Shape 3"/>
          <p:cNvSpPr/>
          <p:nvPr/>
        </p:nvSpPr>
        <p:spPr>
          <a:xfrm>
            <a:off x="457200" y="2181758"/>
            <a:ext cx="8229600" cy="1754734"/>
          </a:xfrm>
          <a:prstGeom prst="roundRect">
            <a:avLst>
              <a:gd name="adj" fmla="val 3127"/>
            </a:avLst>
          </a:prstGeom>
          <a:solidFill>
            <a:srgbClr val="EEF2FF"/>
          </a:solidFill>
          <a:ln w="9525">
            <a:solidFill>
              <a:srgbClr val="DDE2EA"/>
            </a:solidFill>
            <a:prstDash val="solid"/>
          </a:ln>
        </p:spPr>
      </p:sp>
      <p:sp>
        <p:nvSpPr>
          <p:cNvPr id="6" name="Text 4"/>
          <p:cNvSpPr txBox="1"/>
          <p:nvPr/>
        </p:nvSpPr>
        <p:spPr>
          <a:xfrm>
            <a:off x="603504" y="2273198"/>
            <a:ext cx="7936992" cy="1608430"/>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Momentum:</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the product of a body's mass and its velocity.</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p = mv</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p = momentum (kg m s⁻¹) · m = mass (kg) · v = velocity (m s⁻¹). Supplied in the formulae list. Momentum has the same direction as the velocity, because mass is a positive scalar.</a:t>
            </a:r>
            <a:endParaRPr lang="en-US" sz="1400" dirty="0"/>
          </a:p>
        </p:txBody>
      </p:sp>
      <p:sp>
        <p:nvSpPr>
          <p:cNvPr id="7" name="Text 5"/>
          <p:cNvSpPr txBox="1"/>
          <p:nvPr/>
        </p:nvSpPr>
        <p:spPr>
          <a:xfrm>
            <a:off x="457200" y="4056278"/>
            <a:ext cx="8229600" cy="534010"/>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Vector:</a:t>
            </a:r>
            <a:r>
              <a:rPr lang="en-US" sz="1500" dirty="0">
                <a:solidFill>
                  <a:srgbClr val="1A1F2B"/>
                </a:solidFill>
                <a:latin typeface="Calibri" pitchFamily="34" charset="0"/>
                <a:ea typeface="Calibri" pitchFamily="34" charset="-122"/>
                <a:cs typeface="Calibri" pitchFamily="34" charset="-120"/>
              </a:rPr>
              <a:t> momentum has magnitude and direction. In one dimension, the direction is carried by a sign once you have chosen which way is positive.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momentum?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pic>
        <p:nvPicPr>
          <p:cNvPr id="4" name="Image 0" descr="Momentum arrows drawn to scale, taking east as positive. The van's momentum is larger than the car's, so the total is 6000 kg m s⁻¹ east.">    </p:cNvPr>
          <p:cNvPicPr>
            <a:picLocks noChangeAspect="1"/>
          </p:cNvPicPr>
          <p:nvPr/>
        </p:nvPicPr>
        <p:blipFill>
          <a:blip r:embed="rId1"/>
          <a:stretch>
            <a:fillRect/>
          </a:stretch>
        </p:blipFill>
        <p:spPr>
          <a:xfrm>
            <a:off x="4389120" y="1965046"/>
            <a:ext cx="4297680" cy="1619402"/>
          </a:xfrm>
          <a:prstGeom prst="rect">
            <a:avLst/>
          </a:prstGeom>
        </p:spPr>
      </p:pic>
      <p:sp>
        <p:nvSpPr>
          <p:cNvPr id="5" name="Text 2"/>
          <p:cNvSpPr txBox="1"/>
          <p:nvPr/>
        </p:nvSpPr>
        <p:spPr>
          <a:xfrm>
            <a:off x="4389120" y="3630168"/>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Momentum arrows drawn to scale, taking east as positive. The van's momentum is larger than the car's, so the total is 6000 kg m s⁻¹ east.</a:t>
            </a:r>
            <a:endParaRPr lang="en-US" sz="1100" dirty="0"/>
          </a:p>
        </p:txBody>
      </p:sp>
      <p:sp>
        <p:nvSpPr>
          <p:cNvPr id="6" name="Text 3"/>
          <p:cNvSpPr txBox="1"/>
          <p:nvPr/>
        </p:nvSpPr>
        <p:spPr>
          <a:xfrm>
            <a:off x="457200" y="1371600"/>
            <a:ext cx="3611880" cy="1276502"/>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Unit:</a:t>
            </a:r>
            <a:r>
              <a:rPr lang="en-US" sz="1500" dirty="0">
                <a:solidFill>
                  <a:srgbClr val="1A1F2B"/>
                </a:solidFill>
                <a:latin typeface="Calibri" pitchFamily="34" charset="0"/>
                <a:ea typeface="Calibri" pitchFamily="34" charset="-122"/>
                <a:cs typeface="Calibri" pitchFamily="34" charset="-120"/>
              </a:rPr>
              <a:t> kg m s⁻¹. This is the same as N s, because 1 N = 1 kg m s⁻².</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slow, massive body can have more momentum than a fast, light one — it is the product that matters.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momentum?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Calculate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delivery van of mass 2400 kg travels east at 15 m s⁻¹. A car of mass 1200 kg travels west at 25 m s⁻¹ on the other side of the road. Calculate the momentum of each vehicle and the total momentum of the two vehicles.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Choose east as positive, so the car's velocity is −25 m s⁻¹. Van: 2400 ×15 = +36 000 kg m s⁻¹; car: 1200 ×(-25) = -30 000 kg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Add the momenta, keeping their signs: 36 000 + (-30 000) = +6000 kg m s⁻¹, i.e. </a:t>
            </a:r>
            <a:r>
              <a:rPr lang="en-US" sz="1500" b="1" dirty="0">
                <a:solidFill>
                  <a:srgbClr val="1A1F2B"/>
                </a:solidFill>
                <a:latin typeface="Calibri" pitchFamily="34" charset="0"/>
                <a:ea typeface="Calibri" pitchFamily="34" charset="-122"/>
                <a:cs typeface="Calibri" pitchFamily="34" charset="-120"/>
              </a:rPr>
              <a:t>6000 kg m s⁻¹ east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Adding the magnitudes (66 000 kg m s⁻¹) ignores the directions and is wrong.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find a change in momentum?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A tennis ball rebounding from a wall (towards the wall positive). Subtracting the initial momentum means adding an arrow pointing the other way, so the change in momentum (2.20 kg m s⁻¹ away from the wall) is bigger than either momentum alone.">    </p:cNvPr>
          <p:cNvPicPr>
            <a:picLocks noChangeAspect="1"/>
          </p:cNvPicPr>
          <p:nvPr/>
        </p:nvPicPr>
        <p:blipFill>
          <a:blip r:embed="rId1"/>
          <a:stretch>
            <a:fillRect/>
          </a:stretch>
        </p:blipFill>
        <p:spPr>
          <a:xfrm>
            <a:off x="4389120" y="1754734"/>
            <a:ext cx="4297680" cy="1702613"/>
          </a:xfrm>
          <a:prstGeom prst="rect">
            <a:avLst/>
          </a:prstGeom>
        </p:spPr>
      </p:pic>
      <p:sp>
        <p:nvSpPr>
          <p:cNvPr id="5" name="Text 2"/>
          <p:cNvSpPr txBox="1"/>
          <p:nvPr/>
        </p:nvSpPr>
        <p:spPr>
          <a:xfrm>
            <a:off x="4389120" y="3503066"/>
            <a:ext cx="4297680" cy="730606"/>
          </a:xfrm>
          <a:prstGeom prst="rect">
            <a:avLst/>
          </a:prstGeom>
          <a:noFill/>
          <a:ln/>
        </p:spPr>
        <p:txBody>
          <a:bodyPr wrap="square" lIns="0" tIns="0" rIns="0" bIns="0" rtlCol="0" anchor="t"/>
          <a:lstStyle/>
          <a:p>
            <a:pPr algn="ctr" indent="0" marL="0">
              <a:buNone/>
            </a:pPr>
            <a:r>
              <a:rPr lang="en-US" sz="1100" i="1" dirty="0">
                <a:solidFill>
                  <a:srgbClr val="5A6577"/>
                </a:solidFill>
              </a:rPr>
              <a:t>A tennis ball rebounding from a wall (towards the wall positive). Subtracting the initial momentum means adding an arrow pointing the other way, so the change in momentum (2.20 kg m s⁻¹ away from the wall) is bigger than either momentum alone.</a:t>
            </a:r>
            <a:endParaRPr lang="en-US" sz="1100" dirty="0"/>
          </a:p>
        </p:txBody>
      </p:sp>
      <p:sp>
        <p:nvSpPr>
          <p:cNvPr id="6" name="Text 3"/>
          <p:cNvSpPr txBox="1"/>
          <p:nvPr/>
        </p:nvSpPr>
        <p:spPr>
          <a:xfrm>
            <a:off x="457200" y="1371600"/>
            <a:ext cx="361188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Change in momentum is final momentum minus initial momentum:</a:t>
            </a:r>
            <a:endParaRPr lang="en-US" sz="1500" dirty="0"/>
          </a:p>
        </p:txBody>
      </p:sp>
      <p:sp>
        <p:nvSpPr>
          <p:cNvPr id="7" name="Shape 4"/>
          <p:cNvSpPr/>
          <p:nvPr/>
        </p:nvSpPr>
        <p:spPr>
          <a:xfrm>
            <a:off x="457200" y="1951330"/>
            <a:ext cx="3611880" cy="444398"/>
          </a:xfrm>
          <a:prstGeom prst="roundRect">
            <a:avLst>
              <a:gd name="adj" fmla="val 12346"/>
            </a:avLst>
          </a:prstGeom>
          <a:solidFill>
            <a:srgbClr val="EEF2FF"/>
          </a:solidFill>
          <a:ln w="9525">
            <a:solidFill>
              <a:srgbClr val="DDE2EA"/>
            </a:solidFill>
            <a:prstDash val="solid"/>
          </a:ln>
        </p:spPr>
      </p:sp>
      <p:sp>
        <p:nvSpPr>
          <p:cNvPr id="8" name="Text 5"/>
          <p:cNvSpPr txBox="1"/>
          <p:nvPr/>
        </p:nvSpPr>
        <p:spPr>
          <a:xfrm>
            <a:off x="603504" y="2042770"/>
            <a:ext cx="331927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Δp = mv - mu</a:t>
            </a:r>
            <a:endParaRPr lang="en-US" sz="1700" dirty="0"/>
          </a:p>
        </p:txBody>
      </p:sp>
      <p:sp>
        <p:nvSpPr>
          <p:cNvPr id="9" name="Text 6"/>
          <p:cNvSpPr txBox="1"/>
          <p:nvPr/>
        </p:nvSpPr>
        <p:spPr>
          <a:xfrm>
            <a:off x="457200" y="2514600"/>
            <a:ext cx="3611880" cy="16870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Because momentum is a vector, a body that reverses direction has a change in momentum larger than either momentum on its own: it must first lose all its momentum and then gain momentum the other way. Always substitute the velocities with their signs.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change in momentum?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2 · Medium · Calculate</a:t>
            </a:r>
            <a:endParaRPr lang="en-US" sz="1200" dirty="0"/>
          </a:p>
        </p:txBody>
      </p:sp>
      <p:sp>
        <p:nvSpPr>
          <p:cNvPr id="4" name="Text 2"/>
          <p:cNvSpPr txBox="1"/>
          <p:nvPr/>
        </p:nvSpPr>
        <p:spPr>
          <a:xfrm>
            <a:off x="457200" y="1371600"/>
            <a:ext cx="8229600" cy="186629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tennis ball of mass 0.058 kg travels horizontally at 22 m s⁻¹ towards a wall and rebounds along the same line at 16 m s⁻¹. Calculate the change in momentum of the ball.</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Take towards the wall as positive: u = +22 m s⁻¹, v = -16 m s⁻¹. So mu = +1.28 kg m s⁻¹ and mv = -0.928 kg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Final minus initial: Δp = -0.928 - 1.28 = -2.20 kg m s⁻¹, i.e. </a:t>
            </a:r>
            <a:r>
              <a:rPr lang="en-US" sz="1500" b="1" dirty="0">
                <a:solidFill>
                  <a:srgbClr val="1A1F2B"/>
                </a:solidFill>
                <a:latin typeface="Calibri" pitchFamily="34" charset="0"/>
                <a:ea typeface="Calibri" pitchFamily="34" charset="-122"/>
                <a:cs typeface="Calibri" pitchFamily="34" charset="-120"/>
              </a:rPr>
              <a:t>2.2 kg m s⁻¹ away from the wall</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a change in momentum?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EF2F2"/>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Subtracting the speeds: 0.058 ×(22 - 16) = 0.35 kg m s⁻¹. That treats the rebound as if the ball were still moving towards the wall. A reversal of direction means the two momenta have opposite signs, so their difference is large.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principle of conservation of linear momentum?</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The principle of conservation of linear momentum:</a:t>
            </a:r>
            <a:r>
              <a:rPr lang="en-US" sz="1400" dirty="0">
                <a:solidFill>
                  <a:srgbClr val="1A1F2B"/>
                </a:solidFill>
                <a:latin typeface="Calibri" pitchFamily="34" charset="0"/>
                <a:ea typeface="Calibri" pitchFamily="34" charset="-122"/>
                <a:cs typeface="Calibri" pitchFamily="34" charset="-120"/>
              </a:rPr>
              <a:t> the total momentum of a system of interacting bodies stays constant, provided no resultant external force acts on the system.</a:t>
            </a:r>
            <a:endParaRPr lang="en-US" sz="1400" dirty="0"/>
          </a:p>
        </p:txBody>
      </p:sp>
      <p:sp>
        <p:nvSpPr>
          <p:cNvPr id="6" name="Text 4"/>
          <p:cNvSpPr txBox="1"/>
          <p:nvPr/>
        </p:nvSpPr>
        <p:spPr>
          <a:xfrm>
            <a:off x="457200" y="2104034"/>
            <a:ext cx="8229600" cy="1927555"/>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system</a:t>
            </a:r>
            <a:r>
              <a:rPr lang="en-US" sz="1500" dirty="0">
                <a:solidFill>
                  <a:srgbClr val="1A1F2B"/>
                </a:solidFill>
                <a:latin typeface="Calibri" pitchFamily="34" charset="0"/>
                <a:ea typeface="Calibri" pitchFamily="34" charset="-122"/>
                <a:cs typeface="Calibri" pitchFamily="34" charset="-120"/>
              </a:rPr>
              <a:t> is the group of bodies you choose to consider, for example two colliding trolleys.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Internal forces</a:t>
            </a:r>
            <a:r>
              <a:rPr lang="en-US" sz="1500" dirty="0">
                <a:solidFill>
                  <a:srgbClr val="1A1F2B"/>
                </a:solidFill>
                <a:latin typeface="Calibri" pitchFamily="34" charset="0"/>
                <a:ea typeface="Calibri" pitchFamily="34" charset="-122"/>
                <a:cs typeface="Calibri" pitchFamily="34" charset="-120"/>
              </a:rPr>
              <a:t> — forces the bodies exert on each other — cannot change the total momentum.</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External forces</a:t>
            </a:r>
            <a:r>
              <a:rPr lang="en-US" sz="1500" dirty="0">
                <a:solidFill>
                  <a:srgbClr val="1A1F2B"/>
                </a:solidFill>
                <a:latin typeface="Calibri" pitchFamily="34" charset="0"/>
                <a:ea typeface="Calibri" pitchFamily="34" charset="-122"/>
                <a:cs typeface="Calibri" pitchFamily="34" charset="-120"/>
              </a:rPr>
              <a:t> come from outside the system (friction from the ground, air resistance, a push from a hand). If they do not balance, the total momentum changes.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 many collisions the external forces are small compared with the large internal forces during the brief contact, so momentum is conserved to a good approximation.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two bodies in one dimension the principle becomes</a:t>
            </a:r>
            <a:endParaRPr lang="en-US" sz="1500" dirty="0"/>
          </a:p>
        </p:txBody>
      </p:sp>
      <p:sp>
        <p:nvSpPr>
          <p:cNvPr id="7" name="Shape 5"/>
          <p:cNvSpPr/>
          <p:nvPr/>
        </p:nvSpPr>
        <p:spPr>
          <a:xfrm>
            <a:off x="457200" y="4077310"/>
            <a:ext cx="8229600" cy="444398"/>
          </a:xfrm>
          <a:prstGeom prst="roundRect">
            <a:avLst>
              <a:gd name="adj" fmla="val 12346"/>
            </a:avLst>
          </a:prstGeom>
          <a:solidFill>
            <a:srgbClr val="EEF2FF"/>
          </a:solidFill>
          <a:ln w="9525">
            <a:solidFill>
              <a:srgbClr val="DDE2EA"/>
            </a:solidFill>
            <a:prstDash val="solid"/>
          </a:ln>
        </p:spPr>
      </p:sp>
      <p:sp>
        <p:nvSpPr>
          <p:cNvPr id="8" name="Text 6"/>
          <p:cNvSpPr txBox="1"/>
          <p:nvPr/>
        </p:nvSpPr>
        <p:spPr>
          <a:xfrm>
            <a:off x="603504" y="416875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m₁u₁ + m₂u₂ = m₁v₁ + m₂v₂</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the principle of conservation of linear momentum?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asked to state the principle, give both parts: total momentum is constant (or total before = total after) and the condition — no resultant external force. "Momentum is always conserved" on its own is incomplete.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Newton's laws lead to conservation of momentum?</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25813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Conservation of momentum is not a separate law to memorise; it follows from Newton's laws in four steps.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Newton's second law can be written in terms of momentum: the resultant force on a body equals its rate of change of momentum, F = Δp/Δt. For constant mass, Δp/Δt = mΔv/Δt = ma.</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Newton's third law: when body A pushes body B, B pushes A with a force of equal size in the opposite direction.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The two forces act for exactly the same time Δt — the time the bodies are in contact.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So Δp_B = FΔt and Δp_A = -FΔt: the changes in momentum are equal and opposite. Adding them gives zero — the total momentum does not change. Momentum is transferred from one body to the other, not created or destroyed.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Newton's laws lead to conservation of momentum?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During the contact each trolley pushes the other. The two forces are equal in size, opposite in direction and act for the same time, so the trolleys gain equal and opposite momentum.">    </p:cNvPr>
          <p:cNvPicPr>
            <a:picLocks noChangeAspect="1"/>
          </p:cNvPicPr>
          <p:nvPr/>
        </p:nvPicPr>
        <p:blipFill>
          <a:blip r:embed="rId1"/>
          <a:stretch>
            <a:fillRect/>
          </a:stretch>
        </p:blipFill>
        <p:spPr>
          <a:xfrm>
            <a:off x="1140257" y="1371600"/>
            <a:ext cx="6864401" cy="2807208"/>
          </a:xfrm>
          <a:prstGeom prst="rect">
            <a:avLst/>
          </a:prstGeom>
        </p:spPr>
      </p:pic>
      <p:sp>
        <p:nvSpPr>
          <p:cNvPr id="5" name="Text 2"/>
          <p:cNvSpPr txBox="1"/>
          <p:nvPr/>
        </p:nvSpPr>
        <p:spPr>
          <a:xfrm>
            <a:off x="1140257" y="4224528"/>
            <a:ext cx="6864401" cy="393192"/>
          </a:xfrm>
          <a:prstGeom prst="rect">
            <a:avLst/>
          </a:prstGeom>
          <a:noFill/>
          <a:ln/>
        </p:spPr>
        <p:txBody>
          <a:bodyPr wrap="square" lIns="0" tIns="0" rIns="0" bIns="0" rtlCol="0" anchor="t"/>
          <a:lstStyle/>
          <a:p>
            <a:pPr algn="ctr" indent="0" marL="0">
              <a:buNone/>
            </a:pPr>
            <a:r>
              <a:rPr lang="en-US" sz="1100" i="1" dirty="0">
                <a:solidFill>
                  <a:srgbClr val="5A6577"/>
                </a:solidFill>
              </a:rPr>
              <a:t>During the contact each trolley pushes the other. The two forces are equal in size, opposite in direction and act for the same time, so the trolleys gain equal and opposite momentum.</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Newton's laws lead to conservation of momentum?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A sketch of how the two forces vary during a contact lasting 0.08 s. At every instant they are equal and opposite, so the areas (force × time, the change in momentum) are equal in size and opposite in sign.">    </p:cNvPr>
          <p:cNvPicPr>
            <a:picLocks noChangeAspect="1"/>
          </p:cNvPicPr>
          <p:nvPr/>
        </p:nvPicPr>
        <p:blipFill>
          <a:blip r:embed="rId1"/>
          <a:stretch>
            <a:fillRect/>
          </a:stretch>
        </p:blipFill>
        <p:spPr>
          <a:xfrm>
            <a:off x="1933956" y="1371600"/>
            <a:ext cx="5277002" cy="2638044"/>
          </a:xfrm>
          <a:prstGeom prst="rect">
            <a:avLst/>
          </a:prstGeom>
        </p:spPr>
      </p:pic>
      <p:sp>
        <p:nvSpPr>
          <p:cNvPr id="5" name="Text 2"/>
          <p:cNvSpPr txBox="1"/>
          <p:nvPr/>
        </p:nvSpPr>
        <p:spPr>
          <a:xfrm>
            <a:off x="1933956" y="4055364"/>
            <a:ext cx="5277002" cy="562356"/>
          </a:xfrm>
          <a:prstGeom prst="rect">
            <a:avLst/>
          </a:prstGeom>
          <a:noFill/>
          <a:ln/>
        </p:spPr>
        <p:txBody>
          <a:bodyPr wrap="square" lIns="0" tIns="0" rIns="0" bIns="0" rtlCol="0" anchor="t"/>
          <a:lstStyle/>
          <a:p>
            <a:pPr algn="ctr" indent="0" marL="0">
              <a:buNone/>
            </a:pPr>
            <a:r>
              <a:rPr lang="en-US" sz="1100" i="1" dirty="0">
                <a:solidFill>
                  <a:srgbClr val="5A6577"/>
                </a:solidFill>
              </a:rPr>
              <a:t>A sketch of how the two forces vary during a contact lasting 0.08 s. At every instant they are equal and opposite, so the areas (force × time, the change in momentum) are equal in size and opposite in sign.</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Newton's laws lead to conservation of momentum?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3 · Medium · Show that</a:t>
            </a:r>
            <a:endParaRPr lang="en-US" sz="1200" dirty="0"/>
          </a:p>
        </p:txBody>
      </p:sp>
      <p:pic>
        <p:nvPicPr>
          <p:cNvPr id="4" name="Image 0" descr="Before and after the wagons couple. Velocity arrows are to scale: the joined wagons move off more slowly because the same momentum is now shared by a larger mass.">    </p:cNvPr>
          <p:cNvPicPr>
            <a:picLocks noChangeAspect="1"/>
          </p:cNvPicPr>
          <p:nvPr/>
        </p:nvPicPr>
        <p:blipFill>
          <a:blip r:embed="rId1"/>
          <a:stretch>
            <a:fillRect/>
          </a:stretch>
        </p:blipFill>
        <p:spPr>
          <a:xfrm>
            <a:off x="4389120" y="1591970"/>
            <a:ext cx="4297680" cy="2198218"/>
          </a:xfrm>
          <a:prstGeom prst="rect">
            <a:avLst/>
          </a:prstGeom>
        </p:spPr>
      </p:pic>
      <p:sp>
        <p:nvSpPr>
          <p:cNvPr id="5" name="Text 2"/>
          <p:cNvSpPr txBox="1"/>
          <p:nvPr/>
        </p:nvSpPr>
        <p:spPr>
          <a:xfrm>
            <a:off x="4389120" y="3835908"/>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Before and after the wagons couple. Velocity arrows are to scale: the joined wagons move off more slowly because the same momentum is now shared by a larger mass.</a:t>
            </a:r>
            <a:endParaRPr lang="en-US" sz="1100" dirty="0"/>
          </a:p>
        </p:txBody>
      </p:sp>
      <p:sp>
        <p:nvSpPr>
          <p:cNvPr id="6" name="Text 3"/>
          <p:cNvSpPr txBox="1"/>
          <p:nvPr/>
        </p:nvSpPr>
        <p:spPr>
          <a:xfrm>
            <a:off x="457200" y="1371600"/>
            <a:ext cx="3611880" cy="318577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railway wagon A of mass 32 000 kg rolls at 2.5 m s⁻¹ along a level track and hits a stationary wagon B of mass 18 000 kg. The wagons couple together. Friction is negligible. (a) Calculate the velocity of the wagons just after coupling. (b) Show that the change in momentum of A is equal and opposite to the change in momentum of B.</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Total momentum before (direction of A positive): 32 000 ×2.5 + 18 000 ×0 = 80 000 kg m s⁻¹.</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Newton's laws lead to conservation of momentum?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3 · Medium · Show that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After coupling the total mass is 50 000 kg: 80 000 = 50 000 v, so v = </a:t>
            </a:r>
            <a:r>
              <a:rPr lang="en-US" sz="1500" b="1" dirty="0">
                <a:solidFill>
                  <a:srgbClr val="1A1F2B"/>
                </a:solidFill>
                <a:latin typeface="Calibri" pitchFamily="34" charset="0"/>
                <a:ea typeface="Calibri" pitchFamily="34" charset="-122"/>
                <a:cs typeface="Calibri" pitchFamily="34" charset="-120"/>
              </a:rPr>
              <a:t>1.6 m s⁻¹ in the original direction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 32 000 ×(1.6 - 2.5) = -28 800 kg m s⁻¹. B: 18 000 ×(1.6 - 0) = +28 800 kg m s⁻¹. </a:t>
            </a:r>
            <a:r>
              <a:rPr lang="en-US" sz="1500" b="1" dirty="0">
                <a:solidFill>
                  <a:srgbClr val="1A1F2B"/>
                </a:solidFill>
                <a:latin typeface="Calibri" pitchFamily="34" charset="0"/>
                <a:ea typeface="Calibri" pitchFamily="34" charset="-122"/>
                <a:cs typeface="Calibri" pitchFamily="34" charset="-120"/>
              </a:rPr>
              <a:t>Equal size, opposite sign</a:t>
            </a:r>
            <a:r>
              <a:rPr lang="en-US" sz="1500" dirty="0">
                <a:solidFill>
                  <a:srgbClr val="1A1F2B"/>
                </a:solidFill>
                <a:latin typeface="Calibri" pitchFamily="34" charset="0"/>
                <a:ea typeface="Calibri" pitchFamily="34" charset="-122"/>
                <a:cs typeface="Calibri" pitchFamily="34" charset="-120"/>
              </a:rPr>
              <a:t> — exactly what Newton's third law predicts.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Newton's laws lead to conservation of momentum?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Momentum of each wagon before and after coupling. A loses 28 800 kg m s⁻¹ (80 000 → 51 200), B gains 28 800 kg m s⁻¹, and the total stays at 80 000 kg m s⁻¹.">    </p:cNvPr>
          <p:cNvPicPr>
            <a:picLocks noChangeAspect="1"/>
          </p:cNvPicPr>
          <p:nvPr/>
        </p:nvPicPr>
        <p:blipFill>
          <a:blip r:embed="rId1"/>
          <a:stretch>
            <a:fillRect/>
          </a:stretch>
        </p:blipFill>
        <p:spPr>
          <a:xfrm>
            <a:off x="4389120" y="1616659"/>
            <a:ext cx="4297680" cy="2148840"/>
          </a:xfrm>
          <a:prstGeom prst="rect">
            <a:avLst/>
          </a:prstGeom>
        </p:spPr>
      </p:pic>
      <p:sp>
        <p:nvSpPr>
          <p:cNvPr id="5" name="Text 2"/>
          <p:cNvSpPr txBox="1"/>
          <p:nvPr/>
        </p:nvSpPr>
        <p:spPr>
          <a:xfrm>
            <a:off x="4389120" y="3811219"/>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Momentum of each wagon before and after coupling. A loses 28 800 kg m s⁻¹ (80 000 → 51 200), B gains 28 800 kg m s⁻¹, and the total stays at 80 000 kg m s⁻¹.</a:t>
            </a:r>
            <a:endParaRPr lang="en-US" sz="1100" dirty="0"/>
          </a:p>
        </p:txBody>
      </p:sp>
      <p:sp>
        <p:nvSpPr>
          <p:cNvPr id="6" name="Shape 3"/>
          <p:cNvSpPr/>
          <p:nvPr/>
        </p:nvSpPr>
        <p:spPr>
          <a:xfrm>
            <a:off x="457200" y="1371600"/>
            <a:ext cx="3611880" cy="1711757"/>
          </a:xfrm>
          <a:prstGeom prst="roundRect">
            <a:avLst>
              <a:gd name="adj" fmla="val 3205"/>
            </a:avLst>
          </a:prstGeom>
          <a:solidFill>
            <a:srgbClr val="FEF2F2"/>
          </a:solidFill>
          <a:ln w="9525">
            <a:solidFill>
              <a:srgbClr val="DDE2EA"/>
            </a:solidFill>
            <a:prstDash val="solid"/>
          </a:ln>
        </p:spPr>
      </p:sp>
      <p:sp>
        <p:nvSpPr>
          <p:cNvPr id="7" name="Text 4"/>
          <p:cNvSpPr txBox="1"/>
          <p:nvPr/>
        </p:nvSpPr>
        <p:spPr>
          <a:xfrm>
            <a:off x="603504" y="1463040"/>
            <a:ext cx="3319272" cy="1565453"/>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Thinking the heavier wagon exerts the bigger force. The forces are always equal and opposite. The lighter body has the larger change in velocity because the same change in momentum is shared over a smaller mass.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solve a collision problem?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1689811"/>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 reliable method</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1. Sketch the bodies before and after, with an arrow for each velocity.</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Write the positive direction ("taking right as positive") and give every velocity its sign.</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Write total momentum before = total momentum after as an equation.</a:t>
            </a:r>
            <a:endParaRPr lang="en-US" sz="17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Solve for the unknown. A negative answer means the body moves in the negative direction — say so in words.</a:t>
            </a:r>
            <a:endParaRPr lang="en-US" sz="17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457200" y="3107131"/>
          <a:ext cx="8229600" cy="914400"/>
        </p:xfrm>
        <a:graphic>
          <a:graphicData uri="http://schemas.openxmlformats.org/drawingml/2006/table">
            <a:tbl>
              <a:tblPr/>
              <a:tblGrid>
                <a:gridCol w="2510942"/>
                <a:gridCol w="1659636"/>
                <a:gridCol w="2156155"/>
                <a:gridCol w="190286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Type of event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Before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After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Bodies join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velocities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one common velocity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m₁u₁ + m₂u₂ = (m₁ + m₂)v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Bodies move apart after a collision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velocities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velocities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m₁u₁ + m₂u₂ = m₁v₁ + m₂v₂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Explosion from rest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total momentum 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velocities, opposite signs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 = m₁v₁ + m₂v₂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collision problem?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Before and after a head-on collision between two bumper cars, east positive, velocity arrows to scale. The arrow for B after the collision is drawn at the 1.6 m s⁻¹ found in worked example 4: both cars have reversed.">    </p:cNvPr>
          <p:cNvPicPr>
            <a:picLocks noChangeAspect="1"/>
          </p:cNvPicPr>
          <p:nvPr/>
        </p:nvPicPr>
        <p:blipFill>
          <a:blip r:embed="rId1"/>
          <a:stretch>
            <a:fillRect/>
          </a:stretch>
        </p:blipFill>
        <p:spPr>
          <a:xfrm>
            <a:off x="1992478" y="1371600"/>
            <a:ext cx="5158130" cy="2638044"/>
          </a:xfrm>
          <a:prstGeom prst="rect">
            <a:avLst/>
          </a:prstGeom>
        </p:spPr>
      </p:pic>
      <p:sp>
        <p:nvSpPr>
          <p:cNvPr id="5" name="Text 2"/>
          <p:cNvSpPr txBox="1"/>
          <p:nvPr/>
        </p:nvSpPr>
        <p:spPr>
          <a:xfrm>
            <a:off x="1992478" y="4055364"/>
            <a:ext cx="5158130" cy="562356"/>
          </a:xfrm>
          <a:prstGeom prst="rect">
            <a:avLst/>
          </a:prstGeom>
          <a:noFill/>
          <a:ln/>
        </p:spPr>
        <p:txBody>
          <a:bodyPr wrap="square" lIns="0" tIns="0" rIns="0" bIns="0" rtlCol="0" anchor="t"/>
          <a:lstStyle/>
          <a:p>
            <a:pPr algn="ctr" indent="0" marL="0">
              <a:buNone/>
            </a:pPr>
            <a:r>
              <a:rPr lang="en-US" sz="1100" i="1" dirty="0">
                <a:solidFill>
                  <a:srgbClr val="5A6577"/>
                </a:solidFill>
              </a:rPr>
              <a:t>Before and after a head-on collision between two bumper cars, east positive, velocity arrows to scale. The arrow for B after the collision is drawn at the 1.6 m s⁻¹ found in worked example 4: both cars have reversed.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collision problem?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4 · Medium · Determine</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At a fairground, bumper car A (total mass 240 kg) moves east at 3.0 m s⁻¹ and collides head-on with bumper car B (total mass 300 kg) moving west at 2.0 m s⁻¹. After the collision A moves west at 1.5 m s⁻¹. Determine the velocity of B after the collision.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East positive. Total momentum before: 240 ×3.0 + 300 ×(-2.0) = 720 - 600 = +120 kg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Total momentum after, with A moving west: 240 ×(-1.5) + 300v_B = -360 + 300v_B</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3</a:t>
            </a:r>
            <a:r>
              <a:rPr lang="en-US" sz="1500" dirty="0">
                <a:solidFill>
                  <a:srgbClr val="1A1F2B"/>
                </a:solidFill>
                <a:latin typeface="Calibri" pitchFamily="34" charset="0"/>
                <a:ea typeface="Calibri" pitchFamily="34" charset="-122"/>
                <a:cs typeface="Calibri" pitchFamily="34" charset="-120"/>
              </a:rPr>
              <a:t> Equate and solve: -360 + 300v_B = 120, so v_B = 480 ÷300 = </a:t>
            </a:r>
            <a:r>
              <a:rPr lang="en-US" sz="1500" b="1" dirty="0">
                <a:solidFill>
                  <a:srgbClr val="1A1F2B"/>
                </a:solidFill>
                <a:latin typeface="Calibri" pitchFamily="34" charset="0"/>
                <a:ea typeface="Calibri" pitchFamily="34" charset="-122"/>
                <a:cs typeface="Calibri" pitchFamily="34" charset="-120"/>
              </a:rPr>
              <a:t>1.6 m s⁻¹ east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Both cars have reversed direction. The positive answer tells you B now moves east.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solve a collision problem?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Momentum is conserved in this collision, but kinetic energy is not: it falls from 1680 J to 654 J, the rest being transferred to thermal energy and sound. Do not try to use kinetic energy to solve a collision unless the question tells you it is conserved.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handle explosions and recoil?</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An astronaut floating at rest throws a tool bag. The velocities are very different (3.5 m s⁻¹ and 0.147 m s⁻¹), but the momenta (blue arrows) are equal in size and opposite in direction, so the total is still zero.">    </p:cNvPr>
          <p:cNvPicPr>
            <a:picLocks noChangeAspect="1"/>
          </p:cNvPicPr>
          <p:nvPr/>
        </p:nvPicPr>
        <p:blipFill>
          <a:blip r:embed="rId1"/>
          <a:stretch>
            <a:fillRect/>
          </a:stretch>
        </p:blipFill>
        <p:spPr>
          <a:xfrm>
            <a:off x="4389120" y="1769364"/>
            <a:ext cx="4297680" cy="1842516"/>
          </a:xfrm>
          <a:prstGeom prst="rect">
            <a:avLst/>
          </a:prstGeom>
        </p:spPr>
      </p:pic>
      <p:sp>
        <p:nvSpPr>
          <p:cNvPr id="5" name="Text 2"/>
          <p:cNvSpPr txBox="1"/>
          <p:nvPr/>
        </p:nvSpPr>
        <p:spPr>
          <a:xfrm>
            <a:off x="4389120" y="3657600"/>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An astronaut floating at rest throws a tool bag. The velocities are very different (3.5 m s⁻¹ and 0.147 m s⁻¹), but the momenta (blue arrows) are equal in size and opposite in direction, so the total is still zero.</a:t>
            </a:r>
            <a:endParaRPr lang="en-US" sz="1100" dirty="0"/>
          </a:p>
        </p:txBody>
      </p:sp>
      <p:sp>
        <p:nvSpPr>
          <p:cNvPr id="6" name="Text 3"/>
          <p:cNvSpPr txBox="1"/>
          <p:nvPr/>
        </p:nvSpPr>
        <p:spPr>
          <a:xfrm>
            <a:off x="457200" y="1371600"/>
            <a:ext cx="3611880" cy="32223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an explosion or a push-off, internal forces drive the bodies apart. Energy stored in a spring, a chemical or the muscles becomes kinetic energy, but the momentum of the system is unchanged.</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From rest:</a:t>
            </a:r>
            <a:r>
              <a:rPr lang="en-US" sz="1500" dirty="0">
                <a:solidFill>
                  <a:srgbClr val="1A1F2B"/>
                </a:solidFill>
                <a:latin typeface="Calibri" pitchFamily="34" charset="0"/>
                <a:ea typeface="Calibri" pitchFamily="34" charset="-122"/>
                <a:cs typeface="Calibri" pitchFamily="34" charset="-120"/>
              </a:rPr>
              <a:t> total momentum is zero before, so after the event m₁v₁ = -m₂v₂ — equal magnitudes, opposite directions.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recoil speed of the heavier body is smaller in the ratio of the masses: v₁/v₂ = -m₂/m₁.</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From a moving start:</a:t>
            </a:r>
            <a:r>
              <a:rPr lang="en-US" sz="1500" dirty="0">
                <a:solidFill>
                  <a:srgbClr val="1A1F2B"/>
                </a:solidFill>
                <a:latin typeface="Calibri" pitchFamily="34" charset="0"/>
                <a:ea typeface="Calibri" pitchFamily="34" charset="-122"/>
                <a:cs typeface="Calibri" pitchFamily="34" charset="-120"/>
              </a:rPr>
              <a:t> the total before is (m₁ + m₂)u, not zero.</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handle explosions and recoil?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5 · Easy · Calculate</a:t>
            </a:r>
            <a:endParaRPr lang="en-US" sz="1200" dirty="0"/>
          </a:p>
        </p:txBody>
      </p:sp>
      <p:sp>
        <p:nvSpPr>
          <p:cNvPr id="4" name="Text 2"/>
          <p:cNvSpPr txBox="1"/>
          <p:nvPr/>
        </p:nvSpPr>
        <p:spPr>
          <a:xfrm>
            <a:off x="457200" y="1371600"/>
            <a:ext cx="8229600" cy="163586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An astronaut of mass 95 kg (including her suit) floats at rest outside a space station. She throws a 4.0 kg tool bag directly away from her at 3.5 m s⁻¹. Calculate her velocity after the throw.</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Total momentum before is zero. Take the bag's direction as positive: 0 = 4.0 ×3.5 + 95v</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2</a:t>
            </a:r>
            <a:r>
              <a:rPr lang="en-US" sz="1500" dirty="0">
                <a:solidFill>
                  <a:srgbClr val="1A1F2B"/>
                </a:solidFill>
                <a:latin typeface="Calibri" pitchFamily="34" charset="0"/>
                <a:ea typeface="Calibri" pitchFamily="34" charset="-122"/>
                <a:cs typeface="Calibri" pitchFamily="34" charset="-120"/>
              </a:rPr>
              <a:t> Solve: v = -14 ÷95 = -0.147 m s⁻¹, so </a:t>
            </a:r>
            <a:r>
              <a:rPr lang="en-US" sz="1500" b="1" dirty="0">
                <a:solidFill>
                  <a:srgbClr val="1A1F2B"/>
                </a:solidFill>
                <a:latin typeface="Calibri" pitchFamily="34" charset="0"/>
                <a:ea typeface="Calibri" pitchFamily="34" charset="-122"/>
                <a:cs typeface="Calibri" pitchFamily="34" charset="-120"/>
              </a:rPr>
              <a:t>0.147 m s⁻¹ in the opposite direction to the bag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handle explosions and recoil?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Hard · Calculate</a:t>
            </a:r>
            <a:endParaRPr lang="en-US" sz="1200" dirty="0"/>
          </a:p>
        </p:txBody>
      </p:sp>
      <p:pic>
        <p:nvPicPr>
          <p:cNvPr id="4" name="Image 0" descr="A satellite separating from its rocket stage. The springs push the satellite forwards and the stage backwards, but &quot;backwards&quot; only slows the stage from 7.60 to 7.55 km s⁻¹ — both keep moving in the original direction.">    </p:cNvPr>
          <p:cNvPicPr>
            <a:picLocks noChangeAspect="1"/>
          </p:cNvPicPr>
          <p:nvPr/>
        </p:nvPicPr>
        <p:blipFill>
          <a:blip r:embed="rId1"/>
          <a:stretch>
            <a:fillRect/>
          </a:stretch>
        </p:blipFill>
        <p:spPr>
          <a:xfrm>
            <a:off x="4389120" y="1719986"/>
            <a:ext cx="4297680" cy="1942186"/>
          </a:xfrm>
          <a:prstGeom prst="rect">
            <a:avLst/>
          </a:prstGeom>
        </p:spPr>
      </p:pic>
      <p:sp>
        <p:nvSpPr>
          <p:cNvPr id="5" name="Text 2"/>
          <p:cNvSpPr txBox="1"/>
          <p:nvPr/>
        </p:nvSpPr>
        <p:spPr>
          <a:xfrm>
            <a:off x="4389120" y="3707892"/>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A satellite separating from its rocket stage. The springs push the satellite forwards and the stage backwards, but "backwards" only slows the stage from 7.60 to 7.55 km s⁻¹ — both keep moving in the original direction.</a:t>
            </a:r>
            <a:endParaRPr lang="en-US" sz="1100" dirty="0"/>
          </a:p>
        </p:txBody>
      </p:sp>
      <p:sp>
        <p:nvSpPr>
          <p:cNvPr id="6" name="Text 3"/>
          <p:cNvSpPr txBox="1"/>
          <p:nvPr/>
        </p:nvSpPr>
        <p:spPr>
          <a:xfrm>
            <a:off x="457200" y="1371600"/>
            <a:ext cx="3611880" cy="289773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rocket stage of mass 1200 kg and a satellite of mass 300 kg move together along a straight line at 7.60 km s⁻¹. Springs push them apart. Afterwards the satellite moves at 7.80 km s⁻¹ in the original direction. Treat the motion as one-dimensional and ignore external forces during the separation. (a) Calculate the velocity of the rocket stage after the separation. (b) Show that the changes in momentum of the two bodies are equal and opposite.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handle explosions and recoil?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Hard · Calculate (continued)</a:t>
            </a:r>
            <a:endParaRPr lang="en-US" sz="1200" dirty="0"/>
          </a:p>
        </p:txBody>
      </p:sp>
      <p:sp>
        <p:nvSpPr>
          <p:cNvPr id="4" name="Text 2"/>
          <p:cNvSpPr txBox="1"/>
          <p:nvPr/>
        </p:nvSpPr>
        <p:spPr>
          <a:xfrm>
            <a:off x="457200" y="1371600"/>
            <a:ext cx="8229600" cy="207660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Total momentum before (original direction positive; working in kg km s⁻¹): 1500 ×7.60 = 11 400 kg km s⁻¹. After: 300 ×7.80 + 1200v = 11 400, so v = (11 400 - 2340)/1200 = </a:t>
            </a:r>
            <a:r>
              <a:rPr lang="en-US" sz="1500" b="1" dirty="0">
                <a:solidFill>
                  <a:srgbClr val="1A1F2B"/>
                </a:solidFill>
                <a:latin typeface="Calibri" pitchFamily="34" charset="0"/>
                <a:ea typeface="Calibri" pitchFamily="34" charset="-122"/>
                <a:cs typeface="Calibri" pitchFamily="34" charset="-120"/>
              </a:rPr>
              <a:t>7.55 km s⁻¹ in the original direction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In kg m s⁻¹: satellite 300 ×(7800 - 7600) = +6.0 ×10⁴; stage 1200 ×(7550 - 7600) = -6.0 ×10⁴. </a:t>
            </a:r>
            <a:r>
              <a:rPr lang="en-US" sz="1500" b="1" dirty="0">
                <a:solidFill>
                  <a:srgbClr val="1A1F2B"/>
                </a:solidFill>
                <a:latin typeface="Calibri" pitchFamily="34" charset="0"/>
                <a:ea typeface="Calibri" pitchFamily="34" charset="-122"/>
                <a:cs typeface="Calibri" pitchFamily="34" charset="-120"/>
              </a:rPr>
              <a:t>Equal and opposite</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stage is not pushed backwards — it simply moves forwards a little more slowly. An explosion from a moving start need not reverse either body.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handle explosions and recoil?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Setting the total momentum before to zero when the bodies were already moving. Zero is correct only for an explosion from rest.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you test conservation of momentum in the laboratory?</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2632558"/>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Apparatus:</a:t>
            </a:r>
            <a:r>
              <a:rPr lang="en-US" sz="1500" dirty="0">
                <a:solidFill>
                  <a:srgbClr val="1A1F2B"/>
                </a:solidFill>
                <a:latin typeface="Calibri" pitchFamily="34" charset="0"/>
                <a:ea typeface="Calibri" pitchFamily="34" charset="-122"/>
                <a:cs typeface="Calibri" pitchFamily="34" charset="-120"/>
              </a:rPr>
              <a:t> two gliders on a level air track (or two trolleys on a runway tilted just enough to compensate for friction). Each carries a card of measured length; light gates connected to a data logger time the cards.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Velocity from a light gate:</a:t>
            </a:r>
            <a:r>
              <a:rPr lang="en-US" sz="1500" dirty="0">
                <a:solidFill>
                  <a:srgbClr val="1A1F2B"/>
                </a:solidFill>
                <a:latin typeface="Calibri" pitchFamily="34" charset="0"/>
                <a:ea typeface="Calibri" pitchFamily="34" charset="-122"/>
                <a:cs typeface="Calibri" pitchFamily="34" charset="-120"/>
              </a:rPr>
              <a:t> v = card length ÷ time for the card to pass through the beam.</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Masses</a:t>
            </a:r>
            <a:r>
              <a:rPr lang="en-US" sz="1500" dirty="0">
                <a:solidFill>
                  <a:srgbClr val="1A1F2B"/>
                </a:solidFill>
                <a:latin typeface="Calibri" pitchFamily="34" charset="0"/>
                <a:ea typeface="Calibri" pitchFamily="34" charset="-122"/>
                <a:cs typeface="Calibri" pitchFamily="34" charset="-120"/>
              </a:rPr>
              <a:t> from a top-pan balance, including the card and any pads.</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Collisions to try:</a:t>
            </a:r>
            <a:r>
              <a:rPr lang="en-US" sz="1500" dirty="0">
                <a:solidFill>
                  <a:srgbClr val="1A1F2B"/>
                </a:solidFill>
                <a:latin typeface="Calibri" pitchFamily="34" charset="0"/>
                <a:ea typeface="Calibri" pitchFamily="34" charset="-122"/>
                <a:cs typeface="Calibri" pitchFamily="34" charset="-120"/>
              </a:rPr>
              <a:t> Velcro or a pin and plasticine makes the gliders stick; magnets or a spring makes them move apart; a spring-loaded plunger released between two gliders at rest gives an explosion.</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Checks:</a:t>
            </a:r>
            <a:r>
              <a:rPr lang="en-US" sz="1500" dirty="0">
                <a:solidFill>
                  <a:srgbClr val="1A1F2B"/>
                </a:solidFill>
                <a:latin typeface="Calibri" pitchFamily="34" charset="0"/>
                <a:ea typeface="Calibri" pitchFamily="34" charset="-122"/>
                <a:cs typeface="Calibri" pitchFamily="34" charset="-120"/>
              </a:rPr>
              <a:t> a single glider given a gentle push should pass both gates in the same time — this shows the track is level and friction is negligible.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Repeat each collision several times and compare total momentum before and after.</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you test conservation of momentum in the laboratory?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Air-track arrangement for a collision in which the gliders stick together. Light gate 1 times glider A's card before the collision; light gate 2 times the joined gliders afterwards.">    </p:cNvPr>
          <p:cNvPicPr>
            <a:picLocks noChangeAspect="1"/>
          </p:cNvPicPr>
          <p:nvPr/>
        </p:nvPicPr>
        <p:blipFill>
          <a:blip r:embed="rId1"/>
          <a:stretch>
            <a:fillRect/>
          </a:stretch>
        </p:blipFill>
        <p:spPr>
          <a:xfrm>
            <a:off x="1492301" y="1371600"/>
            <a:ext cx="6159398" cy="2807208"/>
          </a:xfrm>
          <a:prstGeom prst="rect">
            <a:avLst/>
          </a:prstGeom>
        </p:spPr>
      </p:pic>
      <p:sp>
        <p:nvSpPr>
          <p:cNvPr id="5" name="Text 2"/>
          <p:cNvSpPr txBox="1"/>
          <p:nvPr/>
        </p:nvSpPr>
        <p:spPr>
          <a:xfrm>
            <a:off x="1492301" y="4224528"/>
            <a:ext cx="6159398" cy="393192"/>
          </a:xfrm>
          <a:prstGeom prst="rect">
            <a:avLst/>
          </a:prstGeom>
          <a:noFill/>
          <a:ln/>
        </p:spPr>
        <p:txBody>
          <a:bodyPr wrap="square" lIns="0" tIns="0" rIns="0" bIns="0" rtlCol="0" anchor="t"/>
          <a:lstStyle/>
          <a:p>
            <a:pPr algn="ctr" indent="0" marL="0">
              <a:buNone/>
            </a:pPr>
            <a:r>
              <a:rPr lang="en-US" sz="1100" i="1" dirty="0">
                <a:solidFill>
                  <a:srgbClr val="5A6577"/>
                </a:solidFill>
              </a:rPr>
              <a:t>Air-track arrangement for a collision in which the gliders stick together. Light gate 1 times glider A's card before the collision; light gate 2 times the joined gliders afterwards.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you test conservation of momentum in the laboratory?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A data-logger velocity–time trace for the same collision. Glider A slows and glider B speeds up during the brief contact; afterwards they share one velocity.">    </p:cNvPr>
          <p:cNvPicPr>
            <a:picLocks noChangeAspect="1"/>
          </p:cNvPicPr>
          <p:nvPr/>
        </p:nvPicPr>
        <p:blipFill>
          <a:blip r:embed="rId1"/>
          <a:stretch>
            <a:fillRect/>
          </a:stretch>
        </p:blipFill>
        <p:spPr>
          <a:xfrm>
            <a:off x="1764792" y="1371600"/>
            <a:ext cx="5615330" cy="2807208"/>
          </a:xfrm>
          <a:prstGeom prst="rect">
            <a:avLst/>
          </a:prstGeom>
        </p:spPr>
      </p:pic>
      <p:sp>
        <p:nvSpPr>
          <p:cNvPr id="5" name="Text 2"/>
          <p:cNvSpPr txBox="1"/>
          <p:nvPr/>
        </p:nvSpPr>
        <p:spPr>
          <a:xfrm>
            <a:off x="1764792" y="4224528"/>
            <a:ext cx="5615330" cy="393192"/>
          </a:xfrm>
          <a:prstGeom prst="rect">
            <a:avLst/>
          </a:prstGeom>
          <a:noFill/>
          <a:ln/>
        </p:spPr>
        <p:txBody>
          <a:bodyPr wrap="square" lIns="0" tIns="0" rIns="0" bIns="0" rtlCol="0" anchor="t"/>
          <a:lstStyle/>
          <a:p>
            <a:pPr algn="ctr" indent="0" marL="0">
              <a:buNone/>
            </a:pPr>
            <a:r>
              <a:rPr lang="en-US" sz="1100" i="1" dirty="0">
                <a:solidFill>
                  <a:srgbClr val="5A6577"/>
                </a:solidFill>
              </a:rPr>
              <a:t>A data-logger velocity–time trace for the same collision. Glider A slows and glider B speeds up during the brief contact; afterwards they share one velocity.</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you test conservation of momentum in the laboratory?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7 · Hard · Calculate</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Glider A (mass 0.250 kg) carries a card of length 0.100 m. It passes light gate 1 in 0.125 s, then collides with and sticks to glider B (mass 0.150 kg), which was at rest. The joined gliders pass light gate 2 in 0.205 s. (a) Calculate the total momentum before and after the collision. (b) Calculate the percentage difference and suggest a reason why the momentum after is smaller.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Step 1</a:t>
            </a:r>
            <a:r>
              <a:rPr lang="en-US" sz="1500" dirty="0">
                <a:solidFill>
                  <a:srgbClr val="1A1F2B"/>
                </a:solidFill>
                <a:latin typeface="Calibri" pitchFamily="34" charset="0"/>
                <a:ea typeface="Calibri" pitchFamily="34" charset="-122"/>
                <a:cs typeface="Calibri" pitchFamily="34" charset="-120"/>
              </a:rPr>
              <a:t> Velocities from the light gates: u = 0.100 ÷0.125 = 0.800 m s⁻¹; v = 0.100 ÷0.205 = 0.488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Before: 0.250 ×0.800 = </a:t>
            </a:r>
            <a:r>
              <a:rPr lang="en-US" sz="1500" b="1" dirty="0">
                <a:solidFill>
                  <a:srgbClr val="1A1F2B"/>
                </a:solidFill>
                <a:latin typeface="Calibri" pitchFamily="34" charset="0"/>
                <a:ea typeface="Calibri" pitchFamily="34" charset="-122"/>
                <a:cs typeface="Calibri" pitchFamily="34" charset="-120"/>
              </a:rPr>
              <a:t>0.200 kg m s⁻¹</a:t>
            </a:r>
            <a:r>
              <a:rPr lang="en-US" sz="1500" dirty="0">
                <a:solidFill>
                  <a:srgbClr val="1A1F2B"/>
                </a:solidFill>
                <a:latin typeface="Calibri" pitchFamily="34" charset="0"/>
                <a:ea typeface="Calibri" pitchFamily="34" charset="-122"/>
                <a:cs typeface="Calibri" pitchFamily="34" charset="-120"/>
              </a:rPr>
              <a:t>. After: 0.400 ×0.488 = </a:t>
            </a:r>
            <a:r>
              <a:rPr lang="en-US" sz="1500" b="1" dirty="0">
                <a:solidFill>
                  <a:srgbClr val="1A1F2B"/>
                </a:solidFill>
                <a:latin typeface="Calibri" pitchFamily="34" charset="0"/>
                <a:ea typeface="Calibri" pitchFamily="34" charset="-122"/>
                <a:cs typeface="Calibri" pitchFamily="34" charset="-120"/>
              </a:rPr>
              <a:t>0.195 kg m s⁻¹</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(0.200 - 0.195)/0.200 ×100 = </a:t>
            </a:r>
            <a:r>
              <a:rPr lang="en-US" sz="1500" b="1" dirty="0">
                <a:solidFill>
                  <a:srgbClr val="1A1F2B"/>
                </a:solidFill>
                <a:latin typeface="Calibri" pitchFamily="34" charset="0"/>
                <a:ea typeface="Calibri" pitchFamily="34" charset="-122"/>
                <a:cs typeface="Calibri" pitchFamily="34" charset="-120"/>
              </a:rPr>
              <a:t>2.4%</a:t>
            </a:r>
            <a:r>
              <a:rPr lang="en-US" sz="1500" dirty="0">
                <a:solidFill>
                  <a:srgbClr val="1A1F2B"/>
                </a:solidFill>
                <a:latin typeface="Calibri" pitchFamily="34" charset="0"/>
                <a:ea typeface="Calibri" pitchFamily="34" charset="-122"/>
                <a:cs typeface="Calibri" pitchFamily="34" charset="-120"/>
              </a:rPr>
              <a:t>. A small external force — air resistance on the cards, or a track that slopes slightly upwards — acts between the gates and removes a little momentum from the system. A difference this small is consistent with conservation within experimental uncertainty.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you test conservation of momentum in the laboratory?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asked how to improve the experiment, link each change to a source of error: a longer card reduces the percentage uncertainty in its length; placing the gates close to the collision point reduces the time over which friction can act; repeating and averaging reduces the effect of random errors in timing.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1.3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define your positive direction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"taking right as positive" (or east, or the original direction) before any momentum equation. It costs one line and makes every sign that follows easy to check.</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write the conservation equation in full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total momentum before = total momentum after, with every term substituted, before you rearrange. A bare final answer gives nothing to follow if the arithmetic slips.</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interpret the sign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velocity of −0.15 m s⁻¹ is not a finished answer. Translate it: "0.15 m s⁻¹ in the opposite direction to the bag".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1.3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explaining with Newton's laws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an "explain" question about why momentum is conserved, use three linked steps: the forces on the two bodies are equal and opposite (third law); they act for the same time; so the changes in momentum are equal and opposite and the total is unchanged.</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units and significant figures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Give momentum in kg m s⁻¹ (N s is equivalent). Keep unrounded intermediate values in your calculator, and give the final answer to the number of significant figures in the least precise data.</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5"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456993"/>
                <a:gridCol w="2886761"/>
                <a:gridCol w="288676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Each body keeps its own momentum in a collision.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bodies push on each other, so each one's momentum changes.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the total momentum of the system is conserved.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Momentum can be added like a scalar.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Momentum has a direction; opposite momenta partly cancel.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Add momenta with signs (in one dimension).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heavier body exerts the larger force in a collision.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Newton's third law makes the forces equal and opposite.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Equal forces, equal and opposite Δp; the lighter body has the larger Δv.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If momentum is conserved, kinetic energy must be too.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Kinetic energy is often transferred to thermal energy, sound or deformation.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Momentum is conserved whenever there is no resultant external force; kinetic energy usually is not.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explosion creates momentum.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fragments move in opposite directions.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From rest, the momenta are equal and opposite and the total stays 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456993"/>
                <a:gridCol w="2886761"/>
                <a:gridCol w="2886761"/>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ball bouncing off a wall breaks the conservation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wall and the Earth are part of the system and receive an equal and opposite change of momentum.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Earth's mass is so large that its change in velocity is far too small to notice.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304403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2 Forces and Newton's laws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Conservation of momentum is Newton's third law applied over the time of an interaction; F = ma is the constant-mass form of "force = rate of change of momentum".</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5 Work and energy</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Momentum and kinetic energy are different quantities: momentum is conserved in every collision with no resultant external force, while kinetic energy is usually partly transferred to other stores.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Further momentum and nuclear physics (Units 4 and 5)</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Impulse, collisions in two dimensions and the difference between elastic and inelastic collisions build directly on the one-dimensional method on this page. A nucleus that emits an alpha particle recoils exactly like the astronaut in worked example 5, and conservation of momentum is used to analyse particle collisions and decays.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821485"/>
                <a:gridCol w="3642970"/>
                <a:gridCol w="276606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 mv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momentum of a body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Δp = mv - mu</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change of momentum (signs!)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p = mv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m₁u₁ + m₂u₂ = m₁v₁ + m₂v₂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collision in one dimension, no resultant external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the principle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m₁u₁ + m₂u₂ = (m₁ + m₂)v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bodies stick together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 = m₁v₁ + m₂v₂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explosion or push-off from rest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Δp/Δt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link to Newton's second law (idea only on this page)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calculations with it come in Unit 4</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card length ÷ 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velocity from a light gate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3746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Show that the units kg m s⁻¹ and N s are equivalent.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Calculate the momentum of a 0.16 kg cricket ball moving at 30 m s⁻¹.</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 1.2 kg trolley moving at 0.50 m s⁻¹ hits a stationary 0.80 kg trolley and they stick together. Find their common velocity.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Two ice skaters stand at rest facing each other. The 50 kg skater pushes the 70 kg skater, who moves off at 1.5 m s⁻¹. Find the velocity of the 50 kg skater.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Explain why a small rowing boat moves backwards when a person jumps forwards from it onto a jetty.</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194035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1 N = 1 kg m s⁻², so 1 N s = 1 kg m s⁻² ×s = </a:t>
            </a:r>
            <a:r>
              <a:rPr lang="en-US" sz="1500" b="1" dirty="0">
                <a:solidFill>
                  <a:srgbClr val="1A1F2B"/>
                </a:solidFill>
                <a:latin typeface="Calibri" pitchFamily="34" charset="0"/>
                <a:ea typeface="Calibri" pitchFamily="34" charset="-122"/>
                <a:cs typeface="Calibri" pitchFamily="34" charset="-120"/>
              </a:rPr>
              <a:t>1 kg m s⁻¹</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p = 0.16 ×30 = </a:t>
            </a:r>
            <a:r>
              <a:rPr lang="en-US" sz="1500" b="1" dirty="0">
                <a:solidFill>
                  <a:srgbClr val="1A1F2B"/>
                </a:solidFill>
                <a:latin typeface="Calibri" pitchFamily="34" charset="0"/>
                <a:ea typeface="Calibri" pitchFamily="34" charset="-122"/>
                <a:cs typeface="Calibri" pitchFamily="34" charset="-120"/>
              </a:rPr>
              <a:t>4.8 kg m s⁻¹</a:t>
            </a:r>
            <a:r>
              <a:rPr lang="en-US" sz="1500" dirty="0">
                <a:solidFill>
                  <a:srgbClr val="1A1F2B"/>
                </a:solidFill>
                <a:latin typeface="Calibri" pitchFamily="34" charset="0"/>
                <a:ea typeface="Calibri" pitchFamily="34" charset="-122"/>
                <a:cs typeface="Calibri" pitchFamily="34" charset="-120"/>
              </a:rPr>
              <a:t>, in the direction of the ball's velocity.</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1.2 ×0.50 = (1.2 + 0.80)v, so v = 0.60 ÷2.0 = </a:t>
            </a:r>
            <a:r>
              <a:rPr lang="en-US" sz="1500" b="1" dirty="0">
                <a:solidFill>
                  <a:srgbClr val="1A1F2B"/>
                </a:solidFill>
                <a:latin typeface="Calibri" pitchFamily="34" charset="0"/>
                <a:ea typeface="Calibri" pitchFamily="34" charset="-122"/>
                <a:cs typeface="Calibri" pitchFamily="34" charset="-120"/>
              </a:rPr>
              <a:t>0.30 m s⁻¹ in the original direction</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0 = 70 ×1.5 + 50v, so v = -105 ÷50 = -2.1 m s⁻¹: </a:t>
            </a:r>
            <a:r>
              <a:rPr lang="en-US" sz="1500" b="1" dirty="0">
                <a:solidFill>
                  <a:srgbClr val="1A1F2B"/>
                </a:solidFill>
                <a:latin typeface="Calibri" pitchFamily="34" charset="0"/>
                <a:ea typeface="Calibri" pitchFamily="34" charset="-122"/>
                <a:cs typeface="Calibri" pitchFamily="34" charset="-120"/>
              </a:rPr>
              <a:t>2.1 m s⁻¹ in the opposite direction</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The person pushes the boat backwards and the boat pushes the person forwards with an equal and opposite force for the same time (Newton's third law). The total momentum was zero before, so </a:t>
            </a:r>
            <a:r>
              <a:rPr lang="en-US" sz="1500" b="1" dirty="0">
                <a:solidFill>
                  <a:srgbClr val="1A1F2B"/>
                </a:solidFill>
                <a:latin typeface="Calibri" pitchFamily="34" charset="0"/>
                <a:ea typeface="Calibri" pitchFamily="34" charset="-122"/>
                <a:cs typeface="Calibri" pitchFamily="34" charset="-120"/>
              </a:rPr>
              <a:t>the boat gains backward momentum equal in size to the person's forward momentum</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Which of the following is a correct unit for momentum?</a:t>
            </a:r>
            <a:endParaRPr lang="en-US" sz="1600" dirty="0"/>
          </a:p>
          <a:p>
            <a:pPr indent="0" marL="0">
              <a:spcAft>
                <a:spcPts val="600"/>
              </a:spcAft>
              <a:buNone/>
            </a:pPr>
            <a:r>
              <a:rPr lang="en-US" sz="1600" dirty="0">
                <a:solidFill>
                  <a:srgbClr val="1A1F2B"/>
                </a:solidFill>
              </a:rPr>
              <a:t>A   kg m s⁻¹</a:t>
            </a:r>
            <a:endParaRPr lang="en-US" sz="1600" dirty="0"/>
          </a:p>
          <a:p>
            <a:pPr indent="0" marL="0">
              <a:spcAft>
                <a:spcPts val="600"/>
              </a:spcAft>
              <a:buNone/>
            </a:pPr>
            <a:r>
              <a:rPr lang="en-US" sz="1600" dirty="0">
                <a:solidFill>
                  <a:srgbClr val="1A1F2B"/>
                </a:solidFill>
              </a:rPr>
              <a:t>B   kg m s⁻²</a:t>
            </a:r>
            <a:endParaRPr lang="en-US" sz="1600" dirty="0"/>
          </a:p>
          <a:p>
            <a:pPr indent="0" marL="0">
              <a:spcAft>
                <a:spcPts val="600"/>
              </a:spcAft>
              <a:buNone/>
            </a:pPr>
            <a:r>
              <a:rPr lang="en-US" sz="1600" dirty="0">
                <a:solidFill>
                  <a:srgbClr val="1A1F2B"/>
                </a:solidFill>
              </a:rPr>
              <a:t>C   kg m² s⁻²</a:t>
            </a:r>
            <a:endParaRPr lang="en-US" sz="1600" dirty="0"/>
          </a:p>
          <a:p>
            <a:pPr indent="0" marL="0">
              <a:spcAft>
                <a:spcPts val="600"/>
              </a:spcAft>
              <a:buNone/>
            </a:pPr>
            <a:r>
              <a:rPr lang="en-US" sz="1600" dirty="0">
                <a:solidFill>
                  <a:srgbClr val="1A1F2B"/>
                </a:solidFill>
              </a:rPr>
              <a:t>D   N s⁻¹</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cyclist and her bicycle have a combined mass of 85 kg. They travel along a straight road at 7.2 m s⁻¹.</a:t>
            </a:r>
            <a:endParaRPr lang="en-US" sz="1600" dirty="0"/>
          </a:p>
          <a:p>
            <a:pPr indent="0" marL="0">
              <a:spcAft>
                <a:spcPts val="600"/>
              </a:spcAft>
              <a:buNone/>
            </a:pPr>
            <a:r>
              <a:rPr lang="en-US" sz="1600" dirty="0">
                <a:solidFill>
                  <a:srgbClr val="1A1F2B"/>
                </a:solidFill>
              </a:rPr>
              <a:t>What is their momentum?</a:t>
            </a:r>
            <a:endParaRPr lang="en-US" sz="1600" dirty="0"/>
          </a:p>
          <a:p>
            <a:pPr indent="0" marL="0">
              <a:spcAft>
                <a:spcPts val="600"/>
              </a:spcAft>
              <a:buNone/>
            </a:pPr>
            <a:r>
              <a:rPr lang="en-US" sz="1600" dirty="0">
                <a:solidFill>
                  <a:srgbClr val="1A1F2B"/>
                </a:solidFill>
              </a:rPr>
              <a:t>A   12 kg m s⁻¹</a:t>
            </a:r>
            <a:endParaRPr lang="en-US" sz="1600" dirty="0"/>
          </a:p>
          <a:p>
            <a:pPr indent="0" marL="0">
              <a:spcAft>
                <a:spcPts val="600"/>
              </a:spcAft>
              <a:buNone/>
            </a:pPr>
            <a:r>
              <a:rPr lang="en-US" sz="1600" dirty="0">
                <a:solidFill>
                  <a:srgbClr val="1A1F2B"/>
                </a:solidFill>
              </a:rPr>
              <a:t>B   310 kg m s⁻¹</a:t>
            </a:r>
            <a:endParaRPr lang="en-US" sz="1600" dirty="0"/>
          </a:p>
          <a:p>
            <a:pPr indent="0" marL="0">
              <a:spcAft>
                <a:spcPts val="600"/>
              </a:spcAft>
              <a:buNone/>
            </a:pPr>
            <a:r>
              <a:rPr lang="en-US" sz="1600" dirty="0">
                <a:solidFill>
                  <a:srgbClr val="1A1F2B"/>
                </a:solidFill>
              </a:rPr>
              <a:t>C   610 kg m s⁻¹</a:t>
            </a:r>
            <a:endParaRPr lang="en-US" sz="1600" dirty="0"/>
          </a:p>
          <a:p>
            <a:pPr indent="0" marL="0">
              <a:spcAft>
                <a:spcPts val="600"/>
              </a:spcAft>
              <a:buNone/>
            </a:pPr>
            <a:r>
              <a:rPr lang="en-US" sz="1600" dirty="0">
                <a:solidFill>
                  <a:srgbClr val="1A1F2B"/>
                </a:solidFill>
              </a:rPr>
              <a:t>D   2200 kg m s⁻¹</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football of mass 0.45 kg moves horizontally at 12 m s⁻¹ towards a wall. It rebounds along the same line at 8.0 m s⁻¹.</a:t>
            </a:r>
            <a:endParaRPr lang="en-US" sz="1400" dirty="0"/>
          </a:p>
          <a:p>
            <a:pPr indent="0" marL="0">
              <a:spcAft>
                <a:spcPts val="600"/>
              </a:spcAft>
              <a:buNone/>
            </a:pPr>
            <a:r>
              <a:rPr lang="en-US" sz="1400" dirty="0">
                <a:solidFill>
                  <a:srgbClr val="1A1F2B"/>
                </a:solidFill>
              </a:rPr>
              <a:t>What is the magnitude of the change in momentum of the ball?</a:t>
            </a:r>
            <a:endParaRPr lang="en-US" sz="1400" dirty="0"/>
          </a:p>
          <a:p>
            <a:pPr indent="0" marL="0">
              <a:spcAft>
                <a:spcPts val="600"/>
              </a:spcAft>
              <a:buNone/>
            </a:pPr>
            <a:r>
              <a:rPr lang="en-US" sz="1400" dirty="0">
                <a:solidFill>
                  <a:srgbClr val="1A1F2B"/>
                </a:solidFill>
              </a:rPr>
              <a:t>Figure: the ball before and after it rebounds from the wall (not to scale)</a:t>
            </a:r>
            <a:endParaRPr lang="en-US" sz="1400" dirty="0"/>
          </a:p>
          <a:p>
            <a:pPr indent="0" marL="0">
              <a:spcAft>
                <a:spcPts val="600"/>
              </a:spcAft>
              <a:buNone/>
            </a:pPr>
            <a:r>
              <a:rPr lang="en-US" sz="1400" dirty="0">
                <a:solidFill>
                  <a:srgbClr val="1A1F2B"/>
                </a:solidFill>
              </a:rPr>
              <a:t>A   1.8 kg m s⁻¹</a:t>
            </a:r>
            <a:endParaRPr lang="en-US" sz="1400" dirty="0"/>
          </a:p>
          <a:p>
            <a:pPr indent="0" marL="0">
              <a:spcAft>
                <a:spcPts val="600"/>
              </a:spcAft>
              <a:buNone/>
            </a:pPr>
            <a:r>
              <a:rPr lang="en-US" sz="1400" dirty="0">
                <a:solidFill>
                  <a:srgbClr val="1A1F2B"/>
                </a:solidFill>
              </a:rPr>
              <a:t>B   3.6 kg m s⁻¹</a:t>
            </a:r>
            <a:endParaRPr lang="en-US" sz="1400" dirty="0"/>
          </a:p>
          <a:p>
            <a:pPr indent="0" marL="0">
              <a:spcAft>
                <a:spcPts val="600"/>
              </a:spcAft>
              <a:buNone/>
            </a:pPr>
            <a:r>
              <a:rPr lang="en-US" sz="1400" dirty="0">
                <a:solidFill>
                  <a:srgbClr val="1A1F2B"/>
                </a:solidFill>
              </a:rPr>
              <a:t>C   5.4 kg m s⁻¹</a:t>
            </a:r>
            <a:endParaRPr lang="en-US" sz="1400" dirty="0"/>
          </a:p>
          <a:p>
            <a:pPr indent="0" marL="0">
              <a:spcAft>
                <a:spcPts val="600"/>
              </a:spcAft>
              <a:buNone/>
            </a:pPr>
            <a:r>
              <a:rPr lang="en-US" sz="1400" dirty="0">
                <a:solidFill>
                  <a:srgbClr val="1A1F2B"/>
                </a:solidFill>
              </a:rPr>
              <a:t>D   9.0 kg m s⁻¹</a:t>
            </a:r>
            <a:endParaRPr lang="en-US" sz="1400" dirty="0"/>
          </a:p>
        </p:txBody>
      </p:sp>
      <p:pic>
        <p:nvPicPr>
          <p:cNvPr id="5" name="Image 0" descr="Figure for question 3">    </p:cNvPr>
          <p:cNvPicPr>
            <a:picLocks noChangeAspect="1"/>
          </p:cNvPicPr>
          <p:nvPr/>
        </p:nvPicPr>
        <p:blipFill>
          <a:blip r:embed="rId1"/>
          <a:stretch>
            <a:fillRect/>
          </a:stretch>
        </p:blipFill>
        <p:spPr>
          <a:xfrm>
            <a:off x="5212080" y="1908483"/>
            <a:ext cx="3474720" cy="2035193"/>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4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bowling ball of mass 6.4 kg rolls in a straight line along a lane at 5.5 m s⁻¹. It strikes the padded back wall of the lane head-on and rebounds along the same line at 1.5 m s⁻¹.</a:t>
            </a:r>
            <a:endParaRPr lang="en-US" sz="1200" dirty="0"/>
          </a:p>
          <a:p>
            <a:pPr indent="0" marL="0">
              <a:spcAft>
                <a:spcPts val="600"/>
              </a:spcAft>
              <a:buNone/>
            </a:pPr>
            <a:r>
              <a:rPr lang="en-US" sz="1200" dirty="0">
                <a:solidFill>
                  <a:srgbClr val="1A1F2B"/>
                </a:solidFill>
              </a:rPr>
              <a:t>Figure: the bowling ball before and after it rebounds (not to scale)</a:t>
            </a:r>
            <a:endParaRPr lang="en-US" sz="1200" dirty="0"/>
          </a:p>
          <a:p>
            <a:pPr indent="0" marL="0">
              <a:spcAft>
                <a:spcPts val="600"/>
              </a:spcAft>
              <a:buNone/>
            </a:pPr>
            <a:r>
              <a:rPr lang="en-US" sz="1200" dirty="0">
                <a:solidFill>
                  <a:srgbClr val="1A1F2B"/>
                </a:solidFill>
              </a:rPr>
              <a:t>(a) Calculate the momentum of the ball before it reaches the wall.  [2]</a:t>
            </a:r>
            <a:endParaRPr lang="en-US" sz="1200" dirty="0"/>
          </a:p>
          <a:p>
            <a:pPr indent="0" marL="0">
              <a:spcAft>
                <a:spcPts val="600"/>
              </a:spcAft>
              <a:buNone/>
            </a:pPr>
            <a:r>
              <a:rPr lang="en-US" sz="1200" dirty="0">
                <a:solidFill>
                  <a:srgbClr val="1A1F2B"/>
                </a:solidFill>
              </a:rPr>
              <a:t>(b) Calculate the magnitude of the change in momentum of the ball.  [2]</a:t>
            </a:r>
            <a:endParaRPr lang="en-US" sz="1200" dirty="0"/>
          </a:p>
        </p:txBody>
      </p:sp>
      <p:pic>
        <p:nvPicPr>
          <p:cNvPr id="5" name="Image 0" descr="Figure for question 4">    </p:cNvPr>
          <p:cNvPicPr>
            <a:picLocks noChangeAspect="1"/>
          </p:cNvPicPr>
          <p:nvPr/>
        </p:nvPicPr>
        <p:blipFill>
          <a:blip r:embed="rId1"/>
          <a:stretch>
            <a:fillRect/>
          </a:stretch>
        </p:blipFill>
        <p:spPr>
          <a:xfrm>
            <a:off x="5212080" y="1821615"/>
            <a:ext cx="3474720" cy="2208929"/>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4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toy dart of mass 0.020 kg travels horizontally at 8.0 m s⁻¹. It hits a toy car of mass 0.18 kg that is at rest on a smooth floor, and its sucker sticks to the car.</a:t>
            </a:r>
            <a:endParaRPr lang="en-US" sz="1200" dirty="0"/>
          </a:p>
          <a:p>
            <a:pPr indent="0" marL="0">
              <a:spcAft>
                <a:spcPts val="600"/>
              </a:spcAft>
              <a:buNone/>
            </a:pPr>
            <a:r>
              <a:rPr lang="en-US" sz="1200" dirty="0">
                <a:solidFill>
                  <a:srgbClr val="1A1F2B"/>
                </a:solidFill>
              </a:rPr>
              <a:t>Figure: the dart and toy car before and after the dart sticks (not to scale)</a:t>
            </a:r>
            <a:endParaRPr lang="en-US" sz="1200" dirty="0"/>
          </a:p>
          <a:p>
            <a:pPr indent="0" marL="0">
              <a:spcAft>
                <a:spcPts val="600"/>
              </a:spcAft>
              <a:buNone/>
            </a:pPr>
            <a:r>
              <a:rPr lang="en-US" sz="1200" dirty="0">
                <a:solidFill>
                  <a:srgbClr val="1A1F2B"/>
                </a:solidFill>
              </a:rPr>
              <a:t>(a) State the principle of conservation of linear momentum.  [2]</a:t>
            </a:r>
            <a:endParaRPr lang="en-US" sz="1200" dirty="0"/>
          </a:p>
          <a:p>
            <a:pPr indent="0" marL="0">
              <a:spcAft>
                <a:spcPts val="600"/>
              </a:spcAft>
              <a:buNone/>
            </a:pPr>
            <a:r>
              <a:rPr lang="en-US" sz="1200" dirty="0">
                <a:solidFill>
                  <a:srgbClr val="1A1F2B"/>
                </a:solidFill>
              </a:rPr>
              <a:t>(b) Calculate the velocity of the car and dart just after the dart sticks.  [2]</a:t>
            </a:r>
            <a:endParaRPr lang="en-US" sz="1200" dirty="0"/>
          </a:p>
        </p:txBody>
      </p:sp>
      <p:pic>
        <p:nvPicPr>
          <p:cNvPr id="5" name="Image 0" descr="Figure for question 5">    </p:cNvPr>
          <p:cNvPicPr>
            <a:picLocks noChangeAspect="1"/>
          </p:cNvPicPr>
          <p:nvPr/>
        </p:nvPicPr>
        <p:blipFill>
          <a:blip r:embed="rId1"/>
          <a:stretch>
            <a:fillRect/>
          </a:stretch>
        </p:blipFill>
        <p:spPr>
          <a:xfrm>
            <a:off x="5212080" y="2118932"/>
            <a:ext cx="3474720" cy="1614297"/>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094466"/>
          </a:xfrm>
          <a:prstGeom prst="roundRect">
            <a:avLst>
              <a:gd name="adj" fmla="val 5013"/>
            </a:avLst>
          </a:prstGeom>
          <a:solidFill>
            <a:srgbClr val="F3F5F9"/>
          </a:solidFill>
          <a:ln w="12700">
            <a:solidFill>
              <a:srgbClr val="DDE2EA"/>
            </a:solidFill>
            <a:prstDash val="solid"/>
          </a:ln>
        </p:spPr>
      </p:sp>
      <p:sp>
        <p:nvSpPr>
          <p:cNvPr id="5" name="Text 3"/>
          <p:cNvSpPr txBox="1"/>
          <p:nvPr/>
        </p:nvSpPr>
        <p:spPr>
          <a:xfrm>
            <a:off x="685800" y="1463040"/>
            <a:ext cx="7772400" cy="865866"/>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Momentum = mass × velocity, so its unit is kg × m s⁻¹ = kg m s⁻¹ (equivalent to N s).</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932688"/>
          </a:xfrm>
          <a:prstGeom prst="roundRect">
            <a:avLst>
              <a:gd name="adj" fmla="val 5882"/>
            </a:avLst>
          </a:prstGeom>
          <a:solidFill>
            <a:srgbClr val="F3F5F9"/>
          </a:solidFill>
          <a:ln w="12700">
            <a:solidFill>
              <a:srgbClr val="DDE2EA"/>
            </a:solidFill>
            <a:prstDash val="solid"/>
          </a:ln>
        </p:spPr>
      </p:sp>
      <p:sp>
        <p:nvSpPr>
          <p:cNvPr id="5" name="Text 3"/>
          <p:cNvSpPr txBox="1"/>
          <p:nvPr/>
        </p:nvSpPr>
        <p:spPr>
          <a:xfrm>
            <a:off x="685800" y="1463040"/>
            <a:ext cx="7772400" cy="704088"/>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p = mv = 85 × 7.2 = 610 kg m s⁻¹ (612).</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D</a:t>
            </a:r>
            <a:endParaRPr lang="en-US" sz="1200" dirty="0"/>
          </a:p>
        </p:txBody>
      </p:sp>
      <p:sp>
        <p:nvSpPr>
          <p:cNvPr id="4" name="Shape 2"/>
          <p:cNvSpPr/>
          <p:nvPr/>
        </p:nvSpPr>
        <p:spPr>
          <a:xfrm>
            <a:off x="457200" y="1325880"/>
            <a:ext cx="8229600" cy="1175356"/>
          </a:xfrm>
          <a:prstGeom prst="roundRect">
            <a:avLst>
              <a:gd name="adj" fmla="val 4668"/>
            </a:avLst>
          </a:prstGeom>
          <a:solidFill>
            <a:srgbClr val="F3F5F9"/>
          </a:solidFill>
          <a:ln w="12700">
            <a:solidFill>
              <a:srgbClr val="DDE2EA"/>
            </a:solidFill>
            <a:prstDash val="solid"/>
          </a:ln>
        </p:spPr>
      </p:sp>
      <p:sp>
        <p:nvSpPr>
          <p:cNvPr id="5" name="Text 3"/>
          <p:cNvSpPr txBox="1"/>
          <p:nvPr/>
        </p:nvSpPr>
        <p:spPr>
          <a:xfrm>
            <a:off x="685800" y="1463040"/>
            <a:ext cx="7772400" cy="946756"/>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Taking towards the wall as positive: Δp = 0.45 × (−8.0) − 0.45 × 12 = −9.0 kg m s⁻¹. Magnitude 9.0 kg m s⁻¹.</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383770"/>
          </a:xfrm>
          <a:prstGeom prst="roundRect">
            <a:avLst>
              <a:gd name="adj" fmla="val 2302"/>
            </a:avLst>
          </a:prstGeom>
          <a:solidFill>
            <a:srgbClr val="F3F5F9"/>
          </a:solidFill>
          <a:ln w="12700">
            <a:solidFill>
              <a:srgbClr val="DDE2EA"/>
            </a:solidFill>
            <a:prstDash val="solid"/>
          </a:ln>
        </p:spPr>
      </p:sp>
      <p:sp>
        <p:nvSpPr>
          <p:cNvPr id="5" name="Text 3"/>
          <p:cNvSpPr txBox="1"/>
          <p:nvPr/>
        </p:nvSpPr>
        <p:spPr>
          <a:xfrm>
            <a:off x="685800" y="1463040"/>
            <a:ext cx="7772400" cy="215517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p = mv = 6.4 × 5.5</a:t>
            </a:r>
            <a:endParaRPr lang="en-US" sz="1600" dirty="0"/>
          </a:p>
          <a:p>
            <a:pPr marL="342900" indent="-342900">
              <a:spcAft>
                <a:spcPts val="400"/>
              </a:spcAft>
              <a:buSzPct val="100000"/>
              <a:buChar char="•"/>
            </a:pPr>
            <a:r>
              <a:rPr lang="en-US" sz="1600" dirty="0">
                <a:solidFill>
                  <a:srgbClr val="1A1F2B"/>
                </a:solidFill>
              </a:rPr>
              <a:t>= 35 kg m s⁻¹ (35.2)</a:t>
            </a:r>
            <a:endParaRPr lang="en-US" sz="1600" dirty="0"/>
          </a:p>
          <a:p>
            <a:pPr marL="342900" indent="-342900">
              <a:spcAft>
                <a:spcPts val="400"/>
              </a:spcAft>
              <a:buSzPct val="100000"/>
              <a:buChar char="•"/>
            </a:pPr>
            <a:r>
              <a:rPr lang="en-US" sz="1600" dirty="0">
                <a:solidFill>
                  <a:srgbClr val="1A1F2B"/>
                </a:solidFill>
              </a:rPr>
              <a:t>towards the wall positive: Δp = 6.4 × (−1.5) − 6.4 × 5.5</a:t>
            </a:r>
            <a:endParaRPr lang="en-US" sz="1600" dirty="0"/>
          </a:p>
          <a:p>
            <a:pPr marL="342900" indent="-342900">
              <a:spcAft>
                <a:spcPts val="400"/>
              </a:spcAft>
              <a:buSzPct val="100000"/>
              <a:buChar char="•"/>
            </a:pPr>
            <a:r>
              <a:rPr lang="en-US" sz="1600" dirty="0">
                <a:solidFill>
                  <a:srgbClr val="1A1F2B"/>
                </a:solidFill>
              </a:rPr>
              <a:t>magnitude = 45 kg m s⁻¹ (44.8)</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731946"/>
          </a:xfrm>
          <a:prstGeom prst="roundRect">
            <a:avLst>
              <a:gd name="adj" fmla="val 2008"/>
            </a:avLst>
          </a:prstGeom>
          <a:solidFill>
            <a:srgbClr val="F3F5F9"/>
          </a:solidFill>
          <a:ln w="12700">
            <a:solidFill>
              <a:srgbClr val="DDE2EA"/>
            </a:solidFill>
            <a:prstDash val="solid"/>
          </a:ln>
        </p:spPr>
      </p:sp>
      <p:sp>
        <p:nvSpPr>
          <p:cNvPr id="5" name="Text 3"/>
          <p:cNvSpPr txBox="1"/>
          <p:nvPr/>
        </p:nvSpPr>
        <p:spPr>
          <a:xfrm>
            <a:off x="685800" y="1463040"/>
            <a:ext cx="7772400" cy="2503346"/>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the total momentum of a system stays constant / total momentum before = total momentum after</a:t>
            </a:r>
            <a:endParaRPr lang="en-US" sz="1600" dirty="0"/>
          </a:p>
          <a:p>
            <a:pPr marL="342900" indent="-342900">
              <a:spcAft>
                <a:spcPts val="400"/>
              </a:spcAft>
              <a:buSzPct val="100000"/>
              <a:buChar char="•"/>
            </a:pPr>
            <a:r>
              <a:rPr lang="en-US" sz="1600" dirty="0">
                <a:solidFill>
                  <a:srgbClr val="1A1F2B"/>
                </a:solidFill>
              </a:rPr>
              <a:t>provided no resultant external force acts on the system</a:t>
            </a:r>
            <a:endParaRPr lang="en-US" sz="1600" dirty="0"/>
          </a:p>
          <a:p>
            <a:pPr marL="342900" indent="-342900">
              <a:spcAft>
                <a:spcPts val="400"/>
              </a:spcAft>
              <a:buSzPct val="100000"/>
              <a:buChar char="•"/>
            </a:pPr>
            <a:r>
              <a:rPr lang="en-US" sz="1600" dirty="0">
                <a:solidFill>
                  <a:srgbClr val="1A1F2B"/>
                </a:solidFill>
              </a:rPr>
              <a:t>0.020 × 8.0 = (0.020 + 0.18)v</a:t>
            </a:r>
            <a:endParaRPr lang="en-US" sz="1600" dirty="0"/>
          </a:p>
          <a:p>
            <a:pPr marL="342900" indent="-342900">
              <a:spcAft>
                <a:spcPts val="400"/>
              </a:spcAft>
              <a:buSzPct val="100000"/>
              <a:buChar char="•"/>
            </a:pPr>
            <a:r>
              <a:rPr lang="en-US" sz="1600" dirty="0">
                <a:solidFill>
                  <a:srgbClr val="1A1F2B"/>
                </a:solidFill>
              </a:rPr>
              <a:t>v = 0.80 m s⁻¹ in the dart's original direction</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52</Slides>
  <Notes>52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1.3 Momentum · Edexcel IAL Physics</dc:title>
  <dc:subject>PptxGenJS Presentation</dc:subject>
  <dc:creator>Evan Kotronis · ExaminerPrep</dc:creator>
  <cp:lastModifiedBy>Evan Kotronis · ExaminerPrep</cp:lastModifiedBy>
  <cp:revision>1</cp:revision>
  <dcterms:created xsi:type="dcterms:W3CDTF">2026-10-26T15:12:46Z</dcterms:created>
  <dcterms:modified xsi:type="dcterms:W3CDTF">2026-10-26T15:12:46Z</dcterms:modified>
</cp:coreProperties>
</file>