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notesMasterIdLst>
    <p:notesMasterId r:id="rId6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abc3b8f-f363-43ed-6438-48a1f0569277}">
          <p14:sldIdLst>
            <p14:sldId id="256"/>
            <p14:sldId id="257"/>
            <p14:sldId id="258"/>
          </p14:sldIdLst>
        </p14:section>
        <p14:section name="Theory" id="{15cf8aba-cee5-0ba3-4123-931773be3849}">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Lst>
        </p14:section>
        <p14:section name="Practice" id="{893e41fa-b2a1-6f22-7b4b-8092541cfe2b}">
          <p14:sldIdLst>
            <p14:sldId id="304"/>
            <p14:sldId id="305"/>
            <p14:sldId id="306"/>
            <p14:sldId id="307"/>
            <p14:sldId id="308"/>
          </p14:sldIdLst>
        </p14:section>
        <p14:section name="Answers" id="{97942b4c-2068-29ed-212b-905688c1ced8}">
          <p14:sldIdLst>
            <p14:sldId id="309"/>
            <p14:sldId id="310"/>
            <p14:sldId id="311"/>
            <p14:sldId id="312"/>
            <p14:sldId id="313"/>
            <p14:sldId id="31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esProps" Target="presProps.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Motion, vectors and projectiles. Notes for this topic: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a scalar and a vector?.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a scalar and a vector?.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a scalar and a vector?.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a vector into components?.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a vector into components?.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a vector into components?: Worked example 1.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a vector into components?.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two vectors?.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two vectors?: Worked example 2.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two vectors?.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two vectors?.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two vectors?: Worked example 3.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two vectors?.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quantities describe motion?.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quantities describe motion?.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motion graphs tell you?.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motion graphs tell you?.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motion graphs tell you?.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motion graphs tell you?.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motion graphs tell you?: Worked example 4.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motion graphs tell you?.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motion graphs tell you?.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motion graphs tell you?.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equations of uniformly accelerated motion?.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equations of uniformly accelerated motion?.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equations of uniformly accelerated motion?: Worked example 5.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equations of uniformly accelerated motion?.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projectile?.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projectile?.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projectile?.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projectile?: Worked example 6.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projectile?: Worked example 6.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projectile?.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 how do you measure g?.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 how do you measure g?.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 how do you measure g?: Worked example 7.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 how do you measure g?.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1.1.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1.1.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https://examinerprep.com/notes/edexcel-ial-physics/motion-vectors-and-projectiles/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https://examinerprep.com/ial-physics-1-1-motion-vectors-and-projectiles-questions#IALP-U1-1-FA-01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https://examinerprep.com/ial-physics-1-1-motion-vectors-and-projectiles-questions#IALP-U1-1-FA-02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https://examinerprep.com/ial-physics-1-1-motion-vectors-and-projectiles-questions#IALP-U1-1-B-04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https://examinerprep.com/ial-physics-1-1-motion-vectors-and-projectiles-questions#IALP-U1-1-FB-03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https://examinerprep.com/ial-physics-1-1-motion-vectors-and-projectiles-questions#IALP-U1-1-FA-01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https://examinerprep.com/ial-physics-1-1-motion-vectors-and-projectiles-questions#IALP-U1-1-FA-02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https://examinerprep.com/ial-physics-1-1-motion-vectors-and-projectiles-questions#IALP-U1-1-B-04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https://examinerprep.com/ial-physics-1-1-motion-vectors-and-projectiles-questions#IALP-U1-1-FB-03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3.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3.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3.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hyperlink" Target="https://examinerprep.com/notes/edexcel-ial-physics/motion-vectors-and-projectiles/" TargetMode="External"/><Relationship Id="rId2" Type="http://schemas.openxmlformats.org/officeDocument/2006/relationships/hyperlink" Target="https://examinerprep.com/ial-physics-1-1-motion-vectors-and-projectil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1.1 Motion, vectors and projectiles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Scalar and vector quantities, with examples, and how vectors are written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Resolving a vector into two perpendicular components, by drawing and by calculation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Adding two vectors: by scale drawing at any angle, by calculation at right angles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Distance, displacement, speed, velocity and acceleration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Displacement–time, velocity–time and acceleration–time graphs, including non-uniform acceleration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four equations of uniformly accelerated motion in one dimension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Projectiles: independent horizontal and vertical motion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1: determining the acceleration of a freely falling object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91327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This topic gives you the tools to describe motion before asking what causes it: vectors and how to combine them, motion graphs, the four equations for constant acceleration, and projectiles treated as two independent straight-line motions.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 vector has magnitude and direction; a scalar has magnitude only. Displacement, velocity, acceleration and force are vectors.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 vector F at angle θ to the horizontal has components Fcos θ (horizontal) and Fsin θ (vertical).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Gradient of s–t = velocity. Gradient of v–t = acceleration; area under v–t = displacement. Area under a–t = change in velocity.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The four equations of motion apply only when the acceleration is uniform.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 projectile's horizontal and vertical motions are independent and share only the time.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7. Free fall: g = 9.81 m s⁻². Plot h against t²; the gradient is g/2.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a scalar and a vector?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"2 km" tells you how far someone walked, but not where they ended up: for that you also need "north-east of the station". Physics separates quantities into these two kinds, because they combine in different ways. Two scalars simply add; two vectors add in a way that depends on the angle between them.</a:t>
            </a:r>
            <a:endParaRPr lang="en-US" sz="1500" dirty="0"/>
          </a:p>
        </p:txBody>
      </p:sp>
      <p:sp>
        <p:nvSpPr>
          <p:cNvPr id="5" name="Shape 3"/>
          <p:cNvSpPr/>
          <p:nvPr/>
        </p:nvSpPr>
        <p:spPr>
          <a:xfrm>
            <a:off x="457200" y="2412187"/>
            <a:ext cx="8229600" cy="663854"/>
          </a:xfrm>
          <a:prstGeom prst="roundRect">
            <a:avLst>
              <a:gd name="adj" fmla="val 8264"/>
            </a:avLst>
          </a:prstGeom>
          <a:solidFill>
            <a:srgbClr val="EEF2FF"/>
          </a:solidFill>
          <a:ln w="9525">
            <a:solidFill>
              <a:srgbClr val="DDE2EA"/>
            </a:solidFill>
            <a:prstDash val="solid"/>
          </a:ln>
        </p:spPr>
      </p:sp>
      <p:sp>
        <p:nvSpPr>
          <p:cNvPr id="6" name="Text 4"/>
          <p:cNvSpPr txBox="1"/>
          <p:nvPr/>
        </p:nvSpPr>
        <p:spPr>
          <a:xfrm>
            <a:off x="603504" y="2503627"/>
            <a:ext cx="7936992" cy="51755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Scalar:</a:t>
            </a:r>
            <a:r>
              <a:rPr lang="en-US" sz="1400" dirty="0">
                <a:solidFill>
                  <a:srgbClr val="1A1F2B"/>
                </a:solidFill>
                <a:latin typeface="Calibri" pitchFamily="34" charset="0"/>
                <a:ea typeface="Calibri" pitchFamily="34" charset="-122"/>
                <a:cs typeface="Calibri" pitchFamily="34" charset="-120"/>
              </a:rPr>
              <a:t> a quantity with magnitude only.</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Vector:</a:t>
            </a:r>
            <a:r>
              <a:rPr lang="en-US" sz="1400" dirty="0">
                <a:solidFill>
                  <a:srgbClr val="1A1F2B"/>
                </a:solidFill>
                <a:latin typeface="Calibri" pitchFamily="34" charset="0"/>
                <a:ea typeface="Calibri" pitchFamily="34" charset="-122"/>
                <a:cs typeface="Calibri" pitchFamily="34" charset="-120"/>
              </a:rPr>
              <a:t> a quantity with both magnitude and direction.</a:t>
            </a:r>
            <a:endParaRPr lang="en-US" sz="14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3194914"/>
          <a:ext cx="8229600" cy="914400"/>
        </p:xfrm>
        <a:graphic>
          <a:graphicData uri="http://schemas.openxmlformats.org/drawingml/2006/table">
            <a:tbl>
              <a:tblPr/>
              <a:tblGrid>
                <a:gridCol w="3307385"/>
                <a:gridCol w="492221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Scalars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Vectors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time,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 force (including 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work,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gravitational field strength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a scalar and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307385"/>
                <a:gridCol w="492221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Scalars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Vectors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density, volume, pressure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electric field strength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060143"/>
            <a:ext cx="8229600" cy="200619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Vector notation.</a:t>
            </a:r>
            <a:r>
              <a:rPr lang="en-US" sz="1500" dirty="0">
                <a:solidFill>
                  <a:srgbClr val="1A1F2B"/>
                </a:solidFill>
                <a:latin typeface="Calibri" pitchFamily="34" charset="0"/>
                <a:ea typeface="Calibri" pitchFamily="34" charset="-122"/>
                <a:cs typeface="Calibri" pitchFamily="34" charset="-120"/>
              </a:rPr>
              <a:t> In print a vector is shown in bold (</a:t>
            </a:r>
            <a:r>
              <a:rPr lang="en-US" sz="1500" b="1" dirty="0">
                <a:solidFill>
                  <a:srgbClr val="1A1F2B"/>
                </a:solidFill>
                <a:latin typeface="Calibri" pitchFamily="34" charset="0"/>
                <a:ea typeface="Calibri" pitchFamily="34" charset="-122"/>
                <a:cs typeface="Calibri" pitchFamily="34" charset="-120"/>
              </a:rPr>
              <a:t>F</a:t>
            </a:r>
            <a:r>
              <a:rPr lang="en-US" sz="1500" dirty="0">
                <a:solidFill>
                  <a:srgbClr val="1A1F2B"/>
                </a:solidFill>
                <a:latin typeface="Calibri" pitchFamily="34" charset="0"/>
                <a:ea typeface="Calibri" pitchFamily="34" charset="-122"/>
                <a:cs typeface="Calibri" pitchFamily="34" charset="-120"/>
              </a:rPr>
              <a:t>) or with an arrow above the symbol; when you write by hand, underline it. The plain italic symbol F means the magnitude only. In one dimension a vector's direction is carried by its sign, once you have chosen which direction is positive. Two vectors are equal only if both their magnitudes and their directions are equal: a velocity of 5 m s⁻¹ east is not the same as 5 m s⁻¹ west.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difference shows up as soon as a journey is not a straight line. In the figure a student walks 400 m east and then 300 m north. The distance walked is 700 m, but the displacement — the straight line from start to finish — is only 500 m, at 36.9° north of east.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a scalar and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Distance is the length of the path (400 m + 300 m = 700 m, a scalar). Displacement is the straight line from start to finish with a direction (500 m at 36.9° north of east, a vector).">    </p:cNvPr>
          <p:cNvPicPr>
            <a:picLocks noChangeAspect="1"/>
          </p:cNvPicPr>
          <p:nvPr/>
        </p:nvPicPr>
        <p:blipFill>
          <a:blip r:embed="rId1"/>
          <a:stretch>
            <a:fillRect/>
          </a:stretch>
        </p:blipFill>
        <p:spPr>
          <a:xfrm>
            <a:off x="5422392" y="1371600"/>
            <a:ext cx="3264408" cy="2469794"/>
          </a:xfrm>
          <a:prstGeom prst="rect">
            <a:avLst/>
          </a:prstGeom>
        </p:spPr>
      </p:pic>
      <p:sp>
        <p:nvSpPr>
          <p:cNvPr id="5" name="Text 2"/>
          <p:cNvSpPr txBox="1"/>
          <p:nvPr/>
        </p:nvSpPr>
        <p:spPr>
          <a:xfrm>
            <a:off x="5422392" y="3887114"/>
            <a:ext cx="3264408" cy="730606"/>
          </a:xfrm>
          <a:prstGeom prst="rect">
            <a:avLst/>
          </a:prstGeom>
          <a:noFill/>
          <a:ln/>
        </p:spPr>
        <p:txBody>
          <a:bodyPr wrap="square" lIns="0" tIns="0" rIns="0" bIns="0" rtlCol="0" anchor="t"/>
          <a:lstStyle/>
          <a:p>
            <a:pPr algn="ctr" indent="0" marL="0">
              <a:buNone/>
            </a:pPr>
            <a:r>
              <a:rPr lang="en-US" sz="1100" i="1" dirty="0">
                <a:solidFill>
                  <a:srgbClr val="5A6577"/>
                </a:solidFill>
              </a:rPr>
              <a:t>Distance is the length of the path (400 m + 300 m = 700 m, a scalar). Displacement is the straight line from start to finish with a direction (500 m at 36.9° north of east, a vector).</a:t>
            </a:r>
            <a:endParaRPr lang="en-US" sz="1100" dirty="0"/>
          </a:p>
        </p:txBody>
      </p:sp>
      <p:sp>
        <p:nvSpPr>
          <p:cNvPr id="6" name="Shape 3"/>
          <p:cNvSpPr/>
          <p:nvPr/>
        </p:nvSpPr>
        <p:spPr>
          <a:xfrm>
            <a:off x="457200" y="1371600"/>
            <a:ext cx="4645152"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4352544"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Calling energy or work a vector because a force is involved. Work is the product of a force and a displacement along its line, and the result is a scalar — it has no direction.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resolve a vector into components?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Resolving is the reverse of adding. Instead of combining two vectors into one, you replace one vector by two vectors at right angles that have the same combined effect. This is useful because perpendicular directions are independent: what happens horizontally does not affect what happens vertically.</a:t>
            </a:r>
            <a:endParaRPr lang="en-US" sz="1500" dirty="0"/>
          </a:p>
        </p:txBody>
      </p:sp>
      <p:sp>
        <p:nvSpPr>
          <p:cNvPr id="5" name="Shape 3"/>
          <p:cNvSpPr/>
          <p:nvPr/>
        </p:nvSpPr>
        <p:spPr>
          <a:xfrm>
            <a:off x="457200" y="2181758"/>
            <a:ext cx="8229600" cy="966521"/>
          </a:xfrm>
          <a:prstGeom prst="roundRect">
            <a:avLst>
              <a:gd name="adj" fmla="val 5676"/>
            </a:avLst>
          </a:prstGeom>
          <a:solidFill>
            <a:srgbClr val="EEF2FF"/>
          </a:solidFill>
          <a:ln w="9525">
            <a:solidFill>
              <a:srgbClr val="DDE2EA"/>
            </a:solidFill>
            <a:prstDash val="solid"/>
          </a:ln>
        </p:spPr>
      </p:sp>
      <p:sp>
        <p:nvSpPr>
          <p:cNvPr id="6" name="Text 4"/>
          <p:cNvSpPr txBox="1"/>
          <p:nvPr/>
        </p:nvSpPr>
        <p:spPr>
          <a:xfrm>
            <a:off x="603504" y="2273198"/>
            <a:ext cx="7936992" cy="82021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For a vector of magnitude F at angle θ to the horizontal:</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Fₕ = Fcos θ  Fᵥ = Fsin θ</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The component next to the angle uses cos; the component opposite the angle uses sin.</a:t>
            </a:r>
            <a:endParaRPr lang="en-US" sz="1700" dirty="0"/>
          </a:p>
        </p:txBody>
      </p:sp>
      <p:sp>
        <p:nvSpPr>
          <p:cNvPr id="7" name="Text 5"/>
          <p:cNvSpPr txBox="1"/>
          <p:nvPr/>
        </p:nvSpPr>
        <p:spPr>
          <a:xfrm>
            <a:off x="457200" y="3267151"/>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can also resolve </a:t>
            </a:r>
            <a:r>
              <a:rPr lang="en-US" sz="1500" b="1" dirty="0">
                <a:solidFill>
                  <a:srgbClr val="1A1F2B"/>
                </a:solidFill>
                <a:latin typeface="Calibri" pitchFamily="34" charset="0"/>
                <a:ea typeface="Calibri" pitchFamily="34" charset="-122"/>
                <a:cs typeface="Calibri" pitchFamily="34" charset="-120"/>
              </a:rPr>
              <a:t>by drawing</a:t>
            </a:r>
            <a:r>
              <a:rPr lang="en-US" sz="1500" dirty="0">
                <a:solidFill>
                  <a:srgbClr val="1A1F2B"/>
                </a:solidFill>
                <a:latin typeface="Calibri" pitchFamily="34" charset="0"/>
                <a:ea typeface="Calibri" pitchFamily="34" charset="-122"/>
                <a:cs typeface="Calibri" pitchFamily="34" charset="-120"/>
              </a:rPr>
              <a:t>: draw the vector to scale, drop perpendiculars to the two axes and measure the lengths, converting back with your scale. The drawing shows why the rule works: the vector is the hypotenuse of a right-angled triangle whose other two sides are the components.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resolve a vector into components?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A pull of 150 N at 25° above the horizontal does the same job as 136 N horizontally plus 63.4 N vertically. The two dashed components rebuild the original vector tip to tail.">    </p:cNvPr>
          <p:cNvPicPr>
            <a:picLocks noChangeAspect="1"/>
          </p:cNvPicPr>
          <p:nvPr/>
        </p:nvPicPr>
        <p:blipFill>
          <a:blip r:embed="rId1"/>
          <a:stretch>
            <a:fillRect/>
          </a:stretch>
        </p:blipFill>
        <p:spPr>
          <a:xfrm>
            <a:off x="2337206" y="1371600"/>
            <a:ext cx="4468673" cy="2638044"/>
          </a:xfrm>
          <a:prstGeom prst="rect">
            <a:avLst/>
          </a:prstGeom>
        </p:spPr>
      </p:pic>
      <p:sp>
        <p:nvSpPr>
          <p:cNvPr id="5" name="Text 2"/>
          <p:cNvSpPr txBox="1"/>
          <p:nvPr/>
        </p:nvSpPr>
        <p:spPr>
          <a:xfrm>
            <a:off x="2337206" y="4055364"/>
            <a:ext cx="4468673" cy="562356"/>
          </a:xfrm>
          <a:prstGeom prst="rect">
            <a:avLst/>
          </a:prstGeom>
          <a:noFill/>
          <a:ln/>
        </p:spPr>
        <p:txBody>
          <a:bodyPr wrap="square" lIns="0" tIns="0" rIns="0" bIns="0" rtlCol="0" anchor="t"/>
          <a:lstStyle/>
          <a:p>
            <a:pPr algn="ctr" indent="0" marL="0">
              <a:buNone/>
            </a:pPr>
            <a:r>
              <a:rPr lang="en-US" sz="1100" i="1" dirty="0">
                <a:solidFill>
                  <a:srgbClr val="5A6577"/>
                </a:solidFill>
              </a:rPr>
              <a:t>A pull of 150 N at 25° above the horizontal does the same job as 136 N horizontally plus 63.4 N vertically. The two dashed components rebuild the original vector tip to tail.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resolve a vector into components?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Easy · Calculate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child pulls a sledge with a rope that makes an angle of 25° with the horizontal ground. The tension in the rope is 150 N. Calculate the horizontal and vertical components of the pull.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The horizontal component is next to the 25° angle: Fₕ = 150cos 25° = </a:t>
            </a:r>
            <a:r>
              <a:rPr lang="en-US" sz="1500" b="1" dirty="0">
                <a:solidFill>
                  <a:srgbClr val="1A1F2B"/>
                </a:solidFill>
                <a:latin typeface="Calibri" pitchFamily="34" charset="0"/>
                <a:ea typeface="Calibri" pitchFamily="34" charset="-122"/>
                <a:cs typeface="Calibri" pitchFamily="34" charset="-120"/>
              </a:rPr>
              <a:t>136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The vertical component is opposite the angle: Fᵥ = 150sin 25° = </a:t>
            </a:r>
            <a:r>
              <a:rPr lang="en-US" sz="1500" b="1" dirty="0">
                <a:solidFill>
                  <a:srgbClr val="1A1F2B"/>
                </a:solidFill>
                <a:latin typeface="Calibri" pitchFamily="34" charset="0"/>
                <a:ea typeface="Calibri" pitchFamily="34" charset="-122"/>
                <a:cs typeface="Calibri" pitchFamily="34" charset="-120"/>
              </a:rPr>
              <a:t>63.4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Check:</a:t>
            </a:r>
            <a:r>
              <a:rPr lang="en-US" sz="1500" dirty="0">
                <a:solidFill>
                  <a:srgbClr val="1A1F2B"/>
                </a:solidFill>
                <a:latin typeface="Calibri" pitchFamily="34" charset="0"/>
                <a:ea typeface="Calibri" pitchFamily="34" charset="-122"/>
                <a:cs typeface="Calibri" pitchFamily="34" charset="-120"/>
              </a:rPr>
              <a:t> √(136² + 63.4²) = 150 N — the components rebuild the original vector.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resolve a vector into components?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Mark the angle on your own sketch before choosing sin or cos. If the angle is given from the vertical, the roles swap: the vertical component becomes Fcos θ and the horizontal one Fsin θ.</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two vectors?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ip to tail: the drone's own velocity and the wind velocity add to a resultant of 13.0 m s⁻¹ at 22.6° east of north.">    </p:cNvPr>
          <p:cNvPicPr>
            <a:picLocks noChangeAspect="1"/>
          </p:cNvPicPr>
          <p:nvPr/>
        </p:nvPicPr>
        <p:blipFill>
          <a:blip r:embed="rId1"/>
          <a:stretch>
            <a:fillRect/>
          </a:stretch>
        </p:blipFill>
        <p:spPr>
          <a:xfrm>
            <a:off x="5749747" y="1371600"/>
            <a:ext cx="2937053" cy="2638044"/>
          </a:xfrm>
          <a:prstGeom prst="rect">
            <a:avLst/>
          </a:prstGeom>
        </p:spPr>
      </p:pic>
      <p:sp>
        <p:nvSpPr>
          <p:cNvPr id="5" name="Text 2"/>
          <p:cNvSpPr txBox="1"/>
          <p:nvPr/>
        </p:nvSpPr>
        <p:spPr>
          <a:xfrm>
            <a:off x="5749747" y="4055364"/>
            <a:ext cx="2937053" cy="562356"/>
          </a:xfrm>
          <a:prstGeom prst="rect">
            <a:avLst/>
          </a:prstGeom>
          <a:noFill/>
          <a:ln/>
        </p:spPr>
        <p:txBody>
          <a:bodyPr wrap="square" lIns="0" tIns="0" rIns="0" bIns="0" rtlCol="0" anchor="t"/>
          <a:lstStyle/>
          <a:p>
            <a:pPr algn="ctr" indent="0" marL="0">
              <a:buNone/>
            </a:pPr>
            <a:r>
              <a:rPr lang="en-US" sz="1100" i="1" dirty="0">
                <a:solidFill>
                  <a:srgbClr val="5A6577"/>
                </a:solidFill>
              </a:rPr>
              <a:t>Tip to tail: the drone's own velocity and the wind velocity add to a resultant of 13.0 m s⁻¹ at 22.6° east of north.</a:t>
            </a:r>
            <a:endParaRPr lang="en-US" sz="1100" dirty="0"/>
          </a:p>
        </p:txBody>
      </p:sp>
      <p:sp>
        <p:nvSpPr>
          <p:cNvPr id="6" name="Text 3"/>
          <p:cNvSpPr txBox="1"/>
          <p:nvPr/>
        </p:nvSpPr>
        <p:spPr>
          <a:xfrm>
            <a:off x="457200" y="1371600"/>
            <a:ext cx="4972507" cy="2037283"/>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Two vectors at right angles — by calculation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add vectors, place them </a:t>
            </a:r>
            <a:r>
              <a:rPr lang="en-US" sz="1500" b="1" dirty="0">
                <a:solidFill>
                  <a:srgbClr val="1A1F2B"/>
                </a:solidFill>
                <a:latin typeface="Calibri" pitchFamily="34" charset="0"/>
                <a:ea typeface="Calibri" pitchFamily="34" charset="-122"/>
                <a:cs typeface="Calibri" pitchFamily="34" charset="-120"/>
              </a:rPr>
              <a:t>tip to tail</a:t>
            </a:r>
            <a:r>
              <a:rPr lang="en-US" sz="1500" dirty="0">
                <a:solidFill>
                  <a:srgbClr val="1A1F2B"/>
                </a:solidFill>
                <a:latin typeface="Calibri" pitchFamily="34" charset="0"/>
                <a:ea typeface="Calibri" pitchFamily="34" charset="-122"/>
                <a:cs typeface="Calibri" pitchFamily="34" charset="-120"/>
              </a:rPr>
              <a:t>: draw the second vector starting where the first one ends. The resultant runs from the start of the first to the tip of the second. When the two vectors are perpendicular the triangle has a right angle, so the magnitude comes from Pythagoras and the direction from tan⁻¹, measured from a reference direction that you must state.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two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Determine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survey drone flies due north at 12.0 m s⁻¹ relative to the air. A wind blows due east at 5.0 m s⁻¹. Determine the velocity of the drone relative to the ground.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The two velocities are perpendicular, so use Pythagoras: v = √(12.0² + 5.0²) = 13.0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Direction from north: θ= tan⁻¹(5.0 ÷12.0) = 22.6°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Velocity = </a:t>
            </a:r>
            <a:r>
              <a:rPr lang="en-US" sz="1500" b="1" dirty="0">
                <a:solidFill>
                  <a:srgbClr val="1A1F2B"/>
                </a:solidFill>
                <a:latin typeface="Calibri" pitchFamily="34" charset="0"/>
                <a:ea typeface="Calibri" pitchFamily="34" charset="-122"/>
                <a:cs typeface="Calibri" pitchFamily="34" charset="-120"/>
              </a:rPr>
              <a:t>13.0 m s⁻¹ at 22.6° east of north</a:t>
            </a:r>
            <a:r>
              <a:rPr lang="en-US" sz="1500" dirty="0">
                <a:solidFill>
                  <a:srgbClr val="1A1F2B"/>
                </a:solidFill>
                <a:latin typeface="Calibri" pitchFamily="34" charset="0"/>
                <a:ea typeface="Calibri" pitchFamily="34" charset="-122"/>
                <a:cs typeface="Calibri" pitchFamily="34" charset="-120"/>
              </a:rPr>
              <a:t>. A velocity is a vector, so the answer is incomplete without the direction.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two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195864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Two vectors at any angle — by scale drawing</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the angle between the vectors is not 90°, the triangle has no right angle and Pythagoras does not apply. At AS you add such vectors by an accurate scale drawing:</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Choose a scale and write it down (for example 1 cm = 5 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 the first vector to scale; draw the second from its tip at the correct angle — or draw both from one point and complete the parallelogram.</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Measure the resultant with a ruler and its angle with a protractor; convert back using the scale.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two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Parallelogram of forces drawn to scale: 40 N and 30 N with 60° between them give a resultant of about 61 N at 25° to the 40 N force. The diagonal from the common starting point is the resultant.">    </p:cNvPr>
          <p:cNvPicPr>
            <a:picLocks noChangeAspect="1"/>
          </p:cNvPicPr>
          <p:nvPr/>
        </p:nvPicPr>
        <p:blipFill>
          <a:blip r:embed="rId1"/>
          <a:stretch>
            <a:fillRect/>
          </a:stretch>
        </p:blipFill>
        <p:spPr>
          <a:xfrm>
            <a:off x="2068373" y="1371600"/>
            <a:ext cx="5007254" cy="2638044"/>
          </a:xfrm>
          <a:prstGeom prst="rect">
            <a:avLst/>
          </a:prstGeom>
        </p:spPr>
      </p:pic>
      <p:sp>
        <p:nvSpPr>
          <p:cNvPr id="5" name="Text 2"/>
          <p:cNvSpPr txBox="1"/>
          <p:nvPr/>
        </p:nvSpPr>
        <p:spPr>
          <a:xfrm>
            <a:off x="2068373" y="4055364"/>
            <a:ext cx="5007254" cy="562356"/>
          </a:xfrm>
          <a:prstGeom prst="rect">
            <a:avLst/>
          </a:prstGeom>
          <a:noFill/>
          <a:ln/>
        </p:spPr>
        <p:txBody>
          <a:bodyPr wrap="square" lIns="0" tIns="0" rIns="0" bIns="0" rtlCol="0" anchor="t"/>
          <a:lstStyle/>
          <a:p>
            <a:pPr algn="ctr" indent="0" marL="0">
              <a:buNone/>
            </a:pPr>
            <a:r>
              <a:rPr lang="en-US" sz="1100" i="1" dirty="0">
                <a:solidFill>
                  <a:srgbClr val="5A6577"/>
                </a:solidFill>
              </a:rPr>
              <a:t>Parallelogram of forces drawn to scale: 40 N and 30 N with 60° between them give a resultant of about 61 N at 25° to the 40 N force. The diagonal from the common starting point is the resultant.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two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ropes pull a crate across a smooth floor. One rope pulls with 40 N; the other pulls with 30 N at 60° to the first. Find the resultant force by scale drawing.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Choose a scale — 1 cm = 5 N — and draw the 40 N force as an 8.0 cm line.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From the same point draw the 30 N force as a 6.0 cm line at 60°, then complete the parallelogram.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Measure the diagonal and its angle: diagonal ≈ 12.2 cm, so the resultant is </a:t>
            </a:r>
            <a:r>
              <a:rPr lang="en-US" sz="1500" b="1" dirty="0">
                <a:solidFill>
                  <a:srgbClr val="1A1F2B"/>
                </a:solidFill>
                <a:latin typeface="Calibri" pitchFamily="34" charset="0"/>
                <a:ea typeface="Calibri" pitchFamily="34" charset="-122"/>
                <a:cs typeface="Calibri" pitchFamily="34" charset="-120"/>
              </a:rPr>
              <a:t>≈ 61 N at about 25° to the 40 N force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careful drawing is accurate to about ±1 mm and ±1°, so quote the result to 2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two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Pythagoras when the two vectors are not at 90°. Pythagoras would give √(40² + 30²) = 50 N here, well below the true 61 N. At angles other than 90°, draw to scale or resolve both vectors into components first, add the components, then recombine.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quantities describe motion?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Each vector quantity of motion has a scalar partner that drops the direction. The difference matters when something turns round: a ball thrown up and caught has travelled a distance of twice its height but has zero displacement, and its average velocity over the flight is zero even though its average speed is not.</a:t>
            </a:r>
            <a:endParaRPr lang="en-US" sz="15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57200" y="2412187"/>
          <a:ext cx="8229600" cy="914400"/>
        </p:xfrm>
        <a:graphic>
          <a:graphicData uri="http://schemas.openxmlformats.org/drawingml/2006/table">
            <a:tbl>
              <a:tblPr/>
              <a:tblGrid>
                <a:gridCol w="1563624"/>
                <a:gridCol w="4784141"/>
                <a:gridCol w="940918"/>
                <a:gridCol w="94091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SI 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length of path travelled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scalar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in a stated direction from the starting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 of change of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scalar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 of change of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 of change of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s⁻²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quantities describe motion?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Average velocity and average acceleration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v = Δs/Δt   a = Δv/Δt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An average value covers a whole interval. An instantaneous value is the gradient of the tangent to the graph at one instant. They are equal only when the gradient is constant.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motion graphs tell you?</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Almost every motion-graph question comes down to two operations: the </a:t>
            </a:r>
            <a:r>
              <a:rPr lang="en-US" sz="1500" b="1" dirty="0">
                <a:solidFill>
                  <a:srgbClr val="1A1F2B"/>
                </a:solidFill>
                <a:latin typeface="Calibri" pitchFamily="34" charset="0"/>
                <a:ea typeface="Calibri" pitchFamily="34" charset="-122"/>
                <a:cs typeface="Calibri" pitchFamily="34" charset="-120"/>
              </a:rPr>
              <a:t>gradient</a:t>
            </a:r>
            <a:r>
              <a:rPr lang="en-US" sz="1500" dirty="0">
                <a:solidFill>
                  <a:srgbClr val="1A1F2B"/>
                </a:solidFill>
                <a:latin typeface="Calibri" pitchFamily="34" charset="0"/>
                <a:ea typeface="Calibri" pitchFamily="34" charset="-122"/>
                <a:cs typeface="Calibri" pitchFamily="34" charset="-120"/>
              </a:rPr>
              <a:t> (how fast the plotted quantity changes) and the </a:t>
            </a:r>
            <a:r>
              <a:rPr lang="en-US" sz="1500" b="1" dirty="0">
                <a:solidFill>
                  <a:srgbClr val="1A1F2B"/>
                </a:solidFill>
                <a:latin typeface="Calibri" pitchFamily="34" charset="0"/>
                <a:ea typeface="Calibri" pitchFamily="34" charset="-122"/>
                <a:cs typeface="Calibri" pitchFamily="34" charset="-120"/>
              </a:rPr>
              <a:t>area under the line</a:t>
            </a:r>
            <a:r>
              <a:rPr lang="en-US" sz="1500" dirty="0">
                <a:solidFill>
                  <a:srgbClr val="1A1F2B"/>
                </a:solidFill>
                <a:latin typeface="Calibri" pitchFamily="34" charset="0"/>
                <a:ea typeface="Calibri" pitchFamily="34" charset="-122"/>
                <a:cs typeface="Calibri" pitchFamily="34" charset="-120"/>
              </a:rPr>
              <a:t> (the plotted quantity multiplied by time).</a:t>
            </a:r>
            <a:endParaRPr lang="en-US" sz="15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2177186"/>
                <a:gridCol w="3257093"/>
                <a:gridCol w="279440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Area under the line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useful 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useful quantity at this level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 in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210458"/>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reason is the definitions. Velocity is Δs / Δt, which is exactly the gradient of an s–t graph. Rearranging gives Δs = vΔt: a thin strip under a v–t graph has height v and width Δt, so its area is the small displacement, and adding all the strips gives the total. The same argument with a and v explains the a–t graph. The three graphs below describe one tram journey between two stops.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motion graphs tell you?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Displacement–time: a curve getting steeper while the tram speeds up, a straight line (constant gradient = 12.0 m s⁻¹) while it cruises, and a curve levelling off to zero gradient as it stops.">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Displacement–time: a curve getting steeper while the tram speeds up, a straight line (constant gradient = 12.0 m s⁻¹) while it cruises, and a curve levelling off to zero gradient as it stops.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motion graphs tell you?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Velocity–time: the gradients give the accelerations (1.5, 0 and −2.0 m s⁻²) and the shaded area is the 324 m travelled.">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Velocity–time: the gradients give the accelerations (1.5, 0 and −2.0 m s⁻²) and the shaded area is the 324 m travelled.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motion graphs tell you?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Acceleration–time: uniform acceleration is a horizontal line. Area of the first block = 1.5 × 8.0 = +12.0 m s⁻¹, the gain in velocity; the last block, −2.0 × 6.0 = −12.0 m s⁻¹, removes it again.">    </p:cNvPr>
          <p:cNvPicPr>
            <a:picLocks noChangeAspect="1"/>
          </p:cNvPicPr>
          <p:nvPr/>
        </p:nvPicPr>
        <p:blipFill>
          <a:blip r:embed="rId1"/>
          <a:stretch>
            <a:fillRect/>
          </a:stretch>
        </p:blipFill>
        <p:spPr>
          <a:xfrm>
            <a:off x="1530706" y="1371600"/>
            <a:ext cx="6083503" cy="2807208"/>
          </a:xfrm>
          <a:prstGeom prst="rect">
            <a:avLst/>
          </a:prstGeom>
        </p:spPr>
      </p:pic>
      <p:sp>
        <p:nvSpPr>
          <p:cNvPr id="5" name="Text 2"/>
          <p:cNvSpPr txBox="1"/>
          <p:nvPr/>
        </p:nvSpPr>
        <p:spPr>
          <a:xfrm>
            <a:off x="1530706" y="4224528"/>
            <a:ext cx="6083503" cy="393192"/>
          </a:xfrm>
          <a:prstGeom prst="rect">
            <a:avLst/>
          </a:prstGeom>
          <a:noFill/>
          <a:ln/>
        </p:spPr>
        <p:txBody>
          <a:bodyPr wrap="square" lIns="0" tIns="0" rIns="0" bIns="0" rtlCol="0" anchor="t"/>
          <a:lstStyle/>
          <a:p>
            <a:pPr algn="ctr" indent="0" marL="0">
              <a:buNone/>
            </a:pPr>
            <a:r>
              <a:rPr lang="en-US" sz="1100" i="1" dirty="0">
                <a:solidFill>
                  <a:srgbClr val="5A6577"/>
                </a:solidFill>
              </a:rPr>
              <a:t>Acceleration–time: uniform acceleration is a horizontal line. Area of the first block = 1.5 × 8.0 = +12.0 m s⁻¹, the gain in velocity; the last block, −2.0 × 6.0 = −12.0 m s⁻¹, removes it again.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motion graphs tell you?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Determine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tram accelerates uniformly from rest to 12.0 m s⁻¹ in 8.0 s, travels at constant velocity for 20.0 s, then decelerates uniformly to rest in 6.0 s (the velocity–time graph above). Determine (a) the acceleration in each stage, (b) the distance between the stops and (c) the average speed.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Acceleration = gradient of each straight section: a₁ = 12.0 ÷8.0 = 1.5 m s⁻², a₂ = 0, a₃ = -12.0 ÷6.0 = -2.0 m s⁻². </a:t>
            </a:r>
            <a:r>
              <a:rPr lang="en-US" sz="1500" b="1" dirty="0">
                <a:solidFill>
                  <a:srgbClr val="1A1F2B"/>
                </a:solidFill>
                <a:latin typeface="Calibri" pitchFamily="34" charset="0"/>
                <a:ea typeface="Calibri" pitchFamily="34" charset="-122"/>
                <a:cs typeface="Calibri" pitchFamily="34" charset="-120"/>
              </a:rPr>
              <a:t>1.5 m s⁻², 0, −2.0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Distance = area under the v–t graph (a trapezium): ½ ×8.0 ×12.0 + 20.0 ×12.0 + ½ ×6.0 ×12.0 = 48 + 240 + 36 = </a:t>
            </a:r>
            <a:r>
              <a:rPr lang="en-US" sz="1500" b="1" dirty="0">
                <a:solidFill>
                  <a:srgbClr val="1A1F2B"/>
                </a:solidFill>
                <a:latin typeface="Calibri" pitchFamily="34" charset="0"/>
                <a:ea typeface="Calibri" pitchFamily="34" charset="-122"/>
                <a:cs typeface="Calibri" pitchFamily="34" charset="-120"/>
              </a:rPr>
              <a:t>324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Average speed = total distance ÷ total time = 324 ÷34.0 = </a:t>
            </a:r>
            <a:r>
              <a:rPr lang="en-US" sz="1500" b="1" dirty="0">
                <a:solidFill>
                  <a:srgbClr val="1A1F2B"/>
                </a:solidFill>
                <a:latin typeface="Calibri" pitchFamily="34" charset="0"/>
                <a:ea typeface="Calibri" pitchFamily="34" charset="-122"/>
                <a:cs typeface="Calibri" pitchFamily="34" charset="-120"/>
              </a:rPr>
              <a:t>9.53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motion graphs tell you?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80594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Non-uniform acceleration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Real vehicles rarely accelerate uniformly. A curved v–t graph means the acceleration is changing. To find the acceleration at one instant, draw the tangent to the curve at that time and find its gradient with a large triangle. The displacement is still the area under the curve, found by counting squares or splitting the area into thin strips; the equations of motion cannot be used, because they assume a straight v–t line. An a–t graph that is not horizontal shows non-uniform acceleration; the area under it still gives the change in velocity.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motion graphs tell you?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A car whose acceleration decreases as it approaches its top speed. The gradient of the tangent at t = 4.0 s gives the instantaneous acceleration there, about 1.8 m s⁻²; the gradient keeps falling as the curve flatten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car whose acceleration decreases as it approaches its top speed. The gradient of the tangent at t = 4.0 s gives the instantaneous acceleration there, about 1.8 m s⁻²; the gradient keeps falling as the curve flattens.</a:t>
            </a:r>
            <a:endParaRPr lang="en-US" sz="1100" dirty="0"/>
          </a:p>
        </p:txBody>
      </p:sp>
      <p:sp>
        <p:nvSpPr>
          <p:cNvPr id="6" name="Text 3"/>
          <p:cNvSpPr txBox="1"/>
          <p:nvPr/>
        </p:nvSpPr>
        <p:spPr>
          <a:xfrm>
            <a:off x="457200" y="1371600"/>
            <a:ext cx="3621938" cy="157551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Areas below the time axis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Velocity below the axis means motion in the negative direction, so area below the axis counts as negative displacement. Displacement = area above − area below; distance = area above + area below.</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motion graphs tell you?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Velocity–time graph for a flare fired straight up (upwards positive). The area above the axis is the height gained; the area below is the distance fallen. The gradient is −9.81 m s⁻² throughout, including at the top.">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Velocity–time graph for a flare fired straight up (upwards positive). The area above the axis is the height gained; the area below is the distance fallen. The gradient is −9.81 m s⁻² throughout, including at the top.</a:t>
            </a:r>
            <a:endParaRPr lang="en-US" sz="1100" dirty="0"/>
          </a:p>
        </p:txBody>
      </p:sp>
      <p:sp>
        <p:nvSpPr>
          <p:cNvPr id="6" name="Shape 3"/>
          <p:cNvSpPr/>
          <p:nvPr/>
        </p:nvSpPr>
        <p:spPr>
          <a:xfrm>
            <a:off x="457200" y="1371600"/>
            <a:ext cx="3621938"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329330"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Reading the point where a v–t line crosses the time axis as "the object stops and stays at rest". It is momentarily at rest and then moves in the opposite direction; the gradient — the acceleration — has not changed.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equations of uniformly accelerated motion?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the acceleration is constant, the v–t graph is a straight line, and its gradient and area can be written as algebra. The gradient gives a = (v-u)/t, which rearranges to the first equation. The area is a trapezium, s = ½(u+v)t. Eliminating v or t between these two gives the other two. Each equation leaves out one of the five quantities, which is how you choose between them.</a:t>
            </a:r>
            <a:endParaRPr lang="en-US" sz="1500" dirty="0"/>
          </a:p>
        </p:txBody>
      </p:sp>
      <p:sp>
        <p:nvSpPr>
          <p:cNvPr id="5" name="Shape 3"/>
          <p:cNvSpPr/>
          <p:nvPr/>
        </p:nvSpPr>
        <p:spPr>
          <a:xfrm>
            <a:off x="457200" y="2412187"/>
            <a:ext cx="8229600" cy="2016252"/>
          </a:xfrm>
          <a:prstGeom prst="roundRect">
            <a:avLst>
              <a:gd name="adj" fmla="val 2721"/>
            </a:avLst>
          </a:prstGeom>
          <a:solidFill>
            <a:srgbClr val="EEF2FF"/>
          </a:solidFill>
          <a:ln w="9525">
            <a:solidFill>
              <a:srgbClr val="DDE2EA"/>
            </a:solidFill>
            <a:prstDash val="solid"/>
          </a:ln>
        </p:spPr>
      </p:sp>
      <p:sp>
        <p:nvSpPr>
          <p:cNvPr id="6" name="Text 4"/>
          <p:cNvSpPr txBox="1"/>
          <p:nvPr/>
        </p:nvSpPr>
        <p:spPr>
          <a:xfrm>
            <a:off x="603504" y="2503627"/>
            <a:ext cx="7936992" cy="186994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four equations of motion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(constant acceleration in a straight line)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v = u + at   s = ((u+v)t)/2</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 = ut + ½ at²   v² = u² + 2as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 = displacement (m) · u = initial velocity (m s⁻¹) · v = final velocity (m s⁻¹) · a = acceleration (m s⁻²), constant · t = time (s). All four are supplied in the formulae list in the exam.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equations of uniformly accelerated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45938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reliable method</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Write the positive direction first ("taking upwards as positive").</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List s, u, v, a, t with signs; mark the one you want and the one you neither know nor need.</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Choose the equation that leaves out the unneeded quantity; rearrange, then substitute.</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Interpret the sign of the answer.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equations of uniformly accelerated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Hard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distress flare is fired vertically upwards at 35.0 m s⁻¹ from the deck of a boat 4.0 m above the sea. Air resistance is negligible; g = 9.81 m s⁻². Calculate (a) the maximum height of the flare above the deck and (b) the time until it lands in the sea.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Upwards positive: u = +35.0 m s⁻¹, a = -9.81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the top v = 0; t is not needed, so use v² = u² + 2as: 0 = 35.0² - 2 ×9.81 ×s, so s = </a:t>
            </a:r>
            <a:r>
              <a:rPr lang="en-US" sz="1500" b="1" dirty="0">
                <a:solidFill>
                  <a:srgbClr val="1A1F2B"/>
                </a:solidFill>
                <a:latin typeface="Calibri" pitchFamily="34" charset="0"/>
                <a:ea typeface="Calibri" pitchFamily="34" charset="-122"/>
                <a:cs typeface="Calibri" pitchFamily="34" charset="-120"/>
              </a:rPr>
              <a:t>62.4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sea is 4.0 m below the deck, so s = -4.0 m. Find the landing velocity first: v² = 35.0² + 2(-9.81)(-4.0) = 1303, so v = -36.1 m s⁻¹ (moving down). Then v = u + at gives t = (-36.1 - 35.0)/(-9.81) = </a:t>
            </a:r>
            <a:r>
              <a:rPr lang="en-US" sz="1500" b="1" dirty="0">
                <a:solidFill>
                  <a:srgbClr val="1A1F2B"/>
                </a:solidFill>
                <a:latin typeface="Calibri" pitchFamily="34" charset="0"/>
                <a:ea typeface="Calibri" pitchFamily="34" charset="-122"/>
                <a:cs typeface="Calibri" pitchFamily="34" charset="-120"/>
              </a:rPr>
              <a:t>7.25 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equations of uniformly accelerated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Finding v first and then t from v = u + at avoids solving a quadratic. Keep the unrounded value of v in your calculator for the second step and round only the final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analyse a projectile?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8900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projectile is any object moving freely under gravity after launch, such as a thrown ball or a long-jumper in the air. Air resistance is taken as negligible unless the question says otherwise. The key idea is that its horizontal and vertical motions are </a:t>
            </a:r>
            <a:r>
              <a:rPr lang="en-US" sz="1500" b="1" dirty="0">
                <a:solidFill>
                  <a:srgbClr val="1A1F2B"/>
                </a:solidFill>
                <a:latin typeface="Calibri" pitchFamily="34" charset="0"/>
                <a:ea typeface="Calibri" pitchFamily="34" charset="-122"/>
                <a:cs typeface="Calibri" pitchFamily="34" charset="-120"/>
              </a:rPr>
              <a:t>independent</a:t>
            </a:r>
            <a:r>
              <a:rPr lang="en-US" sz="1500" dirty="0">
                <a:solidFill>
                  <a:srgbClr val="1A1F2B"/>
                </a:solidFill>
                <a:latin typeface="Calibri" pitchFamily="34" charset="0"/>
                <a:ea typeface="Calibri" pitchFamily="34" charset="-122"/>
                <a:cs typeface="Calibri" pitchFamily="34" charset="-120"/>
              </a:rPr>
              <a:t>, because gravity acts only vertically: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Horizontal:</a:t>
            </a:r>
            <a:r>
              <a:rPr lang="en-US" sz="1500" dirty="0">
                <a:solidFill>
                  <a:srgbClr val="1A1F2B"/>
                </a:solidFill>
                <a:latin typeface="Calibri" pitchFamily="34" charset="0"/>
                <a:ea typeface="Calibri" pitchFamily="34" charset="-122"/>
                <a:cs typeface="Calibri" pitchFamily="34" charset="-120"/>
              </a:rPr>
              <a:t> no force, so the horizontal velocity u_H = ucos θ stays constant.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Vertical:</a:t>
            </a:r>
            <a:r>
              <a:rPr lang="en-US" sz="1500" dirty="0">
                <a:solidFill>
                  <a:srgbClr val="1A1F2B"/>
                </a:solidFill>
                <a:latin typeface="Calibri" pitchFamily="34" charset="0"/>
                <a:ea typeface="Calibri" pitchFamily="34" charset="-122"/>
                <a:cs typeface="Calibri" pitchFamily="34" charset="-120"/>
              </a:rPr>
              <a:t> constant acceleration g = 9.81 m s⁻² downwards, starting from u_V = usin θ.</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Time is the link</a:t>
            </a:r>
            <a:r>
              <a:rPr lang="en-US" sz="1500" dirty="0">
                <a:solidFill>
                  <a:srgbClr val="1A1F2B"/>
                </a:solidFill>
                <a:latin typeface="Calibri" pitchFamily="34" charset="0"/>
                <a:ea typeface="Calibri" pitchFamily="34" charset="-122"/>
                <a:cs typeface="Calibri" pitchFamily="34" charset="-120"/>
              </a:rPr>
              <a:t> — work it out from one direction and use it in the other.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the highest point the vertical velocity is zero, but the horizontal velocity is unchanged.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analyse a projectile?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A ball launched at 15 m s⁻¹, 50° above level ground. The dashed horizontal component (9.64 m s⁻¹) is the same at launch, at the top and at landing; only the vertical component changes, from +11.5 m s⁻¹ through zero to −11.5 m s⁻¹.">    </p:cNvPr>
          <p:cNvPicPr>
            <a:picLocks noChangeAspect="1"/>
          </p:cNvPicPr>
          <p:nvPr/>
        </p:nvPicPr>
        <p:blipFill>
          <a:blip r:embed="rId1"/>
          <a:stretch>
            <a:fillRect/>
          </a:stretch>
        </p:blipFill>
        <p:spPr>
          <a:xfrm>
            <a:off x="4389120" y="1498702"/>
            <a:ext cx="4297680" cy="2214677"/>
          </a:xfrm>
          <a:prstGeom prst="rect">
            <a:avLst/>
          </a:prstGeom>
        </p:spPr>
      </p:pic>
      <p:sp>
        <p:nvSpPr>
          <p:cNvPr id="5" name="Text 2"/>
          <p:cNvSpPr txBox="1"/>
          <p:nvPr/>
        </p:nvSpPr>
        <p:spPr>
          <a:xfrm>
            <a:off x="4389120" y="375909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A ball launched at 15 m s⁻¹, 50° above level ground. The dashed horizontal component (9.64 m s⁻¹) is the same at launch, at the top and at landing; only the vertical component changes, from +11.5 m s⁻¹ through zero to −11.5 m s⁻¹.</a:t>
            </a:r>
            <a:endParaRPr lang="en-US" sz="1100" dirty="0"/>
          </a:p>
        </p:txBody>
      </p:sp>
      <p:sp>
        <p:nvSpPr>
          <p:cNvPr id="6" name="Text 3"/>
          <p:cNvSpPr txBox="1"/>
          <p:nvPr/>
        </p:nvSpPr>
        <p:spPr>
          <a:xfrm>
            <a:off x="457200" y="1371600"/>
            <a:ext cx="361188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neat consequence of independence: a ball dropped and a ball thrown horizontally from the same height at the same moment land together. The horizontal velocity carries the second ball sideways, but it does nothing to its vertical motion.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analyse a projectile?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Positions every 0.10 s for a ball dropped from 2.0 m and a ball thrown horizontally at 3.0 m s⁻¹ from the same height. At every instant both are at the same height (dashed lines): equal horizontal steps, identical vertical falls.">    </p:cNvPr>
          <p:cNvPicPr>
            <a:picLocks noChangeAspect="1"/>
          </p:cNvPicPr>
          <p:nvPr/>
        </p:nvPicPr>
        <p:blipFill>
          <a:blip r:embed="rId1"/>
          <a:stretch>
            <a:fillRect/>
          </a:stretch>
        </p:blipFill>
        <p:spPr>
          <a:xfrm>
            <a:off x="2781605" y="1371600"/>
            <a:ext cx="3580790" cy="2469794"/>
          </a:xfrm>
          <a:prstGeom prst="rect">
            <a:avLst/>
          </a:prstGeom>
        </p:spPr>
      </p:pic>
      <p:sp>
        <p:nvSpPr>
          <p:cNvPr id="5" name="Text 2"/>
          <p:cNvSpPr txBox="1"/>
          <p:nvPr/>
        </p:nvSpPr>
        <p:spPr>
          <a:xfrm>
            <a:off x="2781605" y="3887114"/>
            <a:ext cx="3580790" cy="730606"/>
          </a:xfrm>
          <a:prstGeom prst="rect">
            <a:avLst/>
          </a:prstGeom>
          <a:noFill/>
          <a:ln/>
        </p:spPr>
        <p:txBody>
          <a:bodyPr wrap="square" lIns="0" tIns="0" rIns="0" bIns="0" rtlCol="0" anchor="t"/>
          <a:lstStyle/>
          <a:p>
            <a:pPr algn="ctr" indent="0" marL="0">
              <a:buNone/>
            </a:pPr>
            <a:r>
              <a:rPr lang="en-US" sz="1100" i="1" dirty="0">
                <a:solidFill>
                  <a:srgbClr val="5A6577"/>
                </a:solidFill>
              </a:rPr>
              <a:t>Positions every 0.10 s for a ball dropped from 2.0 m and a ball thrown horizontally at 3.0 m s⁻¹ from the same height. At every instant both are at the same height (dashed lines): equal horizontal steps, identical vertical falls.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analyse a projectile?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Show that</a:t>
            </a:r>
            <a:endParaRPr lang="en-US" sz="1200" dirty="0"/>
          </a:p>
        </p:txBody>
      </p:sp>
      <p:pic>
        <p:nvPicPr>
          <p:cNvPr id="4" name="Image 0" descr="The basketball of worked example 6, drawn to scale. It passes the highest point after 0.60 s and is already falling when it reaches the hoop at 1.00 s.">    </p:cNvPr>
          <p:cNvPicPr>
            <a:picLocks noChangeAspect="1"/>
          </p:cNvPicPr>
          <p:nvPr/>
        </p:nvPicPr>
        <p:blipFill>
          <a:blip r:embed="rId1"/>
          <a:stretch>
            <a:fillRect/>
          </a:stretch>
        </p:blipFill>
        <p:spPr>
          <a:xfrm>
            <a:off x="5512918" y="1371600"/>
            <a:ext cx="3173882" cy="2638044"/>
          </a:xfrm>
          <a:prstGeom prst="rect">
            <a:avLst/>
          </a:prstGeom>
        </p:spPr>
      </p:pic>
      <p:sp>
        <p:nvSpPr>
          <p:cNvPr id="5" name="Text 2"/>
          <p:cNvSpPr txBox="1"/>
          <p:nvPr/>
        </p:nvSpPr>
        <p:spPr>
          <a:xfrm>
            <a:off x="5512918" y="4055364"/>
            <a:ext cx="3173882" cy="562356"/>
          </a:xfrm>
          <a:prstGeom prst="rect">
            <a:avLst/>
          </a:prstGeom>
          <a:noFill/>
          <a:ln/>
        </p:spPr>
        <p:txBody>
          <a:bodyPr wrap="square" lIns="0" tIns="0" rIns="0" bIns="0" rtlCol="0" anchor="t"/>
          <a:lstStyle/>
          <a:p>
            <a:pPr algn="ctr" indent="0" marL="0">
              <a:buNone/>
            </a:pPr>
            <a:r>
              <a:rPr lang="en-US" sz="1100" i="1" dirty="0">
                <a:solidFill>
                  <a:srgbClr val="5A6577"/>
                </a:solidFill>
              </a:rPr>
              <a:t>The basketball of worked example 6, drawn to scale. It passes the highest point after 0.60 s and is already falling when it reaches the hoop at 1.00 s.</a:t>
            </a:r>
            <a:endParaRPr lang="en-US" sz="1100" dirty="0"/>
          </a:p>
        </p:txBody>
      </p:sp>
      <p:sp>
        <p:nvSpPr>
          <p:cNvPr id="6" name="Text 3"/>
          <p:cNvSpPr txBox="1"/>
          <p:nvPr/>
        </p:nvSpPr>
        <p:spPr>
          <a:xfrm>
            <a:off x="457200" y="1371600"/>
            <a:ext cx="4735678"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player releases a basketball 2.10 m above the floor at 7.45 m s⁻¹ and 52° above the horizontal. The hoop is 3.05 m above the floor, 4.60 m horizontally from the point of release. Air resistance is negligible. (a) Calculate the time taken for the ball to travel 4.60 m horizontally. (b) Show that the ball is at the height of the hoop at this time. (c) State and explain whether the ball is rising or falling as it reaches the hoop.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Resolve the launch velocity: u_H = 7.45cos 52° = 4.59 m s⁻¹, u_V = 7.45sin 52° = 5.87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analyse a projectile?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Show that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Horizontal velocity is constant: t = 4.60 ÷4.587 = </a:t>
            </a:r>
            <a:r>
              <a:rPr lang="en-US" sz="1500" b="1" dirty="0">
                <a:solidFill>
                  <a:srgbClr val="1A1F2B"/>
                </a:solidFill>
                <a:latin typeface="Calibri" pitchFamily="34" charset="0"/>
                <a:ea typeface="Calibri" pitchFamily="34" charset="-122"/>
                <a:cs typeface="Calibri" pitchFamily="34" charset="-120"/>
              </a:rPr>
              <a:t>1.00 s</a:t>
            </a:r>
            <a:r>
              <a:rPr lang="en-US" sz="1500" dirty="0">
                <a:solidFill>
                  <a:srgbClr val="1A1F2B"/>
                </a:solidFill>
                <a:latin typeface="Calibri" pitchFamily="34" charset="0"/>
                <a:ea typeface="Calibri" pitchFamily="34" charset="-122"/>
                <a:cs typeface="Calibri" pitchFamily="34" charset="-120"/>
              </a:rPr>
              <a:t> (1.003 s — keep this value).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Vertical displacement in this time (upwards positive): s = 5.871 ×1.003 - ½ ×9.81 ×1.003² = 0.954 m. Height = 2.10 + 0.954 = </a:t>
            </a:r>
            <a:r>
              <a:rPr lang="en-US" sz="1500" b="1" dirty="0">
                <a:solidFill>
                  <a:srgbClr val="1A1F2B"/>
                </a:solidFill>
                <a:latin typeface="Calibri" pitchFamily="34" charset="0"/>
                <a:ea typeface="Calibri" pitchFamily="34" charset="-122"/>
                <a:cs typeface="Calibri" pitchFamily="34" charset="-120"/>
              </a:rPr>
              <a:t>3.054 m ≈ 3.05 m</a:t>
            </a:r>
            <a:r>
              <a:rPr lang="en-US" sz="1500" dirty="0">
                <a:solidFill>
                  <a:srgbClr val="1A1F2B"/>
                </a:solidFill>
                <a:latin typeface="Calibri" pitchFamily="34" charset="0"/>
                <a:ea typeface="Calibri" pitchFamily="34" charset="-122"/>
                <a:cs typeface="Calibri" pitchFamily="34" charset="-120"/>
              </a:rPr>
              <a:t>, the height of the hoop.</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Vertical velocity at the hoop: v_V = 5.871 - 9.81 ×1.003 = -3.97 m s⁻¹. It is negative, so </a:t>
            </a:r>
            <a:r>
              <a:rPr lang="en-US" sz="1500" b="1" dirty="0">
                <a:solidFill>
                  <a:srgbClr val="1A1F2B"/>
                </a:solidFill>
                <a:latin typeface="Calibri" pitchFamily="34" charset="0"/>
                <a:ea typeface="Calibri" pitchFamily="34" charset="-122"/>
                <a:cs typeface="Calibri" pitchFamily="34" charset="-120"/>
              </a:rPr>
              <a:t>the ball is falling</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analyse a projectile?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"show that" question the value is given, so the credit is for the working. Show the substitution and give your result to one more significant figure than the value quoted — here 3.054 m, not just 3.05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Core Practical 1: how do you measure 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One arrangement: switching off the electromagnet releases the ball and starts the timer; the ball hitting the trapdoor stops it. The height h is measured from the bottom of the ball to the trapdoor.">    </p:cNvPr>
          <p:cNvPicPr>
            <a:picLocks noChangeAspect="1"/>
          </p:cNvPicPr>
          <p:nvPr/>
        </p:nvPicPr>
        <p:blipFill>
          <a:blip r:embed="rId1"/>
          <a:stretch>
            <a:fillRect/>
          </a:stretch>
        </p:blipFill>
        <p:spPr>
          <a:xfrm>
            <a:off x="6185002" y="1371600"/>
            <a:ext cx="2501798" cy="2300630"/>
          </a:xfrm>
          <a:prstGeom prst="rect">
            <a:avLst/>
          </a:prstGeom>
        </p:spPr>
      </p:pic>
      <p:sp>
        <p:nvSpPr>
          <p:cNvPr id="5" name="Text 2"/>
          <p:cNvSpPr txBox="1"/>
          <p:nvPr/>
        </p:nvSpPr>
        <p:spPr>
          <a:xfrm>
            <a:off x="6185002" y="3717950"/>
            <a:ext cx="2501798" cy="899770"/>
          </a:xfrm>
          <a:prstGeom prst="rect">
            <a:avLst/>
          </a:prstGeom>
          <a:noFill/>
          <a:ln/>
        </p:spPr>
        <p:txBody>
          <a:bodyPr wrap="square" lIns="0" tIns="0" rIns="0" bIns="0" rtlCol="0" anchor="t"/>
          <a:lstStyle/>
          <a:p>
            <a:pPr algn="ctr" indent="0" marL="0">
              <a:buNone/>
            </a:pPr>
            <a:r>
              <a:rPr lang="en-US" sz="1100" i="1" dirty="0">
                <a:solidFill>
                  <a:srgbClr val="5A6577"/>
                </a:solidFill>
              </a:rPr>
              <a:t>One arrangement: switching off the electromagnet releases the ball and starts the timer; the ball hitting the trapdoor stops it. The height h is measured from the bottom of the ball to the trapdoor.</a:t>
            </a:r>
            <a:endParaRPr lang="en-US" sz="1100" dirty="0"/>
          </a:p>
        </p:txBody>
      </p:sp>
      <p:sp>
        <p:nvSpPr>
          <p:cNvPr id="6" name="Text 3"/>
          <p:cNvSpPr txBox="1"/>
          <p:nvPr/>
        </p:nvSpPr>
        <p:spPr>
          <a:xfrm>
            <a:off x="457200" y="1371600"/>
            <a:ext cx="5407762" cy="32223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idea is simple: a body released from rest falls a height h in time t, with h = ½ gt² (this is s = ut + ½at² with u = 0). Comparing with y = mx, a graph of h against t² is a straight line through the origin with gradient g/2.</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a small steel ball is held by an electromagnet; switching off the magnet releases the ball and starts an electronic timer; the ball falls through a trapdoor or a light gate that stops the timer.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Measure:</a:t>
            </a:r>
            <a:r>
              <a:rPr lang="en-US" sz="1500" dirty="0">
                <a:solidFill>
                  <a:srgbClr val="1A1F2B"/>
                </a:solidFill>
                <a:latin typeface="Calibri" pitchFamily="34" charset="0"/>
                <a:ea typeface="Calibri" pitchFamily="34" charset="-122"/>
                <a:cs typeface="Calibri" pitchFamily="34" charset="-120"/>
              </a:rPr>
              <a:t> h from the bottom of the ball to the trapdoor with a metre rule, kept vertical with a set square; repeat each timing several times and take a mean.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at least five or six heights spread over the widest practical range, so the line is well defined.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 how do you measure 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Specimen results: h against t² is a straight line through (very nearly) the origin. The gradient triangle spans most of the line, which keeps the reading error small.">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h against t² is a straight line through (very nearly) the origin. The gradient triangle spans most of the line, which keeps the reading error small.</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Why electronic timing:</a:t>
            </a:r>
            <a:r>
              <a:rPr lang="en-US" sz="1500" dirty="0">
                <a:solidFill>
                  <a:srgbClr val="1A1F2B"/>
                </a:solidFill>
                <a:latin typeface="Calibri" pitchFamily="34" charset="0"/>
                <a:ea typeface="Calibri" pitchFamily="34" charset="-122"/>
                <a:cs typeface="Calibri" pitchFamily="34" charset="-120"/>
              </a:rPr>
              <a:t> human reaction time (about 0.2 s) is comparable to the fall times themselves.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 how do you measure 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Determine</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graph above to determine 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Gradient from a large triangle drawn on the line: gradient = (1.275 - 0.193)/(0.26 - 0.04) = 4.92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Gradient = g/2, so g = 2 ×4.92 = </a:t>
            </a:r>
            <a:r>
              <a:rPr lang="en-US" sz="1500" b="1" dirty="0">
                <a:solidFill>
                  <a:srgbClr val="1A1F2B"/>
                </a:solidFill>
                <a:latin typeface="Calibri" pitchFamily="34" charset="0"/>
                <a:ea typeface="Calibri" pitchFamily="34" charset="-122"/>
                <a:cs typeface="Calibri" pitchFamily="34" charset="-120"/>
              </a:rPr>
              <a:t>9.84 m s⁻²</a:t>
            </a:r>
            <a:r>
              <a:rPr lang="en-US" sz="1500" dirty="0">
                <a:solidFill>
                  <a:srgbClr val="1A1F2B"/>
                </a:solidFill>
                <a:latin typeface="Calibri" pitchFamily="34" charset="0"/>
                <a:ea typeface="Calibri" pitchFamily="34" charset="-122"/>
                <a:cs typeface="Calibri" pitchFamily="34" charset="-120"/>
              </a:rPr>
              <a:t>, within 0.3% of 9.81 m s⁻².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 how do you measure 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281074"/>
          </a:xfrm>
          <a:prstGeom prst="roundRect">
            <a:avLst>
              <a:gd name="adj" fmla="val 4283"/>
            </a:avLst>
          </a:prstGeom>
          <a:solidFill>
            <a:srgbClr val="FFFBEB"/>
          </a:solidFill>
          <a:ln w="9525">
            <a:solidFill>
              <a:srgbClr val="DDE2EA"/>
            </a:solidFill>
            <a:prstDash val="solid"/>
          </a:ln>
        </p:spPr>
      </p:sp>
      <p:sp>
        <p:nvSpPr>
          <p:cNvPr id="5" name="Text 3"/>
          <p:cNvSpPr txBox="1"/>
          <p:nvPr/>
        </p:nvSpPr>
        <p:spPr>
          <a:xfrm>
            <a:off x="603504" y="1463040"/>
            <a:ext cx="793699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systematic error that adds the same amount to every reading of h — for example measuring from the top of the ball instead of the bottom — moves the line up without changing its gradient. It shows up as an intercept, and the value of g from the gradient is unaffected. This is a good reason to use a graph rather than a single measurement.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directions are part of the answer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any vector answer — displacement, velocity, acceleration, a resultant force — state the direction: a sign with the positive direction defined, an angle from a named reference, or a compass direction.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use the data you are given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Take g = 9.81 m s⁻² from the data list, not 10 m s⁻². Give final answers to the number of significant figures in the least precise data, usually 2 or 3.</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gradients need a large triangle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gradient, draw a triangle that covers at least half of the line and read its corners from the line, not from the data points. Show the triangle on the graph.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keep working visible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an early answer is wrong but you use it correctly later, the later steps can still earn credit — but only when the substitution can be seen. A bare number gives nothing to follow.</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the command word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State needs a short answer; calculate needs a numerical answer with working; show that needs every step and one extra significant figure; explain needs a reason linked to physics, not a restatement.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the top of its flight a projectile has zero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vertical component is zero; the horizontal component is 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at the top = ucos θ, horizontal.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the top of its flight the acceleration is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weight still acts.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acceleration is 9.81 m s⁻² downwards at every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ball thrown horizontally stays in the air longer than one dropped from the same height.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horizontal velocity does not affect the vertical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land at the same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vectors always add by Pythagoras.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Pythagoras works only for a right-angled triangle.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other angles, draw to scale or add components.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Negative acceleration means slowing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sign depends on the chosen positive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body slows down when v and a have opposite signs.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equations of motion work for any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are derived for a straight-line v–t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them only for uniform acceleration; otherwise use the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Forces and Newton's laws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Resolving vectors is the main tool for forces on slopes and in equilibrium, and a constant resultant force gives the constant acceleration these equations need.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5 Work and energy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speed at a given height, conservation of energy gives the answer without the time: v² = u² + 2gh for a fall through h, whatever the launch angle.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Charged particles in fields (Unit 4) and practical skills (Unit 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charge moving across a uniform electric field follows a parabola for the same reason a projectile does: constant velocity in one direction, constant acceleration at right angles to it. And linearising h = ½gt² by plotting h against t² is the pattern for many practical questions: choose axes that give a straight line, then read the constant from the gradient.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92985"/>
                <a:gridCol w="2995574"/>
                <a:gridCol w="284104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u +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 s not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((u+v)t)/2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 a not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ut + ½ at²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 v not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 = u² + 2as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 t not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Fₕ = Fcos θ, Fᵥ = Fsin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resolving a 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trigonometry,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√(A² + B²), θ= tan⁻¹(B/A)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adding perpendicular vectors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trigonometry,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 = ½ gt²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free fall from rest (Core Practical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it is s = ut + ½at² with u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Sort into scalars and vectors: momentum, speed, weight, energy, displacement.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force of 80 N acts at 30° to the vertical. Calculate its horizontal and vertical components.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swimmer crosses a river at 1.2 m s⁻¹ straight across, while the current flows at 0.90 m s⁻¹. Find the resultant velocity.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cyclist accelerates uniformly from 3.0 m s⁻¹ to 9.0 m s⁻¹ over 48 m. Calculate the acceleration.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stone is thrown horizontally at 6.0 m s⁻¹ from a wall 1.8 m high. How far from the wall does it land?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On a velocity–time graph a line crosses the time axis with a constant negative gradient. Describe the motion at that instant.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Vectors: </a:t>
            </a:r>
            <a:r>
              <a:rPr lang="en-US" sz="1500" b="1" dirty="0">
                <a:solidFill>
                  <a:srgbClr val="1A1F2B"/>
                </a:solidFill>
                <a:latin typeface="Calibri" pitchFamily="34" charset="0"/>
                <a:ea typeface="Calibri" pitchFamily="34" charset="-122"/>
                <a:cs typeface="Calibri" pitchFamily="34" charset="-120"/>
              </a:rPr>
              <a:t>momentum, weight, displacement</a:t>
            </a:r>
            <a:r>
              <a:rPr lang="en-US" sz="1500" dirty="0">
                <a:solidFill>
                  <a:srgbClr val="1A1F2B"/>
                </a:solidFill>
                <a:latin typeface="Calibri" pitchFamily="34" charset="0"/>
                <a:ea typeface="Calibri" pitchFamily="34" charset="-122"/>
                <a:cs typeface="Calibri" pitchFamily="34" charset="-120"/>
              </a:rPr>
              <a:t>. Scalars: </a:t>
            </a:r>
            <a:r>
              <a:rPr lang="en-US" sz="1500" b="1" dirty="0">
                <a:solidFill>
                  <a:srgbClr val="1A1F2B"/>
                </a:solidFill>
                <a:latin typeface="Calibri" pitchFamily="34" charset="0"/>
                <a:ea typeface="Calibri" pitchFamily="34" charset="-122"/>
                <a:cs typeface="Calibri" pitchFamily="34" charset="-120"/>
              </a:rPr>
              <a:t>speed, energy</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angle is from the vertical, so vertical = 80cos 30° = </a:t>
            </a:r>
            <a:r>
              <a:rPr lang="en-US" sz="1500" b="1" dirty="0">
                <a:solidFill>
                  <a:srgbClr val="1A1F2B"/>
                </a:solidFill>
                <a:latin typeface="Calibri" pitchFamily="34" charset="0"/>
                <a:ea typeface="Calibri" pitchFamily="34" charset="-122"/>
                <a:cs typeface="Calibri" pitchFamily="34" charset="-120"/>
              </a:rPr>
              <a:t>69 N</a:t>
            </a:r>
            <a:r>
              <a:rPr lang="en-US" sz="1500" dirty="0">
                <a:solidFill>
                  <a:srgbClr val="1A1F2B"/>
                </a:solidFill>
                <a:latin typeface="Calibri" pitchFamily="34" charset="0"/>
                <a:ea typeface="Calibri" pitchFamily="34" charset="-122"/>
                <a:cs typeface="Calibri" pitchFamily="34" charset="-120"/>
              </a:rPr>
              <a:t> and horizontal = 80sin 30° = </a:t>
            </a:r>
            <a:r>
              <a:rPr lang="en-US" sz="1500" b="1" dirty="0">
                <a:solidFill>
                  <a:srgbClr val="1A1F2B"/>
                </a:solidFill>
                <a:latin typeface="Calibri" pitchFamily="34" charset="0"/>
                <a:ea typeface="Calibri" pitchFamily="34" charset="-122"/>
                <a:cs typeface="Calibri" pitchFamily="34" charset="-120"/>
              </a:rPr>
              <a:t>40 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√(1.2² + 0.90²) = 1.5 m s⁻¹, at tan⁻¹(0.90/1.2) = 37° downstream from the straight-across direction: </a:t>
            </a:r>
            <a:r>
              <a:rPr lang="en-US" sz="1500" b="1" dirty="0">
                <a:solidFill>
                  <a:srgbClr val="1A1F2B"/>
                </a:solidFill>
                <a:latin typeface="Calibri" pitchFamily="34" charset="0"/>
                <a:ea typeface="Calibri" pitchFamily="34" charset="-122"/>
                <a:cs typeface="Calibri" pitchFamily="34" charset="-120"/>
              </a:rPr>
              <a:t>1.5 m s⁻¹ at 37° downstream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v² = u² + 2as, so a = (9.0² - 3.0²)/(2 ×48) = (72/96) = </a:t>
            </a:r>
            <a:r>
              <a:rPr lang="en-US" sz="1500" b="1" dirty="0">
                <a:solidFill>
                  <a:srgbClr val="1A1F2B"/>
                </a:solidFill>
                <a:latin typeface="Calibri" pitchFamily="34" charset="0"/>
                <a:ea typeface="Calibri" pitchFamily="34" charset="-122"/>
                <a:cs typeface="Calibri" pitchFamily="34" charset="-120"/>
              </a:rPr>
              <a:t>0.75 m s⁻²</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Vertical motion starts from zero: t = √(2 ×1.8 ÷9.81) = 0.61 s. Horizontal distance = 6.0 ×0.606 = </a:t>
            </a:r>
            <a:r>
              <a:rPr lang="en-US" sz="1500" b="1" dirty="0">
                <a:solidFill>
                  <a:srgbClr val="1A1F2B"/>
                </a:solidFill>
                <a:latin typeface="Calibri" pitchFamily="34" charset="0"/>
                <a:ea typeface="Calibri" pitchFamily="34" charset="-122"/>
                <a:cs typeface="Calibri" pitchFamily="34" charset="-120"/>
              </a:rPr>
              <a:t>3.6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object is </a:t>
            </a:r>
            <a:r>
              <a:rPr lang="en-US" sz="1500" b="1" dirty="0">
                <a:solidFill>
                  <a:srgbClr val="1A1F2B"/>
                </a:solidFill>
                <a:latin typeface="Calibri" pitchFamily="34" charset="0"/>
                <a:ea typeface="Calibri" pitchFamily="34" charset="-122"/>
                <a:cs typeface="Calibri" pitchFamily="34" charset="-120"/>
              </a:rPr>
              <a:t>momentarily at rest and reversing direction</a:t>
            </a:r>
            <a:r>
              <a:rPr lang="en-US" sz="1500" dirty="0">
                <a:solidFill>
                  <a:srgbClr val="1A1F2B"/>
                </a:solidFill>
                <a:latin typeface="Calibri" pitchFamily="34" charset="0"/>
                <a:ea typeface="Calibri" pitchFamily="34" charset="-122"/>
                <a:cs typeface="Calibri" pitchFamily="34" charset="-120"/>
              </a:rPr>
              <a:t>. Its acceleration (the gradient) is unchanged and non-zero, so it does not stay at rest — like the flare at the top of its flight.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4 original exam-style questions. Answers at the end of the deck.</a:t>
            </a:r>
            <a:endParaRPr lang="en-US" sz="1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velocity–time graph shows the motion of a lift as it travels upwards from one floor to another.</a:t>
            </a:r>
            <a:endParaRPr lang="en-US" sz="1400" dirty="0"/>
          </a:p>
          <a:p>
            <a:pPr indent="0" marL="0">
              <a:spcAft>
                <a:spcPts val="600"/>
              </a:spcAft>
              <a:buNone/>
            </a:pPr>
            <a:r>
              <a:rPr lang="en-US" sz="1400" dirty="0">
                <a:solidFill>
                  <a:srgbClr val="1A1F2B"/>
                </a:solidFill>
              </a:rPr>
              <a:t>What is the distance travelled by the lift?</a:t>
            </a:r>
            <a:endParaRPr lang="en-US" sz="1400" dirty="0"/>
          </a:p>
          <a:p>
            <a:pPr indent="0" marL="0">
              <a:spcAft>
                <a:spcPts val="600"/>
              </a:spcAft>
              <a:buNone/>
            </a:pPr>
            <a:r>
              <a:rPr lang="en-US" sz="1400" dirty="0">
                <a:solidFill>
                  <a:srgbClr val="1A1F2B"/>
                </a:solidFill>
              </a:rPr>
              <a:t>A   8.0 m</a:t>
            </a:r>
            <a:endParaRPr lang="en-US" sz="1400" dirty="0"/>
          </a:p>
          <a:p>
            <a:pPr indent="0" marL="0">
              <a:spcAft>
                <a:spcPts val="600"/>
              </a:spcAft>
              <a:buNone/>
            </a:pPr>
            <a:r>
              <a:rPr lang="en-US" sz="1400" dirty="0">
                <a:solidFill>
                  <a:srgbClr val="1A1F2B"/>
                </a:solidFill>
              </a:rPr>
              <a:t>B   12 m</a:t>
            </a:r>
            <a:endParaRPr lang="en-US" sz="1400" dirty="0"/>
          </a:p>
          <a:p>
            <a:pPr indent="0" marL="0">
              <a:spcAft>
                <a:spcPts val="600"/>
              </a:spcAft>
              <a:buNone/>
            </a:pPr>
            <a:r>
              <a:rPr lang="en-US" sz="1400" dirty="0">
                <a:solidFill>
                  <a:srgbClr val="1A1F2B"/>
                </a:solidFill>
              </a:rPr>
              <a:t>C   16 m</a:t>
            </a:r>
            <a:endParaRPr lang="en-US" sz="1400" dirty="0"/>
          </a:p>
          <a:p>
            <a:pPr indent="0" marL="0">
              <a:spcAft>
                <a:spcPts val="600"/>
              </a:spcAft>
              <a:buNone/>
            </a:pPr>
            <a:r>
              <a:rPr lang="en-US" sz="1400" dirty="0">
                <a:solidFill>
                  <a:srgbClr val="1A1F2B"/>
                </a:solidFill>
              </a:rPr>
              <a:t>D   20 m</a:t>
            </a:r>
            <a:endParaRPr lang="en-US" sz="1400" dirty="0"/>
          </a:p>
        </p:txBody>
      </p:sp>
      <p:pic>
        <p:nvPicPr>
          <p:cNvPr id="5" name="Image 0" descr="Figure for question 1">    </p:cNvPr>
          <p:cNvPicPr>
            <a:picLocks noChangeAspect="1"/>
          </p:cNvPicPr>
          <p:nvPr/>
        </p:nvPicPr>
        <p:blipFill>
          <a:blip r:embed="rId1"/>
          <a:stretch>
            <a:fillRect/>
          </a:stretch>
        </p:blipFill>
        <p:spPr>
          <a:xfrm>
            <a:off x="5212080" y="2027446"/>
            <a:ext cx="3474720" cy="179726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diagrams show the same two vectors P and Q in each case, together with a third vector R.</a:t>
            </a:r>
            <a:endParaRPr lang="en-US" sz="1400" dirty="0"/>
          </a:p>
          <a:p>
            <a:pPr indent="0" marL="0">
              <a:spcAft>
                <a:spcPts val="600"/>
              </a:spcAft>
              <a:buNone/>
            </a:pPr>
            <a:r>
              <a:rPr lang="en-US" sz="1400" dirty="0">
                <a:solidFill>
                  <a:srgbClr val="1A1F2B"/>
                </a:solidFill>
              </a:rPr>
              <a:t>In which diagram is R = P + Q?</a:t>
            </a:r>
            <a:endParaRPr lang="en-US" sz="1400" dirty="0"/>
          </a:p>
          <a:p>
            <a:pPr indent="0" marL="0">
              <a:spcAft>
                <a:spcPts val="600"/>
              </a:spcAft>
              <a:buNone/>
            </a:pPr>
            <a:r>
              <a:rPr lang="en-US" sz="1400" dirty="0">
                <a:solidFill>
                  <a:srgbClr val="1A1F2B"/>
                </a:solidFill>
              </a:rPr>
              <a:t>A   diagram 1</a:t>
            </a:r>
            <a:endParaRPr lang="en-US" sz="1400" dirty="0"/>
          </a:p>
          <a:p>
            <a:pPr indent="0" marL="0">
              <a:spcAft>
                <a:spcPts val="600"/>
              </a:spcAft>
              <a:buNone/>
            </a:pPr>
            <a:r>
              <a:rPr lang="en-US" sz="1400" dirty="0">
                <a:solidFill>
                  <a:srgbClr val="1A1F2B"/>
                </a:solidFill>
              </a:rPr>
              <a:t>B   diagram 2</a:t>
            </a:r>
            <a:endParaRPr lang="en-US" sz="1400" dirty="0"/>
          </a:p>
          <a:p>
            <a:pPr indent="0" marL="0">
              <a:spcAft>
                <a:spcPts val="600"/>
              </a:spcAft>
              <a:buNone/>
            </a:pPr>
            <a:r>
              <a:rPr lang="en-US" sz="1400" dirty="0">
                <a:solidFill>
                  <a:srgbClr val="1A1F2B"/>
                </a:solidFill>
              </a:rPr>
              <a:t>C   diagram 3</a:t>
            </a:r>
            <a:endParaRPr lang="en-US" sz="1400" dirty="0"/>
          </a:p>
          <a:p>
            <a:pPr indent="0" marL="0">
              <a:spcAft>
                <a:spcPts val="600"/>
              </a:spcAft>
              <a:buNone/>
            </a:pPr>
            <a:r>
              <a:rPr lang="en-US" sz="1400" dirty="0">
                <a:solidFill>
                  <a:srgbClr val="1A1F2B"/>
                </a:solidFill>
              </a:rPr>
              <a:t>D   diagram 4</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1917290"/>
            <a:ext cx="3474720" cy="201757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sprinter starts from rest. Her acceleration decreases uniformly from 8.0 m s⁻² at t = 0 to zero at t = 2.0 s. After t = 2.0 s she runs at constant velocity.</a:t>
            </a:r>
            <a:endParaRPr lang="en-US" sz="1200" dirty="0"/>
          </a:p>
          <a:p>
            <a:pPr indent="0" marL="0">
              <a:spcAft>
                <a:spcPts val="600"/>
              </a:spcAft>
              <a:buNone/>
            </a:pPr>
            <a:r>
              <a:rPr lang="en-US" sz="1200" dirty="0">
                <a:solidFill>
                  <a:srgbClr val="1A1F2B"/>
                </a:solidFill>
              </a:rPr>
              <a:t>Figure: acceleration–time graph for the sprinter</a:t>
            </a:r>
            <a:endParaRPr lang="en-US" sz="1200" dirty="0"/>
          </a:p>
          <a:p>
            <a:pPr indent="0" marL="0">
              <a:spcAft>
                <a:spcPts val="600"/>
              </a:spcAft>
              <a:buNone/>
            </a:pPr>
            <a:r>
              <a:rPr lang="en-US" sz="1200" dirty="0">
                <a:solidFill>
                  <a:srgbClr val="1A1F2B"/>
                </a:solidFill>
              </a:rPr>
              <a:t>(a) State what is represented by the area under an acceleration–time graph.  [1]</a:t>
            </a:r>
            <a:endParaRPr lang="en-US" sz="1200" dirty="0"/>
          </a:p>
          <a:p>
            <a:pPr indent="0" marL="0">
              <a:spcAft>
                <a:spcPts val="600"/>
              </a:spcAft>
              <a:buNone/>
            </a:pPr>
            <a:r>
              <a:rPr lang="en-US" sz="1200" dirty="0">
                <a:solidFill>
                  <a:srgbClr val="1A1F2B"/>
                </a:solidFill>
              </a:rPr>
              <a:t>(b) Determine her velocity at t = 2.0 s.  [2]</a:t>
            </a:r>
            <a:endParaRPr lang="en-US" sz="1200" dirty="0"/>
          </a:p>
          <a:p>
            <a:pPr indent="0" marL="0">
              <a:spcAft>
                <a:spcPts val="600"/>
              </a:spcAft>
              <a:buNone/>
            </a:pPr>
            <a:r>
              <a:rPr lang="en-US" sz="1200" dirty="0">
                <a:solidFill>
                  <a:srgbClr val="1A1F2B"/>
                </a:solidFill>
              </a:rPr>
              <a:t>(c) Explain why the equations of uniformly accelerated motion cannot be used for the first 2.0 s.  [1]</a:t>
            </a:r>
            <a:endParaRPr lang="en-US" sz="1200" dirty="0"/>
          </a:p>
          <a:p>
            <a:pPr indent="0" marL="0">
              <a:spcAft>
                <a:spcPts val="600"/>
              </a:spcAft>
              <a:buNone/>
            </a:pPr>
            <a:r>
              <a:rPr lang="en-US" sz="1200" dirty="0">
                <a:solidFill>
                  <a:srgbClr val="1A1F2B"/>
                </a:solidFill>
              </a:rPr>
              <a:t>(d) Calculate the distance she runs between t = 2.0 s and t = 10.0 s.  [1]</a:t>
            </a:r>
            <a:endParaRPr lang="en-US" sz="1200" dirty="0"/>
          </a:p>
        </p:txBody>
      </p:sp>
      <p:pic>
        <p:nvPicPr>
          <p:cNvPr id="5" name="Image 0" descr="Figure for question 3">    </p:cNvPr>
          <p:cNvPicPr>
            <a:picLocks noChangeAspect="1"/>
          </p:cNvPicPr>
          <p:nvPr/>
        </p:nvPicPr>
        <p:blipFill>
          <a:blip r:embed="rId1"/>
          <a:stretch>
            <a:fillRect/>
          </a:stretch>
        </p:blipFill>
        <p:spPr>
          <a:xfrm>
            <a:off x="5212080" y="1840230"/>
            <a:ext cx="3474720" cy="21717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drone takes off vertically from the ground. The graph shows how its vertical velocity varies with time, with upwards taken as positive.</a:t>
            </a:r>
            <a:endParaRPr lang="en-US" sz="1200" dirty="0"/>
          </a:p>
          <a:p>
            <a:pPr indent="0" marL="0">
              <a:spcAft>
                <a:spcPts val="600"/>
              </a:spcAft>
              <a:buNone/>
            </a:pPr>
            <a:r>
              <a:rPr lang="en-US" sz="1200" dirty="0">
                <a:solidFill>
                  <a:srgbClr val="1A1F2B"/>
                </a:solidFill>
              </a:rPr>
              <a:t>(a) Calculate the acceleration of the drone between t = 0 and t = 2.0 s.  [1]</a:t>
            </a:r>
            <a:endParaRPr lang="en-US" sz="1200" dirty="0"/>
          </a:p>
          <a:p>
            <a:pPr indent="0" marL="0">
              <a:spcAft>
                <a:spcPts val="600"/>
              </a:spcAft>
              <a:buNone/>
            </a:pPr>
            <a:r>
              <a:rPr lang="en-US" sz="1200" dirty="0">
                <a:solidFill>
                  <a:srgbClr val="1A1F2B"/>
                </a:solidFill>
              </a:rPr>
              <a:t>(b) Describe the motion of the drone between t = 10 s and t = 12 s.  [1]</a:t>
            </a:r>
            <a:endParaRPr lang="en-US" sz="1200" dirty="0"/>
          </a:p>
          <a:p>
            <a:pPr indent="0" marL="0">
              <a:spcAft>
                <a:spcPts val="600"/>
              </a:spcAft>
              <a:buNone/>
            </a:pPr>
            <a:r>
              <a:rPr lang="en-US" sz="1200" dirty="0">
                <a:solidFill>
                  <a:srgbClr val="1A1F2B"/>
                </a:solidFill>
              </a:rPr>
              <a:t>(c) Determine the maximum height of the drone above the ground.  [2]</a:t>
            </a:r>
            <a:endParaRPr lang="en-US" sz="1200" dirty="0"/>
          </a:p>
          <a:p>
            <a:pPr indent="0" marL="0">
              <a:spcAft>
                <a:spcPts val="600"/>
              </a:spcAft>
              <a:buNone/>
            </a:pPr>
            <a:r>
              <a:rPr lang="en-US" sz="1200" dirty="0">
                <a:solidFill>
                  <a:srgbClr val="1A1F2B"/>
                </a:solidFill>
              </a:rPr>
              <a:t>(d) Determine the height of the drone above the ground at t = 19 s.  [2]</a:t>
            </a:r>
            <a:endParaRPr lang="en-US" sz="1200" dirty="0"/>
          </a:p>
          <a:p>
            <a:pPr indent="0" marL="0">
              <a:spcAft>
                <a:spcPts val="600"/>
              </a:spcAft>
              <a:buNone/>
            </a:pPr>
            <a:r>
              <a:rPr lang="en-US" sz="1200" dirty="0">
                <a:solidFill>
                  <a:srgbClr val="1A1F2B"/>
                </a:solidFill>
              </a:rPr>
              <a:t>(e) Calculate the average velocity of the drone for the first 19 s.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967537"/>
            <a:ext cx="3474720" cy="191708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112051"/>
          </a:xfrm>
          <a:prstGeom prst="roundRect">
            <a:avLst>
              <a:gd name="adj" fmla="val 4934"/>
            </a:avLst>
          </a:prstGeom>
          <a:solidFill>
            <a:srgbClr val="F3F5F9"/>
          </a:solidFill>
          <a:ln w="12700">
            <a:solidFill>
              <a:srgbClr val="DDE2EA"/>
            </a:solidFill>
            <a:prstDash val="solid"/>
          </a:ln>
        </p:spPr>
      </p:sp>
      <p:sp>
        <p:nvSpPr>
          <p:cNvPr id="5" name="Text 3"/>
          <p:cNvSpPr txBox="1"/>
          <p:nvPr/>
        </p:nvSpPr>
        <p:spPr>
          <a:xfrm>
            <a:off x="685800" y="1463040"/>
            <a:ext cx="7772400" cy="88345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Distance = area under the graph = ½ × 4 × 2.0 + 6 × 2.0 + ½ × 4 × 2.0 = 4 + 12 + 4 = 20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667725"/>
          </a:xfrm>
          <a:prstGeom prst="roundRect">
            <a:avLst>
              <a:gd name="adj" fmla="val 3290"/>
            </a:avLst>
          </a:prstGeom>
          <a:solidFill>
            <a:srgbClr val="F3F5F9"/>
          </a:solidFill>
          <a:ln w="12700">
            <a:solidFill>
              <a:srgbClr val="DDE2EA"/>
            </a:solidFill>
            <a:prstDash val="solid"/>
          </a:ln>
        </p:spPr>
      </p:sp>
      <p:sp>
        <p:nvSpPr>
          <p:cNvPr id="5" name="Text 3"/>
          <p:cNvSpPr txBox="1"/>
          <p:nvPr/>
        </p:nvSpPr>
        <p:spPr>
          <a:xfrm>
            <a:off x="685800" y="1463040"/>
            <a:ext cx="7772400" cy="143912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To add vectors, draw them tip to tail; the resultant runs from the tail of the first to the tip of the last. Only diagram 4 does this. In diagram 1 the arrow on R is reversed, so P + Q + R = 0. Diagrams 2 and 3 show the differences Q − P and P − Q.</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006969"/>
          </a:xfrm>
          <a:prstGeom prst="roundRect">
            <a:avLst>
              <a:gd name="adj" fmla="val 1825"/>
            </a:avLst>
          </a:prstGeom>
          <a:solidFill>
            <a:srgbClr val="F3F5F9"/>
          </a:solidFill>
          <a:ln w="12700">
            <a:solidFill>
              <a:srgbClr val="DDE2EA"/>
            </a:solidFill>
            <a:prstDash val="solid"/>
          </a:ln>
        </p:spPr>
      </p:sp>
      <p:sp>
        <p:nvSpPr>
          <p:cNvPr id="5" name="Text 3"/>
          <p:cNvSpPr txBox="1"/>
          <p:nvPr/>
        </p:nvSpPr>
        <p:spPr>
          <a:xfrm>
            <a:off x="685800" y="1463040"/>
            <a:ext cx="7772400" cy="277836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change in velocity</a:t>
            </a:r>
            <a:endParaRPr lang="en-US" sz="1600" dirty="0"/>
          </a:p>
          <a:p>
            <a:pPr marL="342900" indent="-342900">
              <a:spcAft>
                <a:spcPts val="400"/>
              </a:spcAft>
              <a:buSzPct val="100000"/>
              <a:buChar char="•"/>
            </a:pPr>
            <a:r>
              <a:rPr lang="en-US" sz="1600" dirty="0">
                <a:solidFill>
                  <a:srgbClr val="1A1F2B"/>
                </a:solidFill>
              </a:rPr>
              <a:t>area of triangle = ½ × 2.0 × 8.0</a:t>
            </a:r>
            <a:endParaRPr lang="en-US" sz="1600" dirty="0"/>
          </a:p>
          <a:p>
            <a:pPr marL="342900" indent="-342900">
              <a:spcAft>
                <a:spcPts val="400"/>
              </a:spcAft>
              <a:buSzPct val="100000"/>
              <a:buChar char="•"/>
            </a:pPr>
            <a:r>
              <a:rPr lang="en-US" sz="1600" dirty="0">
                <a:solidFill>
                  <a:srgbClr val="1A1F2B"/>
                </a:solidFill>
              </a:rPr>
              <a:t>= 8.0 m s⁻¹ (starting from rest)</a:t>
            </a:r>
            <a:endParaRPr lang="en-US" sz="1600" dirty="0"/>
          </a:p>
          <a:p>
            <a:pPr marL="342900" indent="-342900">
              <a:spcAft>
                <a:spcPts val="400"/>
              </a:spcAft>
              <a:buSzPct val="100000"/>
              <a:buChar char="•"/>
            </a:pPr>
            <a:r>
              <a:rPr lang="en-US" sz="1600" dirty="0">
                <a:solidFill>
                  <a:srgbClr val="1A1F2B"/>
                </a:solidFill>
              </a:rPr>
              <a:t>the acceleration is not constant / it changes with time</a:t>
            </a:r>
            <a:endParaRPr lang="en-US" sz="1600" dirty="0"/>
          </a:p>
          <a:p>
            <a:pPr marL="342900" indent="-342900">
              <a:spcAft>
                <a:spcPts val="400"/>
              </a:spcAft>
              <a:buSzPct val="100000"/>
              <a:buChar char="•"/>
            </a:pPr>
            <a:r>
              <a:rPr lang="en-US" sz="1600" dirty="0">
                <a:solidFill>
                  <a:srgbClr val="1A1F2B"/>
                </a:solidFill>
              </a:rPr>
              <a:t>8.0 × 8.0 = 64 m (allow error carried forward from (b))</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4.0 ÷ 2.0 = 2.0 m s⁻²</a:t>
            </a:r>
            <a:endParaRPr lang="en-US" sz="1400" dirty="0"/>
          </a:p>
          <a:p>
            <a:pPr marL="342900" indent="-342900">
              <a:spcAft>
                <a:spcPts val="400"/>
              </a:spcAft>
              <a:buSzPct val="100000"/>
              <a:buChar char="•"/>
            </a:pPr>
            <a:r>
              <a:rPr lang="en-US" sz="1400" dirty="0">
                <a:solidFill>
                  <a:srgbClr val="1A1F2B"/>
                </a:solidFill>
              </a:rPr>
              <a:t>velocity is zero, so the drone is at rest / hovering at a fixed height</a:t>
            </a:r>
            <a:endParaRPr lang="en-US" sz="1400" dirty="0"/>
          </a:p>
          <a:p>
            <a:pPr marL="342900" indent="-342900">
              <a:spcAft>
                <a:spcPts val="400"/>
              </a:spcAft>
              <a:buSzPct val="100000"/>
              <a:buChar char="•"/>
            </a:pPr>
            <a:r>
              <a:rPr lang="en-US" sz="1400" dirty="0">
                <a:solidFill>
                  <a:srgbClr val="1A1F2B"/>
                </a:solidFill>
              </a:rPr>
              <a:t>area under the graph from 0 to 10 s = ½ × 2 × 4.0 + 6 × 4.0 + ½ × 2 × 4.0</a:t>
            </a:r>
            <a:endParaRPr lang="en-US" sz="1400" dirty="0"/>
          </a:p>
          <a:p>
            <a:pPr marL="342900" indent="-342900">
              <a:spcAft>
                <a:spcPts val="400"/>
              </a:spcAft>
              <a:buSzPct val="100000"/>
              <a:buChar char="•"/>
            </a:pPr>
            <a:r>
              <a:rPr lang="en-US" sz="1400" dirty="0">
                <a:solidFill>
                  <a:srgbClr val="1A1F2B"/>
                </a:solidFill>
              </a:rPr>
              <a:t>= 32 m</a:t>
            </a:r>
            <a:endParaRPr lang="en-US" sz="1400" dirty="0"/>
          </a:p>
          <a:p>
            <a:pPr marL="342900" indent="-342900">
              <a:spcAft>
                <a:spcPts val="400"/>
              </a:spcAft>
              <a:buSzPct val="100000"/>
              <a:buChar char="•"/>
            </a:pPr>
            <a:r>
              <a:rPr lang="en-US" sz="1400" dirty="0">
                <a:solidFill>
                  <a:srgbClr val="1A1F2B"/>
                </a:solidFill>
              </a:rPr>
              <a:t>area below the axis from 12 s to 19 s = ½ × 1 × 3.0 + 5 × 3.0 + ½ × 1 × 3.0 = 18 m</a:t>
            </a:r>
            <a:endParaRPr lang="en-US" sz="1400" dirty="0"/>
          </a:p>
          <a:p>
            <a:pPr marL="342900" indent="-342900">
              <a:spcAft>
                <a:spcPts val="400"/>
              </a:spcAft>
              <a:buSzPct val="100000"/>
              <a:buChar char="•"/>
            </a:pPr>
            <a:r>
              <a:rPr lang="en-US" sz="1400" dirty="0">
                <a:solidFill>
                  <a:srgbClr val="1A1F2B"/>
                </a:solidFill>
              </a:rPr>
              <a:t>height = 32 − 18 = 14 m</a:t>
            </a:r>
            <a:endParaRPr lang="en-US" sz="1400" dirty="0"/>
          </a:p>
          <a:p>
            <a:pPr marL="342900" indent="-342900">
              <a:spcAft>
                <a:spcPts val="400"/>
              </a:spcAft>
              <a:buSzPct val="100000"/>
              <a:buChar char="•"/>
            </a:pPr>
            <a:r>
              <a:rPr lang="en-US" sz="1400" dirty="0">
                <a:solidFill>
                  <a:srgbClr val="1A1F2B"/>
                </a:solidFill>
              </a:rPr>
              <a:t>14 ÷ 19 = 0.74 m s⁻¹ upwards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59</Slides>
  <Notes>59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Motion, vectors and projectiles · Edexcel IAL Physics</dc:title>
  <dc:subject>PptxGenJS Presentation</dc:subject>
  <dc:creator>Evan Kotronis · ExaminerPrep</dc:creator>
  <cp:lastModifiedBy>Evan Kotronis · ExaminerPrep</cp:lastModifiedBy>
  <cp:revision>1</cp:revision>
  <dcterms:created xsi:type="dcterms:W3CDTF">2026-10-26T15:12:49Z</dcterms:created>
  <dcterms:modified xsi:type="dcterms:W3CDTF">2026-10-26T15:12:49Z</dcterms:modified>
</cp:coreProperties>
</file>