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notesMasterIdLst>
    <p:notesMasterId r:id="rId5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865cc546-0bf7-2e2e-f887-b696da46e71f}">
          <p14:sldIdLst>
            <p14:sldId id="256"/>
            <p14:sldId id="257"/>
            <p14:sldId id="258"/>
          </p14:sldIdLst>
        </p14:section>
        <p14:section name="Theory" id="{5a22f217-b57a-6b72-2a49-38826f5b26eb}">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Lst>
        </p14:section>
        <p14:section name="Practice" id="{10a143aa-9871-85b3-af94-bfaa45382530}">
          <p14:sldIdLst>
            <p14:sldId id="299"/>
            <p14:sldId id="300"/>
            <p14:sldId id="301"/>
            <p14:sldId id="302"/>
            <p14:sldId id="303"/>
            <p14:sldId id="304"/>
          </p14:sldIdLst>
        </p14:section>
        <p14:section name="Answers" id="{88978a4e-b6b1-f696-3167-bebbe827b351}">
          <p14:sldIdLst>
            <p14:sldId id="305"/>
            <p14:sldId id="306"/>
            <p14:sldId id="307"/>
            <p14:sldId id="308"/>
            <p14:sldId id="309"/>
            <p14:sldId id="310"/>
            <p14:sldId id="31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esProps" Target="presProps.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Photons, the photoelectric effect and line spectra. Notes for this topic: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the wave and photon models of light develop?.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the wave and photon models of light develop?.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the wave and photon models of light develop?.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photon, and how much energy does it carry?.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photon, and how much energy does it carry?.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photon, and how much energy does it carry?: Worked example 1.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electronvolt?.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electronvolt?: Worked example 2.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electronvolt?.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photoelectric effect?.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photoelectric effect?.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photoelectric effect?.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photoelectric effect?: Worked example 3.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photoelectric effect?.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maximum kinetic energy of photoelectrons?.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maximum kinetic energy of photoelectrons?.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maximum kinetic energy of photoelectrons?.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maximum kinetic energy of photoelectrons?.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maximum kinetic energy of photoelectrons?: Worked example 4.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maximum kinetic energy of photoelectrons?: Worked example 4.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maximum kinetic energy of photoelectrons?.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photoelectric effect evidence for photons?.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photoelectric effect evidence for photons?.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photoelectric effect evidence for photons?: Worked example 5.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photoelectric effect evidence for photons?: Worked example 5.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line spectra, and what do they tell us about atoms?.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line spectra, and what do they tell us about atoms?.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line spectra, and what do they tell us about atoms?.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line spectra, and what do they tell us about atoms?: Worked example 6.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line spectra, and what do they tell us about atoms?: Worked example 6.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line spectra, and what do they tell us about atoms?.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2.5.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2.5.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https://examinerprep.com/notes/edexcel-ial-physics/photons-the-photoelectric-effect-and-line-spectra/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https://examinerprep.com/ial-physics-2-5-photons-the-photoelectric-effect-and-line-spectra-questions#IALP-U2-5-A-07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https://examinerprep.com/ial-physics-2-5-photons-the-photoelectric-effect-and-line-spectra-questions#IALP-U2-5-FA-02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https://examinerprep.com/ial-physics-2-5-photons-the-photoelectric-effect-and-line-spectra-questions#IALP-U2-5-FA-09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https://examinerprep.com/ial-physics-2-5-photons-the-photoelectric-effect-and-line-spectra-questions#IALP-U2-5-B-05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https://examinerprep.com/ial-physics-2-5-photons-the-photoelectric-effect-and-line-spectra-questions#IALP-U2-5-FB-06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https://examinerprep.com/ial-physics-2-5-photons-the-photoelectric-effect-and-line-spectra-questions#IALP-U2-5-A-07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https://examinerprep.com/ial-physics-2-5-photons-the-photoelectric-effect-and-line-spectra-questions#IALP-U2-5-FA-02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https://examinerprep.com/ial-physics-2-5-photons-the-photoelectric-effect-and-line-spectra-questions#IALP-U2-5-FA-09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https://examinerprep.com/ial-physics-2-5-photons-the-photoelectric-effect-and-line-spectra-questions#IALP-U2-5-B-05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https://examinerprep.com/ial-physics-2-5-photons-the-photoelectric-effect-and-line-spectra-questions#IALP-U2-5-FB-06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3.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3.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hyperlink" Target="https://examinerprep.com/notes/edexcel-ial-physics/photons-the-photoelectric-effect-and-line-spectra/" TargetMode="External"/><Relationship Id="rId2" Type="http://schemas.openxmlformats.org/officeDocument/2006/relationships/hyperlink" Target="https://examinerprep.com/ial-physics-2-5-photons-the-photoelectric-effect-and-line-spectra-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2.5 Photons, the photoelectric effect and line spectra</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wave model and the photon model of electromagnetic radiation, and how scientists moved from one to the other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Photon energy, E = hf, and the electronvolt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photoelectric effect: threshold frequency, work function and Einstein's equation hf = φ+ ½ mv²ₘₐₓ</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Stopping potential as a way to measure the maximum kinetic energy of photoelectrons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the photoelectric effect is evidence for photons, and where the wave model fails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Emission and absorption line spectra, discrete energy levels, hf = E₁ - E₂ and energy level diagrams in eV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Light travels as a wave (diffraction, interference) but is emitted and absorbed in photons, packets of energy E = hf = hc/λ.</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1 eV is the energy transferred when an electron moves through a p.d. of 1 V, 1.60 ×10⁻¹⁹ J.</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One photon gives all its energy to one electron. If hf is at least the work function φ, the electron can escape: hf = φ+ ½ mv²ₘₐₓ.</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Below the threshold frequency f₀ = φ/h no electrons are emitted, however bright the light. Brighter light above f₀ gives more electrons, not faster ones.</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Electrons in atoms occupy discrete energy levels. A transition emits or absorbs one photon with hf = E₁ - E₂, so each element has its own line spectrum.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the wave and photon models of light develop?</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model is a simplified picture that explains observations and makes testable predictions. Light has had two, and the scientific community changed its mind as new evidence arrived.</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868680"/>
                <a:gridCol w="3680460"/>
                <a:gridCol w="368046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Idea or evidence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Which model it supported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late 1600s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Newton pictures light as a stream of tiny "corpuscles"; Huygens describes light as a wave spreading from each point on a wavefront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both proposed; Newton's reputation keeps the particle view dominant for a century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Young's double-slit experiment shows interference fringes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 particles cannot cancel each other out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1860s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Maxwell shows that light is an electromagnetic wave travelling at 3.00 ×10⁸ 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1887–1902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Hertz notices that ultraviolet light helps sparks jump; later work shows light ejects electrons from metals only above a threshold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puzzle the wave model cannot explain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the wave and photon models of light develop?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868680"/>
                <a:gridCol w="3680460"/>
                <a:gridCol w="368046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Idea or evidence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Which model it supported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Planck explains the spectrum of hot objects by assuming energy is emitted in packets hf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first quantum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Einstein proposes that light itself travels as quanta (photons) and explains the photoelectric effect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photon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Millikan's careful measurements confirm Einstein's equation and give a value of 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photon: accepted after the prediction was tested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the wave and photon models of light develop?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Timeline of the models of light: blue points supported the wave model, red points the photon model. The photoelectric puzzle (black) is the evidence the wave model could not explain.">    </p:cNvPr>
          <p:cNvPicPr>
            <a:picLocks noChangeAspect="1"/>
          </p:cNvPicPr>
          <p:nvPr/>
        </p:nvPicPr>
        <p:blipFill>
          <a:blip r:embed="rId1"/>
          <a:stretch>
            <a:fillRect/>
          </a:stretch>
        </p:blipFill>
        <p:spPr>
          <a:xfrm>
            <a:off x="4389120" y="2015338"/>
            <a:ext cx="4297680" cy="1350569"/>
          </a:xfrm>
          <a:prstGeom prst="rect">
            <a:avLst/>
          </a:prstGeom>
        </p:spPr>
      </p:pic>
      <p:sp>
        <p:nvSpPr>
          <p:cNvPr id="5" name="Text 2"/>
          <p:cNvSpPr txBox="1"/>
          <p:nvPr/>
        </p:nvSpPr>
        <p:spPr>
          <a:xfrm>
            <a:off x="4389120" y="3411626"/>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Timeline of the models of light: blue points supported the wave model, red points the photon model. The photoelectric puzzle (black) is the evidence the wave model could not explain.</a:t>
            </a:r>
            <a:endParaRPr lang="en-US" sz="1100" dirty="0"/>
          </a:p>
        </p:txBody>
      </p:sp>
      <p:sp>
        <p:nvSpPr>
          <p:cNvPr id="6" name="Text 3"/>
          <p:cNvSpPr txBox="1"/>
          <p:nvPr/>
        </p:nvSpPr>
        <p:spPr>
          <a:xfrm>
            <a:off x="457200" y="1371600"/>
            <a:ext cx="3611880" cy="23783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Today neither model alone is complete. Light shows wave behaviour as it travels (diffraction, interference, polarisation) and particle behaviour when it interacts with matter (photoelectric effect, line spectra): </a:t>
            </a:r>
            <a:r>
              <a:rPr lang="en-US" sz="1500" b="1" dirty="0">
                <a:solidFill>
                  <a:srgbClr val="1A1F2B"/>
                </a:solidFill>
                <a:latin typeface="Calibri" pitchFamily="34" charset="0"/>
                <a:ea typeface="Calibri" pitchFamily="34" charset="-122"/>
                <a:cs typeface="Calibri" pitchFamily="34" charset="-120"/>
              </a:rPr>
              <a:t>wave–particle duality</a:t>
            </a:r>
            <a:r>
              <a:rPr lang="en-US" sz="1500" dirty="0">
                <a:solidFill>
                  <a:srgbClr val="1A1F2B"/>
                </a:solidFill>
                <a:latin typeface="Calibri" pitchFamily="34" charset="0"/>
                <a:ea typeface="Calibri" pitchFamily="34" charset="-122"/>
                <a:cs typeface="Calibri" pitchFamily="34" charset="-120"/>
              </a:rPr>
              <a:t>. The history shows how science works: a model is kept while it explains the evidence, and replaced or extended when new, reproducible evidence contradicts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photon, and how much energy does it carry?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photon</a:t>
            </a:r>
            <a:r>
              <a:rPr lang="en-US" sz="1400" dirty="0">
                <a:solidFill>
                  <a:srgbClr val="1A1F2B"/>
                </a:solidFill>
                <a:latin typeface="Calibri" pitchFamily="34" charset="0"/>
                <a:ea typeface="Calibri" pitchFamily="34" charset="-122"/>
                <a:cs typeface="Calibri" pitchFamily="34" charset="-120"/>
              </a:rPr>
              <a:t> is a quantum (discrete packet) of electromagnetic radiation, with energy proportional to its frequency: E = hf.</a:t>
            </a:r>
            <a:endParaRPr lang="en-US" sz="1400" dirty="0"/>
          </a:p>
        </p:txBody>
      </p:sp>
      <p:sp>
        <p:nvSpPr>
          <p:cNvPr id="6" name="Text 4"/>
          <p:cNvSpPr txBox="1"/>
          <p:nvPr/>
        </p:nvSpPr>
        <p:spPr>
          <a:xfrm>
            <a:off x="457200" y="2104034"/>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E is the photon energy (J), h the Planck constant, 6.63 ×10⁻³⁴ J s, and f the frequency (Hz). E = hf is in the formulae list, and so is c = fλ. Combining them gives E = hc/λ, which is not given, so derive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Higher frequency (shorter wavelength) means more energy per photon: an ultraviolet photon carries more energy than a red one.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intensity of a beam depends on how many photons arrive per second, not on the energy of each one.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beam of power P: number of photons per second = P ÷hf.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photon, and how much energy does it carry?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Photon energy against wavelength. Visible photons carry roughly 1.8–3.1 eV. A metal with a work function of 4.3 eV needs photons shorter than 289 nm (ultraviolet); one with 2.2 eV responds to light shorter than 565 nm. λ₀ is the threshold wavelength.">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Photon energy against wavelength. Visible photons carry roughly 1.8–3.1 eV. A metal with a work function of 4.3 eV needs photons shorter than 289 nm (ultraviolet); one with 2.2 eV responds to light shorter than 565 nm. λ₀ is the threshold wavelength.</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photon, and how much energy does it carry?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1 · Easy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green laser pointer emits light of wavelength 532 nm with an output power of 5.0 mW. (a) Calculate the frequency of the light. (b) Calculate the energy of one photon. (c) Calculate the number of photons emitted each second.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 = c/λ= 3.00 ×10⁸ ÷532 ×10⁻⁹ = </a:t>
            </a:r>
            <a:r>
              <a:rPr lang="en-US" sz="1500" b="1" dirty="0">
                <a:solidFill>
                  <a:srgbClr val="1A1F2B"/>
                </a:solidFill>
                <a:latin typeface="Calibri" pitchFamily="34" charset="0"/>
                <a:ea typeface="Calibri" pitchFamily="34" charset="-122"/>
                <a:cs typeface="Calibri" pitchFamily="34" charset="-120"/>
              </a:rPr>
              <a:t>5.64 × 10¹⁴ Hz</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 = hf = 6.63 ×10⁻³⁴ ×5.64 ×10¹⁴ = </a:t>
            </a:r>
            <a:r>
              <a:rPr lang="en-US" sz="1500" b="1" dirty="0">
                <a:solidFill>
                  <a:srgbClr val="1A1F2B"/>
                </a:solidFill>
                <a:latin typeface="Calibri" pitchFamily="34" charset="0"/>
                <a:ea typeface="Calibri" pitchFamily="34" charset="-122"/>
                <a:cs typeface="Calibri" pitchFamily="34" charset="-120"/>
              </a:rPr>
              <a:t>3.74 × 10⁻¹⁹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Energy per second ÷ energy per photon: N = 5.0 ×10⁻³ ÷3.74 ×10⁻¹⁹ = </a:t>
            </a:r>
            <a:r>
              <a:rPr lang="en-US" sz="1500" b="1" dirty="0">
                <a:solidFill>
                  <a:srgbClr val="1A1F2B"/>
                </a:solidFill>
                <a:latin typeface="Calibri" pitchFamily="34" charset="0"/>
                <a:ea typeface="Calibri" pitchFamily="34" charset="-122"/>
                <a:cs typeface="Calibri" pitchFamily="34" charset="-120"/>
              </a:rPr>
              <a:t>1.3 × 10¹⁶ s⁻¹</a:t>
            </a:r>
            <a:r>
              <a:rPr lang="en-US" sz="1500" dirty="0">
                <a:solidFill>
                  <a:srgbClr val="1A1F2B"/>
                </a:solidFill>
                <a:latin typeface="Calibri" pitchFamily="34" charset="0"/>
                <a:ea typeface="Calibri" pitchFamily="34" charset="-122"/>
                <a:cs typeface="Calibri" pitchFamily="34" charset="-120"/>
              </a:rPr>
              <a:t> (1.34 × 10¹⁶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Even a weak beam carries an enormous number of photons each second, which is why light usually looks continuous.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electronvolt?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electronvolt</a:t>
            </a:r>
            <a:r>
              <a:rPr lang="en-US" sz="1400" dirty="0">
                <a:solidFill>
                  <a:srgbClr val="1A1F2B"/>
                </a:solidFill>
                <a:latin typeface="Calibri" pitchFamily="34" charset="0"/>
                <a:ea typeface="Calibri" pitchFamily="34" charset="-122"/>
                <a:cs typeface="Calibri" pitchFamily="34" charset="-120"/>
              </a:rPr>
              <a:t> (eV) is the energy transferred when an electron moves through a potential difference of 1 volt.</a:t>
            </a:r>
            <a:endParaRPr lang="en-US" sz="1400" dirty="0"/>
          </a:p>
        </p:txBody>
      </p:sp>
      <p:sp>
        <p:nvSpPr>
          <p:cNvPr id="6" name="Text 4"/>
          <p:cNvSpPr txBox="1"/>
          <p:nvPr/>
        </p:nvSpPr>
        <p:spPr>
          <a:xfrm>
            <a:off x="457200" y="2104034"/>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From W = QV: 1 eV = 1.60 ×10⁻¹⁹ C ×1 V = 1.60 ×10⁻¹⁹ J. To go from eV to J, multiply by 1.60 ×10⁻¹⁹; from J to eV, divide. An electron accelerated from rest through a p.d. V gains kinetic energy eV: through 1500 V it gains 1500 eV. The eV is a convenient size for photon energies, work functions and atomic energy levels, which are all a few eV; 1 keV = 10³ eV and 1 MeV = 10⁶ eV.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electronvolt?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2 · Easy · Calculate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Express the photon energy from worked example 1 in electronvolts. (b) An electron is accelerated from rest through a potential difference of 1500 V. Calculate its kinetic energy in joules and its final speed. Mass of electron = 9.11 ×10⁻³¹ kg.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3.74 ×10⁻¹⁹ ÷1.60 ×10⁻¹⁹ = </a:t>
            </a:r>
            <a:r>
              <a:rPr lang="en-US" sz="1500" b="1" dirty="0">
                <a:solidFill>
                  <a:srgbClr val="1A1F2B"/>
                </a:solidFill>
                <a:latin typeface="Calibri" pitchFamily="34" charset="0"/>
                <a:ea typeface="Calibri" pitchFamily="34" charset="-122"/>
                <a:cs typeface="Calibri" pitchFamily="34" charset="-120"/>
              </a:rPr>
              <a:t>2.34 eV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Eₖ = 1500 eV = 1500 ×1.60 ×10⁻¹⁹ = 2.4 ×10⁻¹⁶ J. From Eₖ = ½ mv²: v = √(2 ×2.4 ×10⁻¹⁶ ÷9.11 ×10⁻³¹) = </a:t>
            </a:r>
            <a:r>
              <a:rPr lang="en-US" sz="1500" b="1" dirty="0">
                <a:solidFill>
                  <a:srgbClr val="1A1F2B"/>
                </a:solidFill>
                <a:latin typeface="Calibri" pitchFamily="34" charset="0"/>
                <a:ea typeface="Calibri" pitchFamily="34" charset="-122"/>
                <a:cs typeface="Calibri" pitchFamily="34" charset="-120"/>
              </a:rPr>
              <a:t>2.4 × 10⁻¹⁶ J; 2.30 × 10⁷ m s⁻¹</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electronvolt?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Putting an energy in eV straight into ½ mv² or E = hf. Whenever h, a mass in kg or a speed in m s⁻¹ appears in the same equation, the energy must be in joules.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photoelectric effect?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photoelectric effect</a:t>
            </a:r>
            <a:r>
              <a:rPr lang="en-US" sz="1400" dirty="0">
                <a:solidFill>
                  <a:srgbClr val="1A1F2B"/>
                </a:solidFill>
                <a:latin typeface="Calibri" pitchFamily="34" charset="0"/>
                <a:ea typeface="Calibri" pitchFamily="34" charset="-122"/>
                <a:cs typeface="Calibri" pitchFamily="34" charset="-120"/>
              </a:rPr>
              <a:t> is the emission of electrons from the surface of a metal when electromagnetic radiation of high enough frequency falls on it. The emitted electrons are called </a:t>
            </a:r>
            <a:r>
              <a:rPr lang="en-US" sz="1400" b="1" dirty="0">
                <a:solidFill>
                  <a:srgbClr val="1A1F2B"/>
                </a:solidFill>
                <a:latin typeface="Calibri" pitchFamily="34" charset="0"/>
                <a:ea typeface="Calibri" pitchFamily="34" charset="-122"/>
                <a:cs typeface="Calibri" pitchFamily="34" charset="-120"/>
              </a:rPr>
              <a:t>photoelectrons</a:t>
            </a:r>
            <a:r>
              <a:rPr lang="en-US" sz="1400" dirty="0">
                <a:solidFill>
                  <a:srgbClr val="1A1F2B"/>
                </a:solidFill>
                <a:latin typeface="Calibri" pitchFamily="34" charset="0"/>
                <a:ea typeface="Calibri" pitchFamily="34" charset="-122"/>
                <a:cs typeface="Calibri" pitchFamily="34" charset="-120"/>
              </a:rPr>
              <a:t>.</a:t>
            </a:r>
            <a:endParaRPr lang="en-US" sz="1400" dirty="0"/>
          </a:p>
        </p:txBody>
      </p:sp>
      <p:sp>
        <p:nvSpPr>
          <p:cNvPr id="6" name="Text 4"/>
          <p:cNvSpPr txBox="1"/>
          <p:nvPr/>
        </p:nvSpPr>
        <p:spPr>
          <a:xfrm>
            <a:off x="457200" y="2104034"/>
            <a:ext cx="8229600" cy="201899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classic demonstration: a clean zinc plate on a negatively charged electroscope discharges at once in ultraviolet light, but not at all in bright visible light. One photon interacts with one electron and gives it all its energy, hf; the photon ceases to exist. The electron needs a minimum energy to escape the attraction of the metal's positive 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work function</a:t>
            </a:r>
            <a:r>
              <a:rPr lang="en-US" sz="1500" dirty="0">
                <a:solidFill>
                  <a:srgbClr val="1A1F2B"/>
                </a:solidFill>
                <a:latin typeface="Calibri" pitchFamily="34" charset="0"/>
                <a:ea typeface="Calibri" pitchFamily="34" charset="-122"/>
                <a:cs typeface="Calibri" pitchFamily="34" charset="-120"/>
              </a:rPr>
              <a:t> φ of a metal is the minimum energy needed to remove an electron from the surface of the metal.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threshold frequency</a:t>
            </a:r>
            <a:r>
              <a:rPr lang="en-US" sz="1500" dirty="0">
                <a:solidFill>
                  <a:srgbClr val="1A1F2B"/>
                </a:solidFill>
                <a:latin typeface="Calibri" pitchFamily="34" charset="0"/>
                <a:ea typeface="Calibri" pitchFamily="34" charset="-122"/>
                <a:cs typeface="Calibri" pitchFamily="34" charset="-120"/>
              </a:rPr>
              <a:t> f₀ is the minimum frequency of radiation that will release electrons from the surface of a metal.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photoelectric effect?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The energy balance of worked example 3: a 220 nm photon (5.65 eV) on zinc spends 4.3 eV escaping and leaves the fastest electron with 1.35 eV of kinetic energy.">    </p:cNvPr>
          <p:cNvPicPr>
            <a:picLocks noChangeAspect="1"/>
          </p:cNvPicPr>
          <p:nvPr/>
        </p:nvPicPr>
        <p:blipFill>
          <a:blip r:embed="rId1"/>
          <a:stretch>
            <a:fillRect/>
          </a:stretch>
        </p:blipFill>
        <p:spPr>
          <a:xfrm>
            <a:off x="4389120" y="1698955"/>
            <a:ext cx="4297680" cy="1983334"/>
          </a:xfrm>
          <a:prstGeom prst="rect">
            <a:avLst/>
          </a:prstGeom>
        </p:spPr>
      </p:pic>
      <p:sp>
        <p:nvSpPr>
          <p:cNvPr id="5" name="Text 2"/>
          <p:cNvSpPr txBox="1"/>
          <p:nvPr/>
        </p:nvSpPr>
        <p:spPr>
          <a:xfrm>
            <a:off x="4389120" y="372800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energy balance of worked example 3: a 220 nm photon (5.65 eV) on zinc spends 4.3 eV escaping and leaves the fastest electron with 1.35 eV of kinetic energy.</a:t>
            </a:r>
            <a:endParaRPr lang="en-US" sz="1100" dirty="0"/>
          </a:p>
        </p:txBody>
      </p:sp>
      <p:sp>
        <p:nvSpPr>
          <p:cNvPr id="6" name="Shape 3"/>
          <p:cNvSpPr/>
          <p:nvPr/>
        </p:nvSpPr>
        <p:spPr>
          <a:xfrm>
            <a:off x="457200" y="1371600"/>
            <a:ext cx="3611880" cy="444398"/>
          </a:xfrm>
          <a:prstGeom prst="roundRect">
            <a:avLst>
              <a:gd name="adj" fmla="val 12346"/>
            </a:avLst>
          </a:prstGeom>
          <a:solidFill>
            <a:srgbClr val="F3F5F9"/>
          </a:solidFill>
          <a:ln w="9525">
            <a:solidFill>
              <a:srgbClr val="DDE2EA"/>
            </a:solidFill>
            <a:prstDash val="solid"/>
          </a:ln>
        </p:spPr>
      </p:sp>
      <p:sp>
        <p:nvSpPr>
          <p:cNvPr id="7" name="Text 4"/>
          <p:cNvSpPr txBox="1"/>
          <p:nvPr/>
        </p:nvSpPr>
        <p:spPr>
          <a:xfrm>
            <a:off x="603504" y="1463040"/>
            <a:ext cx="331927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hf = φ+ ½ mv²ₘₐₓ</a:t>
            </a:r>
            <a:endParaRPr lang="en-US" sz="1700" dirty="0"/>
          </a:p>
        </p:txBody>
      </p:sp>
      <p:sp>
        <p:nvSpPr>
          <p:cNvPr id="8" name="Text 5"/>
          <p:cNvSpPr txBox="1"/>
          <p:nvPr/>
        </p:nvSpPr>
        <p:spPr>
          <a:xfrm>
            <a:off x="457200" y="1934870"/>
            <a:ext cx="3611880" cy="1917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Einstein's photoelectric equation is in the formulae list. It is an energy balance: photon energy in = energy to escape + kinetic energy left over. It says "max" because electrons from below the surface lose some energy on the way out; only those at the surface leave with all of hf - φ. At threshold, hf₀ = φ, so f₀ = φ/h; derive this, as it is not given.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photoelectric effect?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Maximum kinetic energy against frequency for two metals. The lines are parallel (gradient h). Below f₀ no electrons are emitted, so the dashed parts are extrapolations to −φ, not measurement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Maximum kinetic energy against frequency for two metals. The lines are parallel (gradient h). Below f₀ no electrons are emitted, so the dashed parts are extrapolations to −φ, not measurements.</a:t>
            </a:r>
            <a:endParaRPr lang="en-US" sz="1100" dirty="0"/>
          </a:p>
        </p:txBody>
      </p:sp>
      <p:sp>
        <p:nvSpPr>
          <p:cNvPr id="6" name="Text 3"/>
          <p:cNvSpPr txBox="1"/>
          <p:nvPr/>
        </p:nvSpPr>
        <p:spPr>
          <a:xfrm>
            <a:off x="457200" y="1371600"/>
            <a:ext cx="3621938"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graph of ½ mv²ₘₐₓ against f is a straight line: the gradient is h for every metal, the f-intercept is f₀, and the line extrapolates to -φ on the energy axis.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photoelectric effect?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3 · Medium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Ultraviolet radiation of wavelength 220 nm falls on a clean zinc surface. The work function of zinc is 4.3 eV. Mass of electron = 9.11 ×10⁻³¹ kg. (a) Calculate the photon energy in eV. (b) Calculate the maximum speed of the photoelectrons. (c) Calculate the threshold frequency for zinc.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 = hc/λ= 6.63 ×10⁻³⁴ ×3.00 ×10⁸ ÷220 ×10⁻⁹ = 9.04 ×10⁻¹⁹ J = </a:t>
            </a:r>
            <a:r>
              <a:rPr lang="en-US" sz="1500" b="1" dirty="0">
                <a:solidFill>
                  <a:srgbClr val="1A1F2B"/>
                </a:solidFill>
                <a:latin typeface="Calibri" pitchFamily="34" charset="0"/>
                <a:ea typeface="Calibri" pitchFamily="34" charset="-122"/>
                <a:cs typeface="Calibri" pitchFamily="34" charset="-120"/>
              </a:rPr>
              <a:t>5.65 eV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Maximum kinetic energy = 5.65 - 4.3 = 1.35 eV = 1.35 ×1.60 ×10⁻¹⁹ = 2.16 ×10⁻¹⁹ J. Then vₘₐₓ = √(2 ×2.16 ×10⁻¹⁹ ÷9.11 ×10⁻³¹) = </a:t>
            </a:r>
            <a:r>
              <a:rPr lang="en-US" sz="1500" b="1" dirty="0">
                <a:solidFill>
                  <a:srgbClr val="1A1F2B"/>
                </a:solidFill>
                <a:latin typeface="Calibri" pitchFamily="34" charset="0"/>
                <a:ea typeface="Calibri" pitchFamily="34" charset="-122"/>
                <a:cs typeface="Calibri" pitchFamily="34" charset="-120"/>
              </a:rPr>
              <a:t>6.9 × 10⁵ m s⁻¹</a:t>
            </a:r>
            <a:r>
              <a:rPr lang="en-US" sz="1500" dirty="0">
                <a:solidFill>
                  <a:srgbClr val="1A1F2B"/>
                </a:solidFill>
                <a:latin typeface="Calibri" pitchFamily="34" charset="0"/>
                <a:ea typeface="Calibri" pitchFamily="34" charset="-122"/>
                <a:cs typeface="Calibri" pitchFamily="34" charset="-120"/>
              </a:rPr>
              <a:t> (6.89 × 10⁵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f₀ = φ/h = 4.3 ×1.60 ×10⁻¹⁹ ÷6.63 ×10⁻³⁴ = </a:t>
            </a:r>
            <a:r>
              <a:rPr lang="en-US" sz="1500" b="1" dirty="0">
                <a:solidFill>
                  <a:srgbClr val="1A1F2B"/>
                </a:solidFill>
                <a:latin typeface="Calibri" pitchFamily="34" charset="0"/>
                <a:ea typeface="Calibri" pitchFamily="34" charset="-122"/>
                <a:cs typeface="Calibri" pitchFamily="34" charset="-120"/>
              </a:rPr>
              <a:t>1.0 × 10¹⁵ Hz</a:t>
            </a:r>
            <a:r>
              <a:rPr lang="en-US" sz="1500" dirty="0">
                <a:solidFill>
                  <a:srgbClr val="1A1F2B"/>
                </a:solidFill>
                <a:latin typeface="Calibri" pitchFamily="34" charset="0"/>
                <a:ea typeface="Calibri" pitchFamily="34" charset="-122"/>
                <a:cs typeface="Calibri" pitchFamily="34" charset="-120"/>
              </a:rPr>
              <a:t> (1.04 × 10¹⁵ Hz).</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work function is given to 2 s.f., so the speed and frequency are given to 2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photoelectric effect?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Subtracting 4.3 (eV) from 9.04 ×10⁻¹⁹ (J). Decide on one energy unit before you subtract: convert hf to eV, or convert φ to joules.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maximum kinetic energy of photoelectrons?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Light falls on the metal cathode of a vacuum photocell; photoelectrons cross to the anode and a sensitive ammeter registers a photocurrent. Now make the anode negative relative to the cathode. Electrons are repelled and must do work against the field to reach it, so only those with enough kinetic energy arrive. Increase this reverse p.d. until the current just falls to zero. That p.d. is the </a:t>
            </a:r>
            <a:r>
              <a:rPr lang="en-US" sz="1500" b="1" dirty="0">
                <a:solidFill>
                  <a:srgbClr val="1A1F2B"/>
                </a:solidFill>
                <a:latin typeface="Calibri" pitchFamily="34" charset="0"/>
                <a:ea typeface="Calibri" pitchFamily="34" charset="-122"/>
                <a:cs typeface="Calibri" pitchFamily="34" charset="-120"/>
              </a:rPr>
              <a:t>stopping potential</a:t>
            </a:r>
            <a:r>
              <a:rPr lang="en-US" sz="1500" dirty="0">
                <a:solidFill>
                  <a:srgbClr val="1A1F2B"/>
                </a:solidFill>
                <a:latin typeface="Calibri" pitchFamily="34" charset="0"/>
                <a:ea typeface="Calibri" pitchFamily="34" charset="-122"/>
                <a:cs typeface="Calibri" pitchFamily="34" charset="-120"/>
              </a:rPr>
              <a:t> Vₛ: even the fastest electrons are just turned back, so</a:t>
            </a:r>
            <a:endParaRPr lang="en-US" sz="1500" dirty="0"/>
          </a:p>
        </p:txBody>
      </p:sp>
      <p:sp>
        <p:nvSpPr>
          <p:cNvPr id="5" name="Shape 3"/>
          <p:cNvSpPr/>
          <p:nvPr/>
        </p:nvSpPr>
        <p:spPr>
          <a:xfrm>
            <a:off x="457200" y="2642616"/>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734056"/>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eVₛ = ½ mv²ₘₐₓ</a:t>
            </a:r>
            <a:endParaRPr lang="en-US" sz="1700" dirty="0"/>
          </a:p>
        </p:txBody>
      </p:sp>
      <p:sp>
        <p:nvSpPr>
          <p:cNvPr id="7" name="Text 5"/>
          <p:cNvSpPr txBox="1"/>
          <p:nvPr/>
        </p:nvSpPr>
        <p:spPr>
          <a:xfrm>
            <a:off x="457200" y="3205886"/>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stopping potential of 1.35 V means a maximum kinetic energy of 1.35 eV. This relation is not in the formulae list; learn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maximum kinetic energy of photoelectrons?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Circuit for measuring stopping potential. The supply makes the anode negative; the voltmeter reads the reverse p.d. across the photocell and the microammeter shows when the photocurrent reaches zero.">    </p:cNvPr>
          <p:cNvPicPr>
            <a:picLocks noChangeAspect="1"/>
          </p:cNvPicPr>
          <p:nvPr/>
        </p:nvPicPr>
        <p:blipFill>
          <a:blip r:embed="rId1"/>
          <a:stretch>
            <a:fillRect/>
          </a:stretch>
        </p:blipFill>
        <p:spPr>
          <a:xfrm>
            <a:off x="3127248" y="1371600"/>
            <a:ext cx="2889504" cy="2300630"/>
          </a:xfrm>
          <a:prstGeom prst="rect">
            <a:avLst/>
          </a:prstGeom>
        </p:spPr>
      </p:pic>
      <p:sp>
        <p:nvSpPr>
          <p:cNvPr id="5" name="Text 2"/>
          <p:cNvSpPr txBox="1"/>
          <p:nvPr/>
        </p:nvSpPr>
        <p:spPr>
          <a:xfrm>
            <a:off x="3127248" y="3717950"/>
            <a:ext cx="2889504" cy="899770"/>
          </a:xfrm>
          <a:prstGeom prst="rect">
            <a:avLst/>
          </a:prstGeom>
          <a:noFill/>
          <a:ln/>
        </p:spPr>
        <p:txBody>
          <a:bodyPr wrap="square" lIns="0" tIns="0" rIns="0" bIns="0" rtlCol="0" anchor="t"/>
          <a:lstStyle/>
          <a:p>
            <a:pPr algn="ctr" indent="0" marL="0">
              <a:buNone/>
            </a:pPr>
            <a:r>
              <a:rPr lang="en-US" sz="1100" i="1" dirty="0">
                <a:solidFill>
                  <a:srgbClr val="5A6577"/>
                </a:solidFill>
              </a:rPr>
              <a:t>Circuit for measuring stopping potential. The supply makes the anode negative; the voltmeter reads the reverse p.d. across the photocell and the microammeter shows when the photocurrent reaches zero.</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maximum kinetic energy of photoelectrons?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Photocurrent against p.d. (shape from a simple model). Bright and dim light of the same frequency have the same stopping potential (current zero at −1.35 V) but different saturation currents; a higher frequency gives a larger stopping potential (zero at −2.0 V).">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Photocurrent against p.d. (shape from a simple model). Bright and dim light of the same frequency have the same stopping potential (current zero at −1.35 V) but different saturation currents; a higher frequency gives a larger stopping potential (zero at −2.0 V).</a:t>
            </a:r>
            <a:endParaRPr lang="en-US" sz="1100" dirty="0"/>
          </a:p>
        </p:txBody>
      </p:sp>
      <p:sp>
        <p:nvSpPr>
          <p:cNvPr id="6" name="Text 3"/>
          <p:cNvSpPr txBox="1"/>
          <p:nvPr/>
        </p:nvSpPr>
        <p:spPr>
          <a:xfrm>
            <a:off x="457200" y="1371600"/>
            <a:ext cx="3897173"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Combining eVₛ = ½ mv²ₘₐₓ with Einstein's equation gives eVₛ = hf - φ, so Vₛ = (h/e)f - φ/e. A graph of Vₛ against f is a straight line of gradient h/e, a way to measure the Planck constant.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maximum kinetic energy of photoelectrons?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Data from worked example 4 with the best-fit line. The gradient triangle spans 4.0 × 10¹⁴ Hz and 1.66 V; the line meets the frequency axis at the threshold frequency and extrapolates to −φ/e.">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Data from worked example 4 with the best-fit line. The gradient triangle spans 4.0 × 10¹⁴ Hz and 1.66 V; the line meets the frequency axis at the threshold frequency and extrapolates to −φ/e.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maximum kinetic energy of photoelectrons?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4 · Hard · Determine</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shines light of five different frequencies on the same photocell and measures the stopping potential each time.</a:t>
            </a:r>
            <a:endParaRPr lang="en-US" sz="13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1560881"/>
                <a:gridCol w="1334110"/>
                <a:gridCol w="1334110"/>
                <a:gridCol w="1334110"/>
                <a:gridCol w="1334110"/>
                <a:gridCol w="133411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10¹⁴ Hz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Vs /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0.66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928823"/>
            <a:ext cx="8229600" cy="15782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Use the graph above to determine a value for the Planck constant. (b) Determine the work function of the cathode, in eV.</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of the best-fit line, from a large triangle: 1.66 V ÷4.0 ×10¹⁴ Hz = 4.15 ×10⁻¹⁵ V s. Gradient = h/e, so h = 1.60 ×10⁻¹⁹ ×4.15 ×10⁻¹⁵ = </a:t>
            </a:r>
            <a:r>
              <a:rPr lang="en-US" sz="1500" b="1" dirty="0">
                <a:solidFill>
                  <a:srgbClr val="1A1F2B"/>
                </a:solidFill>
                <a:latin typeface="Calibri" pitchFamily="34" charset="0"/>
                <a:ea typeface="Calibri" pitchFamily="34" charset="-122"/>
                <a:cs typeface="Calibri" pitchFamily="34" charset="-120"/>
              </a:rPr>
              <a:t>6.64 × 10⁻³⁴ J s</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From the f-intercept, f₀ ≈5.3 ×10¹⁴ Hz. φ= hf₀ = 6.64 ×10⁻³⁴ ×5.3 ×10¹⁴ = 3.5 ×10⁻¹⁹ J = </a:t>
            </a:r>
            <a:r>
              <a:rPr lang="en-US" sz="1500" b="1" dirty="0">
                <a:solidFill>
                  <a:srgbClr val="1A1F2B"/>
                </a:solidFill>
                <a:latin typeface="Calibri" pitchFamily="34" charset="0"/>
                <a:ea typeface="Calibri" pitchFamily="34" charset="-122"/>
                <a:cs typeface="Calibri" pitchFamily="34" charset="-120"/>
              </a:rPr>
              <a:t>2.2 eV</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maximum kinetic energy of photoelectrons?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4 · Hard · Determine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Use points on your best-fit line, not individual data points, for the gradient. Equivalent method: the line extrapolates to -φ/e = -2.2 V at f = 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maximum kinetic energy of photoelectrons?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the gradient of Vₛ against f is h. It is h/e, because the vertical axis is a p.d., not an energy. If the graph is of maximum kinetic energy in joules against f, then the gradient is 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the photoelectric effect evidence for photons?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the wave model, the energy of a light wave is spread continuously across the wavefront and grows with intensity, so electrons could soak up energy gradually until they had enough to escape. The observations contradict this.</a:t>
            </a:r>
            <a:endParaRPr lang="en-US" sz="15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2181758"/>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Observation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Wave model predicts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Photon model explains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838505">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Below a threshold frequency no electrons are emitted, however intense the light.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frequency should work if the light is bright enough or shines for long enough.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electron absorbs one photon. If hf &lt; φ, no single photon has enough energy; more photons only means more electrons that each fail to escape.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Emission begins instantly, even in very dim light (above f₀).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dim light an electron would need time to build up enough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photon delivers hf to one electron at once.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maximum kinetic energy depends on frequency, not intensity.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Brighter light carries more energy, so electrons should leave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 mv²ₘₐₓ = hf - φ depends only on f. Intensity sets the number of photons per second.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the photoelectric effect evidence for photons?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Observation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Wave model predicts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Photon model explains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Photocurrent is proportional to intensity (above f₀).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Consistent, but cannot explain the rows above.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More photons per second → more photoelectrons per second.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the photoelectric effect evidence for photons?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Hard · Explain</a:t>
            </a:r>
            <a:endParaRPr lang="en-US" sz="1200" dirty="0"/>
          </a:p>
        </p:txBody>
      </p:sp>
      <p:sp>
        <p:nvSpPr>
          <p:cNvPr id="4" name="Text 2"/>
          <p:cNvSpPr txBox="1"/>
          <p:nvPr/>
        </p:nvSpPr>
        <p:spPr>
          <a:xfrm>
            <a:off x="457200" y="1371600"/>
            <a:ext cx="8229600" cy="310804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Explain how observations of the photoelectric effect support a particle (photon) model of light rather than a wave model. Refer to threshold frequency, the time before emission begins and the energy of the emitted electrons.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full answer links each observation to the model:</a:t>
            </a:r>
            <a:endParaRPr lang="en-US" sz="13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Light consists of photons, each of energy E = hf; one photon is absorbed by one electron.</a:t>
            </a:r>
            <a:endParaRPr lang="en-US" sz="13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 electron needs at least the work function φ to escape, so emission needs hf ≥φ: below f₀ = φ/h there is no emission, whatever the intensity. In the wave model energy could build up, so any frequency should eventually work; this is not observed.</a:t>
            </a:r>
            <a:endParaRPr lang="en-US" sz="13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Emission is instantaneous because each photon delivers its energy in a single interaction; the wave model predicts a delay in dim light.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the photoelectric effect evidence for photons?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Hard · Explain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maximum kinetic energy is hf - φ, so it rises with frequency and does not depend on intensity. Greater intensity means more photons per second, so more electrons per second, not faster ones; the wave model predicts faster electrons in brighter light.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Threshold, instant emission and frequency-dependent energy all need one-photon-one-electron energy packets.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line spectra, and what do they tell us about atoms?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Electrons in an atom can only have certain discrete energies, called </a:t>
            </a:r>
            <a:r>
              <a:rPr lang="en-US" sz="1500" b="1" dirty="0">
                <a:solidFill>
                  <a:srgbClr val="1A1F2B"/>
                </a:solidFill>
                <a:latin typeface="Calibri" pitchFamily="34" charset="0"/>
                <a:ea typeface="Calibri" pitchFamily="34" charset="-122"/>
                <a:cs typeface="Calibri" pitchFamily="34" charset="-120"/>
              </a:rPr>
              <a:t>energy levels</a:t>
            </a:r>
            <a:r>
              <a:rPr lang="en-US" sz="1500" dirty="0">
                <a:solidFill>
                  <a:srgbClr val="1A1F2B"/>
                </a:solidFill>
                <a:latin typeface="Calibri" pitchFamily="34" charset="0"/>
                <a:ea typeface="Calibri" pitchFamily="34" charset="-122"/>
                <a:cs typeface="Calibri" pitchFamily="34" charset="-120"/>
              </a:rPr>
              <a:t>. The lowest is the </a:t>
            </a:r>
            <a:r>
              <a:rPr lang="en-US" sz="1500" b="1" dirty="0">
                <a:solidFill>
                  <a:srgbClr val="1A1F2B"/>
                </a:solidFill>
                <a:latin typeface="Calibri" pitchFamily="34" charset="0"/>
                <a:ea typeface="Calibri" pitchFamily="34" charset="-122"/>
                <a:cs typeface="Calibri" pitchFamily="34" charset="-120"/>
              </a:rPr>
              <a:t>ground state</a:t>
            </a:r>
            <a:r>
              <a:rPr lang="en-US" sz="1500" dirty="0">
                <a:solidFill>
                  <a:srgbClr val="1A1F2B"/>
                </a:solidFill>
                <a:latin typeface="Calibri" pitchFamily="34" charset="0"/>
                <a:ea typeface="Calibri" pitchFamily="34" charset="-122"/>
                <a:cs typeface="Calibri" pitchFamily="34" charset="-120"/>
              </a:rPr>
              <a:t>; higher ones are </a:t>
            </a:r>
            <a:r>
              <a:rPr lang="en-US" sz="1500" b="1" dirty="0">
                <a:solidFill>
                  <a:srgbClr val="1A1F2B"/>
                </a:solidFill>
                <a:latin typeface="Calibri" pitchFamily="34" charset="0"/>
                <a:ea typeface="Calibri" pitchFamily="34" charset="-122"/>
                <a:cs typeface="Calibri" pitchFamily="34" charset="-120"/>
              </a:rPr>
              <a:t>excited states</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Levels are given negative values: zero is the energy of an electron that has just escaped (ionisation). The ground state value, without its sign, is the ionisation energy.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Emission:</a:t>
            </a:r>
            <a:r>
              <a:rPr lang="en-US" sz="1500" dirty="0">
                <a:solidFill>
                  <a:srgbClr val="1A1F2B"/>
                </a:solidFill>
                <a:latin typeface="Calibri" pitchFamily="34" charset="0"/>
                <a:ea typeface="Calibri" pitchFamily="34" charset="-122"/>
                <a:cs typeface="Calibri" pitchFamily="34" charset="-120"/>
              </a:rPr>
              <a:t> an excited electron drops to a lower level and emits one photon carrying the energy difference. In a gas discharge tube, electrons accelerated by the p.d. collide with atoms and excite them; the atoms then de-excite.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Absorption:</a:t>
            </a:r>
            <a:r>
              <a:rPr lang="en-US" sz="1500" dirty="0">
                <a:solidFill>
                  <a:srgbClr val="1A1F2B"/>
                </a:solidFill>
                <a:latin typeface="Calibri" pitchFamily="34" charset="0"/>
                <a:ea typeface="Calibri" pitchFamily="34" charset="-122"/>
                <a:cs typeface="Calibri" pitchFamily="34" charset="-120"/>
              </a:rPr>
              <a:t> an electron absorbs a photon only if the photon energy exactly equals the difference between its level and a higher one. Other photons pass straight through.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Because the levels are discrete, only certain photon energies, and so only certain frequencies, are involved. Each element has its own set of levels, so its line spectrum identifies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line spectra, and what do they tell us about atoms?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Energy level diagram (to scale) for an atom with four bound levels. An electron in n = 4 can reach the ground state by several routes, so six different photon energies are possible, with wavelengths from λ = hc/ΔE running from 191 nm (6.50 eV) to 1130 nm (1.10 eV).">    </p:cNvPr>
          <p:cNvPicPr>
            <a:picLocks noChangeAspect="1"/>
          </p:cNvPicPr>
          <p:nvPr/>
        </p:nvPicPr>
        <p:blipFill>
          <a:blip r:embed="rId1"/>
          <a:stretch>
            <a:fillRect/>
          </a:stretch>
        </p:blipFill>
        <p:spPr>
          <a:xfrm>
            <a:off x="4657954" y="1371600"/>
            <a:ext cx="4028846" cy="2469794"/>
          </a:xfrm>
          <a:prstGeom prst="rect">
            <a:avLst/>
          </a:prstGeom>
        </p:spPr>
      </p:pic>
      <p:sp>
        <p:nvSpPr>
          <p:cNvPr id="5" name="Text 2"/>
          <p:cNvSpPr txBox="1"/>
          <p:nvPr/>
        </p:nvSpPr>
        <p:spPr>
          <a:xfrm>
            <a:off x="4657954" y="3887114"/>
            <a:ext cx="4028846" cy="730606"/>
          </a:xfrm>
          <a:prstGeom prst="rect">
            <a:avLst/>
          </a:prstGeom>
          <a:noFill/>
          <a:ln/>
        </p:spPr>
        <p:txBody>
          <a:bodyPr wrap="square" lIns="0" tIns="0" rIns="0" bIns="0" rtlCol="0" anchor="t"/>
          <a:lstStyle/>
          <a:p>
            <a:pPr algn="ctr" indent="0" marL="0">
              <a:buNone/>
            </a:pPr>
            <a:r>
              <a:rPr lang="en-US" sz="1100" i="1" dirty="0">
                <a:solidFill>
                  <a:srgbClr val="5A6577"/>
                </a:solidFill>
              </a:rPr>
              <a:t>Energy level diagram (to scale) for an atom with four bound levels. An electron in n = 4 can reach the ground state by several routes, so six different photon energies are possible, with wavelengths from λ = hc/ΔE running from 191 nm (6.50 eV) to 1130 nm (1.10 eV).</a:t>
            </a:r>
            <a:endParaRPr lang="en-US" sz="1100" dirty="0"/>
          </a:p>
        </p:txBody>
      </p:sp>
      <p:sp>
        <p:nvSpPr>
          <p:cNvPr id="6" name="Shape 3"/>
          <p:cNvSpPr/>
          <p:nvPr/>
        </p:nvSpPr>
        <p:spPr>
          <a:xfrm>
            <a:off x="457200" y="1371600"/>
            <a:ext cx="3880714" cy="444398"/>
          </a:xfrm>
          <a:prstGeom prst="roundRect">
            <a:avLst>
              <a:gd name="adj" fmla="val 12346"/>
            </a:avLst>
          </a:prstGeom>
          <a:solidFill>
            <a:srgbClr val="F3F5F9"/>
          </a:solidFill>
          <a:ln w="9525">
            <a:solidFill>
              <a:srgbClr val="DDE2EA"/>
            </a:solidFill>
            <a:prstDash val="solid"/>
          </a:ln>
        </p:spPr>
      </p:sp>
      <p:sp>
        <p:nvSpPr>
          <p:cNvPr id="7" name="Text 4"/>
          <p:cNvSpPr txBox="1"/>
          <p:nvPr/>
        </p:nvSpPr>
        <p:spPr>
          <a:xfrm>
            <a:off x="603504" y="1463040"/>
            <a:ext cx="3588106"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hf = E₁ - E₂</a:t>
            </a:r>
            <a:endParaRPr lang="en-US" sz="1700" dirty="0"/>
          </a:p>
        </p:txBody>
      </p:sp>
      <p:sp>
        <p:nvSpPr>
          <p:cNvPr id="8" name="Text 5"/>
          <p:cNvSpPr txBox="1"/>
          <p:nvPr/>
        </p:nvSpPr>
        <p:spPr>
          <a:xfrm>
            <a:off x="457200" y="1934870"/>
            <a:ext cx="3880714" cy="253563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E₁ is the energy of the higher level and E₂ of the lower level (J), and f the photon frequency (Hz). This is not in the formulae list, so learn it; it is E = hf applied to the gap between two levels. Diagrams are usually in eV: convert the difference to joules before using h.</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Emission and absorption spectra</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emission line spectrum</a:t>
            </a:r>
            <a:r>
              <a:rPr lang="en-US" sz="1500" dirty="0">
                <a:solidFill>
                  <a:srgbClr val="1A1F2B"/>
                </a:solidFill>
                <a:latin typeface="Calibri" pitchFamily="34" charset="0"/>
                <a:ea typeface="Calibri" pitchFamily="34" charset="-122"/>
                <a:cs typeface="Calibri" pitchFamily="34" charset="-120"/>
              </a:rPr>
              <a:t> is bright coloured lines on a dark background, from a hot, low-pressure gas.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line spectra, and what do they tell us about atoms?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visible lines of hydrogen, calculated from levels Eₙ = −13.6 eV/n² for transitions down to (emission) or up from (absorption) n = 2. Measured values are within about 2 nm of these; the small differences come from rounding the constants.">    </p:cNvPr>
          <p:cNvPicPr>
            <a:picLocks noChangeAspect="1"/>
          </p:cNvPicPr>
          <p:nvPr/>
        </p:nvPicPr>
        <p:blipFill>
          <a:blip r:embed="rId1"/>
          <a:stretch>
            <a:fillRect/>
          </a:stretch>
        </p:blipFill>
        <p:spPr>
          <a:xfrm>
            <a:off x="4389120" y="1740103"/>
            <a:ext cx="4297680" cy="1732788"/>
          </a:xfrm>
          <a:prstGeom prst="rect">
            <a:avLst/>
          </a:prstGeom>
        </p:spPr>
      </p:pic>
      <p:sp>
        <p:nvSpPr>
          <p:cNvPr id="5" name="Text 2"/>
          <p:cNvSpPr txBox="1"/>
          <p:nvPr/>
        </p:nvSpPr>
        <p:spPr>
          <a:xfrm>
            <a:off x="4389120" y="3518611"/>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The visible lines of hydrogen, calculated from levels Eₙ = −13.6 eV/n² for transitions down to (emission) or up from (absorption) n = 2. Measured values are within about 2 nm of these; the small differences come from rounding the constants.</a:t>
            </a:r>
            <a:endParaRPr lang="en-US" sz="1100" dirty="0"/>
          </a:p>
        </p:txBody>
      </p:sp>
      <p:sp>
        <p:nvSpPr>
          <p:cNvPr id="6" name="Text 3"/>
          <p:cNvSpPr txBox="1"/>
          <p:nvPr/>
        </p:nvSpPr>
        <p:spPr>
          <a:xfrm>
            <a:off x="457200" y="1371600"/>
            <a:ext cx="3611880" cy="26087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absorption line spectrum</a:t>
            </a:r>
            <a:r>
              <a:rPr lang="en-US" sz="1500" dirty="0">
                <a:solidFill>
                  <a:srgbClr val="1A1F2B"/>
                </a:solidFill>
                <a:latin typeface="Calibri" pitchFamily="34" charset="0"/>
                <a:ea typeface="Calibri" pitchFamily="34" charset="-122"/>
                <a:cs typeface="Calibri" pitchFamily="34" charset="-120"/>
              </a:rPr>
              <a:t> is dark lines across a continuous spectrum, seen when white light passes through a cooler gas. The atoms absorb exactly the photon energies that match their level differences, then re-emit in random directions, so less light at those wavelengths continues towards the observer. The dark lines of an element are at the same wavelengths as some of its bright emission lines, because the same energy gaps are involved.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line spectra, and what do they tell us about atoms?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Hard · Calculate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energy level diagram above has levels at −7.80 eV (n = 1), −4.20 eV (n = 2), −2.40 eV (n = 3) and −1.30 eV (n = 4). (a) State the ionisation energy of the atom in joules. (b) Calculate the frequency of the highest-energy photon that can be emitted. (c) Show that the longest wavelength emitted lies in the infrared. (d) A photon of energy 5.00 eV and, separately, a free electron with 5.00 eV of kinetic energy meet atoms in the ground state. Explain what can happen in each case.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Energy to lift an electron from the ground state to 0 eV: 7.80 ×1.60 ×10⁻¹⁹ = </a:t>
            </a:r>
            <a:r>
              <a:rPr lang="en-US" sz="1500" b="1" dirty="0">
                <a:solidFill>
                  <a:srgbClr val="1A1F2B"/>
                </a:solidFill>
                <a:latin typeface="Calibri" pitchFamily="34" charset="0"/>
                <a:ea typeface="Calibri" pitchFamily="34" charset="-122"/>
                <a:cs typeface="Calibri" pitchFamily="34" charset="-120"/>
              </a:rPr>
              <a:t>1.25 × 10⁻¹⁸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Largest gap, n = 4 → n = 1: ΔE = -1.30 - (-7.80) = 6.50 eV, so f = 6.50 ×1.60 ×10⁻¹⁹ ÷6.63 ×10⁻³⁴ = </a:t>
            </a:r>
            <a:r>
              <a:rPr lang="en-US" sz="1500" b="1" dirty="0">
                <a:solidFill>
                  <a:srgbClr val="1A1F2B"/>
                </a:solidFill>
                <a:latin typeface="Calibri" pitchFamily="34" charset="0"/>
                <a:ea typeface="Calibri" pitchFamily="34" charset="-122"/>
                <a:cs typeface="Calibri" pitchFamily="34" charset="-120"/>
              </a:rPr>
              <a:t>1.57 × 10¹⁵ Hz</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Longest wavelength = smallest gap, n = 4 → n = 3: λ= 6.63 ×10⁻³⁴ ×3.00 ×10⁸ ÷(1.10 ×1.60 ×10⁻¹⁹) = </a:t>
            </a:r>
            <a:r>
              <a:rPr lang="en-US" sz="1500" b="1" dirty="0">
                <a:solidFill>
                  <a:srgbClr val="1A1F2B"/>
                </a:solidFill>
                <a:latin typeface="Calibri" pitchFamily="34" charset="0"/>
                <a:ea typeface="Calibri" pitchFamily="34" charset="-122"/>
                <a:cs typeface="Calibri" pitchFamily="34" charset="-120"/>
              </a:rPr>
              <a:t>1.13 × 10⁻⁶ m</a:t>
            </a:r>
            <a:r>
              <a:rPr lang="en-US" sz="1500" dirty="0">
                <a:solidFill>
                  <a:srgbClr val="1A1F2B"/>
                </a:solidFill>
                <a:latin typeface="Calibri" pitchFamily="34" charset="0"/>
                <a:ea typeface="Calibri" pitchFamily="34" charset="-122"/>
                <a:cs typeface="Calibri" pitchFamily="34" charset="-120"/>
              </a:rPr>
              <a:t>, longer than about 7 ×10⁻⁷ m, so infrared.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line spectra, and what do they tell us about atoms?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Hard · Calculate (continued)</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Photon: all or nothing. No gap from the ground state equals 5.00 eV (they are 3.60, 5.40 and 6.50 eV), so </a:t>
            </a:r>
            <a:r>
              <a:rPr lang="en-US" sz="1500" b="1" dirty="0">
                <a:solidFill>
                  <a:srgbClr val="1A1F2B"/>
                </a:solidFill>
                <a:latin typeface="Calibri" pitchFamily="34" charset="0"/>
                <a:ea typeface="Calibri" pitchFamily="34" charset="-122"/>
                <a:cs typeface="Calibri" pitchFamily="34" charset="-120"/>
              </a:rPr>
              <a:t>the photon is not absorbed</a:t>
            </a:r>
            <a:r>
              <a:rPr lang="en-US" sz="1500" dirty="0">
                <a:solidFill>
                  <a:srgbClr val="1A1F2B"/>
                </a:solidFill>
                <a:latin typeface="Calibri" pitchFamily="34" charset="0"/>
                <a:ea typeface="Calibri" pitchFamily="34" charset="-122"/>
                <a:cs typeface="Calibri" pitchFamily="34" charset="-120"/>
              </a:rPr>
              <a:t>. Electron: it can give up part of its energy, so </a:t>
            </a:r>
            <a:r>
              <a:rPr lang="en-US" sz="1500" b="1" dirty="0">
                <a:solidFill>
                  <a:srgbClr val="1A1F2B"/>
                </a:solidFill>
                <a:latin typeface="Calibri" pitchFamily="34" charset="0"/>
                <a:ea typeface="Calibri" pitchFamily="34" charset="-122"/>
                <a:cs typeface="Calibri" pitchFamily="34" charset="-120"/>
              </a:rPr>
              <a:t>it can excite an atom to n = 2 (3.60 eV) and carry on with 1.40 eV</a:t>
            </a:r>
            <a:r>
              <a:rPr lang="en-US" sz="1500" dirty="0">
                <a:solidFill>
                  <a:srgbClr val="1A1F2B"/>
                </a:solidFill>
                <a:latin typeface="Calibri" pitchFamily="34" charset="0"/>
                <a:ea typeface="Calibri" pitchFamily="34" charset="-122"/>
                <a:cs typeface="Calibri" pitchFamily="34" charset="-120"/>
              </a:rPr>
              <a:t>; it cannot reach n = 3 (5.40 eV).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line spectra, and what do they tell us about atoms?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one level's value instead of the difference, or adding the two negative values. The photon energy is always the gap: subtract the lower (more negative) level from the higher one, so the answer is positive.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convert nm and eV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Wavelengths in nm need ×10⁻⁹; energies in eV need ×1.60 ×10⁻¹⁹ before they meet h, c or a mass. Write the conversion as a separate line so it is visible.</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energy balance in words, and the word "maximum"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"photon energy = work function + maximum kinetic energy" before substituting. Always say maximum kinetic energy: photoelectrons leave with a range of energies, because those below the surface lose energy on the way out.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intensity versus frequency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Frequency controls the energy of each photon, and so whether emission happens and the maximum kinetic energy. Intensity controls the number of photons per second, and so the number of electrons per second (the current).</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extended explanations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Pair each observation with its explanation, and say what the wave model would have predicted. Use the words one photon, one electron, work function and intensity = number of photons per second.</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counting lines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From the n-th level, the number of different photon energies possible is n(n - 1)/2: six from n = 4. Check by drawing every downward arrow between pairs of levels.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Brighter light gives photoelectrons more kinetic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Intensity changes the number of photons, not the energy of each.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Brighter light (above f₀) gives more electrons per second; ½ mv²ₘₐₓ depends only on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Very bright red light will eventually release electrons from zinc.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red photon has less energy than the work function, and electrons cannot store energy from several photons.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Below f₀ there is no emission at any intensity.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photoelectrons leave with the same kinetic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Electrons below the surface lose energy escaping.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hf - φ is the maximum kinetic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work function is the energy of the photon.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a property of the metal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work function is the minimum energy to remove an electron from the metal.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atom absorbs any photon with more energy than the gap.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photon is absorbed whole or not at 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photons whose energy exactly matches a gap are absorbed (a free electron can give up part of its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Dark lines in an absorption spectrum mean the light there is completely removed.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Absorbed energy is re-emitted, but in all directions.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Those wavelengths are much fainter in the direction of the original beam, so the lines look dark by contrast.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1–2.4 Waves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 = fλ links the wavelength in a spectrum to the photon frequency; diffraction and interference are the evidence for the wave model, and a diffraction grating (2.4) is how line spectra are measured precisely.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6 onwards: electric circuits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electronvolt comes from W = QV; the stopping potential is the p.d. that does enough work on an electron to remove all its kinetic energy.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Units 4 and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Particles accelerated through a p.d. gain energy eV, and particle energies are quoted in MeV and GeV (Unit 4). Absorption lines in starlight identify the elements in stars, and black-body radiation, the problem that started the quantum idea, is used to find stellar temperatures (Unit 5).</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44852"/>
                <a:gridCol w="3802075"/>
                <a:gridCol w="218267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hf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of one photon; E in J, f in Hz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 = fλ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 from wavelength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hc/λ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photon energy from wavelength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two above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eV = 1.60 ×10⁻¹⁹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converting energies; Eₖ = eV after acceleration through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(e is on the data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hf = φ+ ½ mv²ₘₐₓ</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photoelectric effect: energy balance for one photon and one electron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f₀ = φ/h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threshold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(set ½mv²max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eVₛ = ½ mv²ₘₐₓ</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kinetic energy from stopping potential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44852"/>
                <a:gridCol w="3802075"/>
                <a:gridCol w="218267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hf = E₁ - E₂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photon emitted or absorbed in a transition between energy levels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(it is E = hf for the gap)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number of photons per second = P/hf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photon rate in a beam of power 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Define the work function of a metal.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Calculate the energy, in eV, of a photon of frequency 1.0 × 10¹⁵ Hz.</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Light below the threshold frequency falls on a metal. Its intensity is doubled. What happens?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The stopping potential for a photocell is 0.80 V. What is the maximum kinetic energy of the photoelectrons in joules?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do the dark lines in the absorption spectrum of a gas appear at the same wavelengths as bright lines in its emission spectrum?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Light of wavelength 450 nm falls on a metal of work function 2.2 eV. Calculate the stopping potential.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minimum energy needed to remove an electron from the surface of the metal.</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E = 6.63 ×10⁻³⁴ ×1.0 ×10¹⁵ = 6.63 ×10⁻¹⁹ J; ÷1.60 ×10⁻¹⁹ = </a:t>
            </a:r>
            <a:r>
              <a:rPr lang="en-US" sz="1500" b="1" dirty="0">
                <a:solidFill>
                  <a:srgbClr val="1A1F2B"/>
                </a:solidFill>
                <a:latin typeface="Calibri" pitchFamily="34" charset="0"/>
                <a:ea typeface="Calibri" pitchFamily="34" charset="-122"/>
                <a:cs typeface="Calibri" pitchFamily="34" charset="-120"/>
              </a:rPr>
              <a:t>4.14 eV</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Still </a:t>
            </a:r>
            <a:r>
              <a:rPr lang="en-US" sz="1500" b="1" dirty="0">
                <a:solidFill>
                  <a:srgbClr val="1A1F2B"/>
                </a:solidFill>
                <a:latin typeface="Calibri" pitchFamily="34" charset="0"/>
                <a:ea typeface="Calibri" pitchFamily="34" charset="-122"/>
                <a:cs typeface="Calibri" pitchFamily="34" charset="-120"/>
              </a:rPr>
              <a:t>no electrons are emitted</a:t>
            </a:r>
            <a:r>
              <a:rPr lang="en-US" sz="1500" dirty="0">
                <a:solidFill>
                  <a:srgbClr val="1A1F2B"/>
                </a:solidFill>
                <a:latin typeface="Calibri" pitchFamily="34" charset="0"/>
                <a:ea typeface="Calibri" pitchFamily="34" charset="-122"/>
                <a:cs typeface="Calibri" pitchFamily="34" charset="-120"/>
              </a:rPr>
              <a:t>. Doubling the intensity doubles the number of photons per second, but each photon still has less energy than the work function, and an electron absorbs only one photon.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½ mv²ₘₐₓ = eVₛ = 1.60 ×10⁻¹⁹ ×0.80 = </a:t>
            </a:r>
            <a:r>
              <a:rPr lang="en-US" sz="1500" b="1" dirty="0">
                <a:solidFill>
                  <a:srgbClr val="1A1F2B"/>
                </a:solidFill>
                <a:latin typeface="Calibri" pitchFamily="34" charset="0"/>
                <a:ea typeface="Calibri" pitchFamily="34" charset="-122"/>
                <a:cs typeface="Calibri" pitchFamily="34" charset="-120"/>
              </a:rPr>
              <a:t>1.28 × 10⁻¹⁹ J</a:t>
            </a:r>
            <a:r>
              <a:rPr lang="en-US" sz="1500" dirty="0">
                <a:solidFill>
                  <a:srgbClr val="1A1F2B"/>
                </a:solidFill>
                <a:latin typeface="Calibri" pitchFamily="34" charset="0"/>
                <a:ea typeface="Calibri" pitchFamily="34" charset="-122"/>
                <a:cs typeface="Calibri" pitchFamily="34" charset="-120"/>
              </a:rPr>
              <a:t> (0.80 eV).</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Both involve the same pairs of energy levels. A photon is absorbed only if its energy equals a gap E₁ - E₂, and a photon of exactly that energy is emitted when an electron drops back across the same gap, so the frequencies are the same.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E = hc/λ= 6.63 ×10⁻³⁴ ×3.00 ×10⁸ ÷450 ×10⁻⁹ = 4.42 ×10⁻¹⁹ J = 2.76 eV. Maximum kinetic energy = 2.76 - 2.2 = 0.56 eV, so </a:t>
            </a:r>
            <a:r>
              <a:rPr lang="en-US" sz="1500" b="1" dirty="0">
                <a:solidFill>
                  <a:srgbClr val="1A1F2B"/>
                </a:solidFill>
                <a:latin typeface="Calibri" pitchFamily="34" charset="0"/>
                <a:ea typeface="Calibri" pitchFamily="34" charset="-122"/>
                <a:cs typeface="Calibri" pitchFamily="34" charset="-120"/>
              </a:rPr>
              <a:t>Vs = 0.56 V</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Monochromatic light above the threshold frequency falls on a metal surface and photoelectrons are emitted. The intensity of the light is doubled without changing its frequency.</a:t>
            </a:r>
            <a:endParaRPr lang="en-US" sz="1400" dirty="0"/>
          </a:p>
          <a:p>
            <a:pPr indent="0" marL="0">
              <a:spcAft>
                <a:spcPts val="600"/>
              </a:spcAft>
              <a:buNone/>
            </a:pPr>
            <a:r>
              <a:rPr lang="en-US" sz="1400" dirty="0">
                <a:solidFill>
                  <a:srgbClr val="1A1F2B"/>
                </a:solidFill>
              </a:rPr>
              <a:t>Which row describes the effect on the photoelectrons?</a:t>
            </a:r>
            <a:endParaRPr lang="en-US" sz="1400" dirty="0"/>
          </a:p>
          <a:p>
            <a:pPr indent="0" marL="0">
              <a:spcAft>
                <a:spcPts val="600"/>
              </a:spcAft>
              <a:buNone/>
            </a:pPr>
            <a:r>
              <a:rPr lang="en-US" sz="1400" dirty="0">
                <a:solidFill>
                  <a:srgbClr val="1A1F2B"/>
                </a:solidFill>
              </a:rPr>
              <a:t>A   maximum kinetic energy unchanged; number emitted per second unchanged</a:t>
            </a:r>
            <a:endParaRPr lang="en-US" sz="1400" dirty="0"/>
          </a:p>
          <a:p>
            <a:pPr indent="0" marL="0">
              <a:spcAft>
                <a:spcPts val="600"/>
              </a:spcAft>
              <a:buNone/>
            </a:pPr>
            <a:r>
              <a:rPr lang="en-US" sz="1400" dirty="0">
                <a:solidFill>
                  <a:srgbClr val="1A1F2B"/>
                </a:solidFill>
              </a:rPr>
              <a:t>B   maximum kinetic energy unchanged; number emitted per second doubled</a:t>
            </a:r>
            <a:endParaRPr lang="en-US" sz="1400" dirty="0"/>
          </a:p>
          <a:p>
            <a:pPr indent="0" marL="0">
              <a:spcAft>
                <a:spcPts val="600"/>
              </a:spcAft>
              <a:buNone/>
            </a:pPr>
            <a:r>
              <a:rPr lang="en-US" sz="1400" dirty="0">
                <a:solidFill>
                  <a:srgbClr val="1A1F2B"/>
                </a:solidFill>
              </a:rPr>
              <a:t>C   maximum kinetic energy doubled; number emitted per second unchanged</a:t>
            </a:r>
            <a:endParaRPr lang="en-US" sz="1400" dirty="0"/>
          </a:p>
          <a:p>
            <a:pPr indent="0" marL="0">
              <a:spcAft>
                <a:spcPts val="600"/>
              </a:spcAft>
              <a:buNone/>
            </a:pPr>
            <a:r>
              <a:rPr lang="en-US" sz="1400" dirty="0">
                <a:solidFill>
                  <a:srgbClr val="1A1F2B"/>
                </a:solidFill>
              </a:rPr>
              <a:t>D   maximum kinetic energy doubled; number emitted per second doubled</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graph shows how the energy E of a photon depends on its frequency f. Point P lies on the line.</a:t>
            </a:r>
            <a:endParaRPr lang="en-US" sz="1400" dirty="0"/>
          </a:p>
          <a:p>
            <a:pPr indent="0" marL="0">
              <a:spcAft>
                <a:spcPts val="600"/>
              </a:spcAft>
              <a:buNone/>
            </a:pPr>
            <a:r>
              <a:rPr lang="en-US" sz="1400" dirty="0">
                <a:solidFill>
                  <a:srgbClr val="1A1F2B"/>
                </a:solidFill>
              </a:rPr>
              <a:t>What value of the Planck constant does the graph give?</a:t>
            </a:r>
            <a:endParaRPr lang="en-US" sz="1400" dirty="0"/>
          </a:p>
          <a:p>
            <a:pPr indent="0" marL="0">
              <a:spcAft>
                <a:spcPts val="600"/>
              </a:spcAft>
              <a:buNone/>
            </a:pPr>
            <a:r>
              <a:rPr lang="en-US" sz="1400" dirty="0">
                <a:solidFill>
                  <a:srgbClr val="1A1F2B"/>
                </a:solidFill>
              </a:rPr>
              <a:t>A   6.6 × 10⁻³⁴ J s</a:t>
            </a:r>
            <a:endParaRPr lang="en-US" sz="1400" dirty="0"/>
          </a:p>
          <a:p>
            <a:pPr indent="0" marL="0">
              <a:spcAft>
                <a:spcPts val="600"/>
              </a:spcAft>
              <a:buNone/>
            </a:pPr>
            <a:r>
              <a:rPr lang="en-US" sz="1400" dirty="0">
                <a:solidFill>
                  <a:srgbClr val="1A1F2B"/>
                </a:solidFill>
              </a:rPr>
              <a:t>B   6.6 × 10⁻²⁰ J s</a:t>
            </a:r>
            <a:endParaRPr lang="en-US" sz="1400" dirty="0"/>
          </a:p>
          <a:p>
            <a:pPr indent="0" marL="0">
              <a:spcAft>
                <a:spcPts val="600"/>
              </a:spcAft>
              <a:buNone/>
            </a:pPr>
            <a:r>
              <a:rPr lang="en-US" sz="1400" dirty="0">
                <a:solidFill>
                  <a:srgbClr val="1A1F2B"/>
                </a:solidFill>
              </a:rPr>
              <a:t>C   0.66 J s</a:t>
            </a:r>
            <a:endParaRPr lang="en-US" sz="1400" dirty="0"/>
          </a:p>
          <a:p>
            <a:pPr indent="0" marL="0">
              <a:spcAft>
                <a:spcPts val="600"/>
              </a:spcAft>
              <a:buNone/>
            </a:pPr>
            <a:r>
              <a:rPr lang="en-US" sz="1400" dirty="0">
                <a:solidFill>
                  <a:srgbClr val="1A1F2B"/>
                </a:solidFill>
              </a:rPr>
              <a:t>D   1.5 × 10³³ J s</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1747157"/>
            <a:ext cx="3474720" cy="235784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diagram shows three energy levels of an atom. The photons emitted in two of the transitions have the wavelengths shown.</a:t>
            </a:r>
            <a:endParaRPr lang="en-US" sz="1400" dirty="0"/>
          </a:p>
          <a:p>
            <a:pPr indent="0" marL="0">
              <a:spcAft>
                <a:spcPts val="600"/>
              </a:spcAft>
              <a:buNone/>
            </a:pPr>
            <a:r>
              <a:rPr lang="en-US" sz="1400" dirty="0">
                <a:solidFill>
                  <a:srgbClr val="1A1F2B"/>
                </a:solidFill>
              </a:rPr>
              <a:t>What is the wavelength of the photon emitted in the transition from level 3 to level 2?</a:t>
            </a:r>
            <a:endParaRPr lang="en-US" sz="1400" dirty="0"/>
          </a:p>
          <a:p>
            <a:pPr indent="0" marL="0">
              <a:spcAft>
                <a:spcPts val="600"/>
              </a:spcAft>
              <a:buNone/>
            </a:pPr>
            <a:r>
              <a:rPr lang="en-US" sz="1400" dirty="0">
                <a:solidFill>
                  <a:srgbClr val="1A1F2B"/>
                </a:solidFill>
              </a:rPr>
              <a:t>A   200 nm</a:t>
            </a:r>
            <a:endParaRPr lang="en-US" sz="1400" dirty="0"/>
          </a:p>
          <a:p>
            <a:pPr indent="0" marL="0">
              <a:spcAft>
                <a:spcPts val="600"/>
              </a:spcAft>
              <a:buNone/>
            </a:pPr>
            <a:r>
              <a:rPr lang="en-US" sz="1400" dirty="0">
                <a:solidFill>
                  <a:srgbClr val="1A1F2B"/>
                </a:solidFill>
              </a:rPr>
              <a:t>B   240 nm</a:t>
            </a:r>
            <a:endParaRPr lang="en-US" sz="1400" dirty="0"/>
          </a:p>
          <a:p>
            <a:pPr indent="0" marL="0">
              <a:spcAft>
                <a:spcPts val="600"/>
              </a:spcAft>
              <a:buNone/>
            </a:pPr>
            <a:r>
              <a:rPr lang="en-US" sz="1400" dirty="0">
                <a:solidFill>
                  <a:srgbClr val="1A1F2B"/>
                </a:solidFill>
              </a:rPr>
              <a:t>C   1000 nm</a:t>
            </a:r>
            <a:endParaRPr lang="en-US" sz="1400" dirty="0"/>
          </a:p>
          <a:p>
            <a:pPr indent="0" marL="0">
              <a:spcAft>
                <a:spcPts val="600"/>
              </a:spcAft>
              <a:buNone/>
            </a:pPr>
            <a:r>
              <a:rPr lang="en-US" sz="1400" dirty="0">
                <a:solidFill>
                  <a:srgbClr val="1A1F2B"/>
                </a:solidFill>
              </a:rPr>
              <a:t>D   1200 nm</a:t>
            </a:r>
            <a:endParaRPr lang="en-US" sz="1400" dirty="0"/>
          </a:p>
        </p:txBody>
      </p:sp>
      <p:pic>
        <p:nvPicPr>
          <p:cNvPr id="5" name="Image 0" descr="Figure for question 3">    </p:cNvPr>
          <p:cNvPicPr>
            <a:picLocks noChangeAspect="1"/>
          </p:cNvPicPr>
          <p:nvPr/>
        </p:nvPicPr>
        <p:blipFill>
          <a:blip r:embed="rId1"/>
          <a:stretch>
            <a:fillRect/>
          </a:stretch>
        </p:blipFill>
        <p:spPr>
          <a:xfrm>
            <a:off x="5212080" y="1656471"/>
            <a:ext cx="3474720" cy="253921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uses a vacuum photocell and a set of filters to investigate the photoelectric effect. For each frequency f of light, the student increases the reverse potential difference across the photocell until the photocurrent is zero, and records this stopping potential Vₛ.</a:t>
            </a:r>
            <a:endParaRPr lang="en-US" sz="1200" dirty="0"/>
          </a:p>
          <a:p>
            <a:pPr indent="0" marL="0">
              <a:spcAft>
                <a:spcPts val="600"/>
              </a:spcAft>
              <a:buNone/>
            </a:pPr>
            <a:r>
              <a:rPr lang="en-US" sz="1200" dirty="0">
                <a:solidFill>
                  <a:srgbClr val="1A1F2B"/>
                </a:solidFill>
              </a:rPr>
              <a:t>f / 10¹⁴ Hz: 5.5, 6.5, 7.5, 8.5, 9.5</a:t>
            </a:r>
            <a:endParaRPr lang="en-US" sz="1200" dirty="0"/>
          </a:p>
          <a:p>
            <a:pPr indent="0" marL="0">
              <a:spcAft>
                <a:spcPts val="600"/>
              </a:spcAft>
              <a:buNone/>
            </a:pPr>
            <a:r>
              <a:rPr lang="en-US" sz="1200" dirty="0">
                <a:solidFill>
                  <a:srgbClr val="1A1F2B"/>
                </a:solidFill>
              </a:rPr>
              <a:t>Vₛ / V: 0.36, 0.81, 1.20, 1.63, 2.03</a:t>
            </a:r>
            <a:endParaRPr lang="en-US" sz="1200" dirty="0"/>
          </a:p>
          <a:p>
            <a:pPr indent="0" marL="0">
              <a:spcAft>
                <a:spcPts val="600"/>
              </a:spcAft>
              <a:buNone/>
            </a:pPr>
            <a:r>
              <a:rPr lang="en-US" sz="1200" dirty="0">
                <a:solidFill>
                  <a:srgbClr val="1A1F2B"/>
                </a:solidFill>
              </a:rPr>
              <a:t>(a) Explain why the photocurrent falls to zero when the reverse potential difference reaches Vₛ.  [1]</a:t>
            </a:r>
            <a:endParaRPr lang="en-US" sz="1200" dirty="0"/>
          </a:p>
          <a:p>
            <a:pPr indent="0" marL="0">
              <a:spcAft>
                <a:spcPts val="600"/>
              </a:spcAft>
              <a:buNone/>
            </a:pPr>
            <a:r>
              <a:rPr lang="en-US" sz="1200" dirty="0">
                <a:solidFill>
                  <a:srgbClr val="1A1F2B"/>
                </a:solidFill>
              </a:rPr>
              <a:t>(b) Plot a graph of Vₛ against f and use it to determine a value for the Planck constant.  [3]</a:t>
            </a:r>
            <a:endParaRPr lang="en-US" sz="1200" dirty="0"/>
          </a:p>
          <a:p>
            <a:pPr indent="0" marL="0">
              <a:spcAft>
                <a:spcPts val="600"/>
              </a:spcAft>
              <a:buNone/>
            </a:pPr>
            <a:r>
              <a:rPr lang="en-US" sz="1200" dirty="0">
                <a:solidFill>
                  <a:srgbClr val="1A1F2B"/>
                </a:solidFill>
              </a:rPr>
              <a:t>(c) Determine the work function of the metal in eV.  [2]</a:t>
            </a:r>
            <a:endParaRPr lang="en-US" sz="1200" dirty="0"/>
          </a:p>
          <a:p>
            <a:pPr indent="0" marL="0">
              <a:spcAft>
                <a:spcPts val="600"/>
              </a:spcAft>
              <a:buNone/>
            </a:pPr>
            <a:r>
              <a:rPr lang="en-US" sz="1200" dirty="0">
                <a:solidFill>
                  <a:srgbClr val="1A1F2B"/>
                </a:solidFill>
              </a:rPr>
              <a:t>(d) Determine the threshold frequency.  [1]</a:t>
            </a:r>
            <a:endParaRPr lang="en-US" sz="1200" dirty="0"/>
          </a:p>
          <a:p>
            <a:pPr indent="0" marL="0">
              <a:spcAft>
                <a:spcPts val="600"/>
              </a:spcAft>
              <a:buNone/>
            </a:pPr>
            <a:r>
              <a:rPr lang="en-US" sz="1200" dirty="0">
                <a:solidFill>
                  <a:srgbClr val="1A1F2B"/>
                </a:solidFill>
              </a:rPr>
              <a:t>(e) The voltmeter has a resolution of 0.01 V. Calculate the percentage uncertainty in the smallest reading of Vₛ.  [1]</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timeline in Figure 1 shows some of the steps in the development of models of light.</a:t>
            </a:r>
            <a:endParaRPr lang="en-US" sz="1200" dirty="0"/>
          </a:p>
          <a:p>
            <a:pPr indent="0" marL="0">
              <a:spcAft>
                <a:spcPts val="600"/>
              </a:spcAft>
              <a:buNone/>
            </a:pPr>
            <a:r>
              <a:rPr lang="en-US" sz="1200" dirty="0">
                <a:solidFill>
                  <a:srgbClr val="1A1F2B"/>
                </a:solidFill>
              </a:rPr>
              <a:t>(a) Identify the observation on the timeline that led scientists to prefer a wave model to Newton’s particle model, and explain why it did so.  [2]</a:t>
            </a:r>
            <a:endParaRPr lang="en-US" sz="1200" dirty="0"/>
          </a:p>
          <a:p>
            <a:pPr indent="0" marL="0">
              <a:spcAft>
                <a:spcPts val="600"/>
              </a:spcAft>
              <a:buNone/>
            </a:pPr>
            <a:r>
              <a:rPr lang="en-US" sz="1200" dirty="0">
                <a:solidFill>
                  <a:srgbClr val="1A1F2B"/>
                </a:solidFill>
              </a:rPr>
              <a:t>(b) Explain how Maxwell’s work in 1865 strengthened the wave model.  [1]</a:t>
            </a:r>
            <a:endParaRPr lang="en-US" sz="1200" dirty="0"/>
          </a:p>
          <a:p>
            <a:pPr indent="0" marL="0">
              <a:spcAft>
                <a:spcPts val="600"/>
              </a:spcAft>
              <a:buNone/>
            </a:pPr>
            <a:r>
              <a:rPr lang="en-US" sz="1200" dirty="0">
                <a:solidFill>
                  <a:srgbClr val="1A1F2B"/>
                </a:solidFill>
              </a:rPr>
              <a:t>(c) Hertz’s observation in 1887 was an early sign of the photoelectric effect. Explain why Einstein needed a photon model to account for the photoelectric effect.  [2]</a:t>
            </a:r>
            <a:endParaRPr lang="en-US" sz="1200" dirty="0"/>
          </a:p>
          <a:p>
            <a:pPr indent="0" marL="0">
              <a:spcAft>
                <a:spcPts val="600"/>
              </a:spcAft>
              <a:buNone/>
            </a:pPr>
            <a:r>
              <a:rPr lang="en-US" sz="1200" dirty="0">
                <a:solidFill>
                  <a:srgbClr val="1A1F2B"/>
                </a:solidFill>
              </a:rPr>
              <a:t>(d) Suggest why Millikan’s results in 1916 were important for the photon model.  [1]</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825752"/>
            <a:ext cx="3474720" cy="220065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657174"/>
          </a:xfrm>
          <a:prstGeom prst="roundRect">
            <a:avLst>
              <a:gd name="adj" fmla="val 3311"/>
            </a:avLst>
          </a:prstGeom>
          <a:solidFill>
            <a:srgbClr val="F3F5F9"/>
          </a:solidFill>
          <a:ln w="12700">
            <a:solidFill>
              <a:srgbClr val="DDE2EA"/>
            </a:solidFill>
            <a:prstDash val="solid"/>
          </a:ln>
        </p:spPr>
      </p:sp>
      <p:sp>
        <p:nvSpPr>
          <p:cNvPr id="5" name="Text 3"/>
          <p:cNvSpPr txBox="1"/>
          <p:nvPr/>
        </p:nvSpPr>
        <p:spPr>
          <a:xfrm>
            <a:off x="685800" y="1463040"/>
            <a:ext cx="7772400" cy="142857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Doubling the intensity doubles the number of photons arriving per second, so twice as many electrons are emitted each second. Each photon still has energy hf, so the maximum kinetic energy hf − φ is unchanged, with the number per second doubled.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101500"/>
          </a:xfrm>
          <a:prstGeom prst="roundRect">
            <a:avLst>
              <a:gd name="adj" fmla="val 4981"/>
            </a:avLst>
          </a:prstGeom>
          <a:solidFill>
            <a:srgbClr val="F3F5F9"/>
          </a:solidFill>
          <a:ln w="12700">
            <a:solidFill>
              <a:srgbClr val="DDE2EA"/>
            </a:solidFill>
            <a:prstDash val="solid"/>
          </a:ln>
        </p:spPr>
      </p:sp>
      <p:sp>
        <p:nvSpPr>
          <p:cNvPr id="5" name="Text 3"/>
          <p:cNvSpPr txBox="1"/>
          <p:nvPr/>
        </p:nvSpPr>
        <p:spPr>
          <a:xfrm>
            <a:off x="685800" y="1463040"/>
            <a:ext cx="7772400" cy="87290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E = hf, so h is the gradient. Using P: h = 4.97 × 10⁻¹⁹ ÷ 7.5 × 10¹⁴ = 6.6 × 10⁻³⁴ J 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192940"/>
          </a:xfrm>
          <a:prstGeom prst="roundRect">
            <a:avLst>
              <a:gd name="adj" fmla="val 4599"/>
            </a:avLst>
          </a:prstGeom>
          <a:solidFill>
            <a:srgbClr val="F3F5F9"/>
          </a:solidFill>
          <a:ln w="12700">
            <a:solidFill>
              <a:srgbClr val="DDE2EA"/>
            </a:solidFill>
            <a:prstDash val="solid"/>
          </a:ln>
        </p:spPr>
      </p:sp>
      <p:sp>
        <p:nvSpPr>
          <p:cNvPr id="5" name="Text 3"/>
          <p:cNvSpPr txBox="1"/>
          <p:nvPr/>
        </p:nvSpPr>
        <p:spPr>
          <a:xfrm>
            <a:off x="685800" y="1463040"/>
            <a:ext cx="7772400" cy="96434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Energies add: E_(3→1) = E_(3→2) + E_(2→1), and E = hc/λ, so 1/λ = 1/400 − 1/600 = 1/1200. λ = 1200 nm (infrared).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the work done against the field, eVₛ, equals the maximum kinetic energy of the photoelectrons, so even the fastest electrons are stopped before reaching the anode</a:t>
            </a:r>
            <a:endParaRPr lang="en-US" sz="1200" dirty="0"/>
          </a:p>
          <a:p>
            <a:pPr marL="342900" indent="-342900">
              <a:spcAft>
                <a:spcPts val="400"/>
              </a:spcAft>
              <a:buSzPct val="100000"/>
              <a:buChar char="•"/>
            </a:pPr>
            <a:r>
              <a:rPr lang="en-US" sz="1200" dirty="0">
                <a:solidFill>
                  <a:srgbClr val="1A1F2B"/>
                </a:solidFill>
              </a:rPr>
              <a:t>points plotted correctly and a straight best-fit line drawn</a:t>
            </a:r>
            <a:endParaRPr lang="en-US" sz="1200" dirty="0"/>
          </a:p>
          <a:p>
            <a:pPr marL="342900" indent="-342900">
              <a:spcAft>
                <a:spcPts val="400"/>
              </a:spcAft>
              <a:buSzPct val="100000"/>
              <a:buChar char="•"/>
            </a:pPr>
            <a:r>
              <a:rPr lang="en-US" sz="1200" dirty="0">
                <a:solidFill>
                  <a:srgbClr val="1A1F2B"/>
                </a:solidFill>
              </a:rPr>
              <a:t>gradient from a large triangle ≈ 4.2 × 10⁻¹⁵ V s (accept 4.0–4.4 × 10⁻¹⁵)</a:t>
            </a:r>
            <a:endParaRPr lang="en-US" sz="1200" dirty="0"/>
          </a:p>
          <a:p>
            <a:pPr marL="342900" indent="-342900">
              <a:spcAft>
                <a:spcPts val="400"/>
              </a:spcAft>
              <a:buSzPct val="100000"/>
              <a:buChar char="•"/>
            </a:pPr>
            <a:r>
              <a:rPr lang="en-US" sz="1200" dirty="0">
                <a:solidFill>
                  <a:srgbClr val="1A1F2B"/>
                </a:solidFill>
              </a:rPr>
              <a:t>h = e × gradient = 6.7 × 10⁻³⁴ J s (accept 6.4–7.0 × 10⁻³⁴ J s)</a:t>
            </a:r>
            <a:endParaRPr lang="en-US" sz="1200" dirty="0"/>
          </a:p>
          <a:p>
            <a:pPr marL="342900" indent="-342900">
              <a:spcAft>
                <a:spcPts val="400"/>
              </a:spcAft>
              <a:buSzPct val="100000"/>
              <a:buChar char="•"/>
            </a:pPr>
            <a:r>
              <a:rPr lang="en-US" sz="1200" dirty="0">
                <a:solidFill>
                  <a:srgbClr val="1A1F2B"/>
                </a:solidFill>
              </a:rPr>
              <a:t>use a point on the line in eVₛ = hf − φ, or extrapolate to −φ/e on the Vₛ axis</a:t>
            </a:r>
            <a:endParaRPr lang="en-US" sz="1200" dirty="0"/>
          </a:p>
          <a:p>
            <a:pPr marL="342900" indent="-342900">
              <a:spcAft>
                <a:spcPts val="400"/>
              </a:spcAft>
              <a:buSzPct val="100000"/>
              <a:buChar char="•"/>
            </a:pPr>
            <a:r>
              <a:rPr lang="en-US" sz="1200" dirty="0">
                <a:solidFill>
                  <a:srgbClr val="1A1F2B"/>
                </a:solidFill>
              </a:rPr>
              <a:t>φ = 1.9 eV (accept 1.8–2.0 eV)</a:t>
            </a:r>
            <a:endParaRPr lang="en-US" sz="1200" dirty="0"/>
          </a:p>
          <a:p>
            <a:pPr marL="342900" indent="-342900">
              <a:spcAft>
                <a:spcPts val="400"/>
              </a:spcAft>
              <a:buSzPct val="100000"/>
              <a:buChar char="•"/>
            </a:pPr>
            <a:r>
              <a:rPr lang="en-US" sz="1200" dirty="0">
                <a:solidFill>
                  <a:srgbClr val="1A1F2B"/>
                </a:solidFill>
              </a:rPr>
              <a:t>intercept on the f axis: f₀ = 4.6 × 10¹⁴ Hz (accept 4.4–4.8 × 10¹⁴ Hz)</a:t>
            </a:r>
            <a:endParaRPr lang="en-US" sz="1200" dirty="0"/>
          </a:p>
          <a:p>
            <a:pPr marL="342900" indent="-342900">
              <a:spcAft>
                <a:spcPts val="400"/>
              </a:spcAft>
              <a:buSzPct val="100000"/>
              <a:buChar char="•"/>
            </a:pPr>
            <a:r>
              <a:rPr lang="en-US" sz="1200" dirty="0">
                <a:solidFill>
                  <a:srgbClr val="1A1F2B"/>
                </a:solidFill>
              </a:rPr>
              <a:t>uncertainty = half the resolution = 0.005 V; 0.005 ÷ 0.36 × 100 = 1.4% (allow 0.01 ÷ 0.36 × 100 = 2.8% if the full resolution is taken as the uncertainty)</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Young’s two-slit interference fringes (1801)</a:t>
            </a:r>
            <a:endParaRPr lang="en-US" sz="1200" dirty="0"/>
          </a:p>
          <a:p>
            <a:pPr marL="342900" indent="-342900">
              <a:spcAft>
                <a:spcPts val="400"/>
              </a:spcAft>
              <a:buSzPct val="100000"/>
              <a:buChar char="•"/>
            </a:pPr>
            <a:r>
              <a:rPr lang="en-US" sz="1200" dirty="0">
                <a:solidFill>
                  <a:srgbClr val="1A1F2B"/>
                </a:solidFill>
              </a:rPr>
              <a:t>dark fringes need waves to superpose and cancel (arrive in antiphase); streams of particles cannot cancel each other</a:t>
            </a:r>
            <a:endParaRPr lang="en-US" sz="1200" dirty="0"/>
          </a:p>
          <a:p>
            <a:pPr marL="342900" indent="-342900">
              <a:spcAft>
                <a:spcPts val="400"/>
              </a:spcAft>
              <a:buSzPct val="100000"/>
              <a:buChar char="•"/>
            </a:pPr>
            <a:r>
              <a:rPr lang="en-US" sz="1200" dirty="0">
                <a:solidFill>
                  <a:srgbClr val="1A1F2B"/>
                </a:solidFill>
              </a:rPr>
              <a:t>his theory predicted electromagnetic waves travelling at a speed equal to the measured speed of light, so light was identified as an electromagnetic wave</a:t>
            </a:r>
            <a:endParaRPr lang="en-US" sz="1200" dirty="0"/>
          </a:p>
          <a:p>
            <a:pPr marL="342900" indent="-342900">
              <a:spcAft>
                <a:spcPts val="400"/>
              </a:spcAft>
              <a:buSzPct val="100000"/>
              <a:buChar char="•"/>
            </a:pPr>
            <a:r>
              <a:rPr lang="en-US" sz="1200" dirty="0">
                <a:solidFill>
                  <a:srgbClr val="1A1F2B"/>
                </a:solidFill>
              </a:rPr>
              <a:t>in the wave model energy is spread continuously over the wave, so any frequency should eventually release electrons and brighter light should give faster electrons, which is not observed</a:t>
            </a:r>
            <a:endParaRPr lang="en-US" sz="1200" dirty="0"/>
          </a:p>
          <a:p>
            <a:pPr marL="342900" indent="-342900">
              <a:spcAft>
                <a:spcPts val="400"/>
              </a:spcAft>
              <a:buSzPct val="100000"/>
              <a:buChar char="•"/>
            </a:pPr>
            <a:r>
              <a:rPr lang="en-US" sz="1200" dirty="0">
                <a:solidFill>
                  <a:srgbClr val="1A1F2B"/>
                </a:solidFill>
              </a:rPr>
              <a:t>Einstein proposed energy arrives in photons of E = hf, each absorbed by one electron, so emission needs hf ≥ φ (a threshold frequency)</a:t>
            </a:r>
            <a:endParaRPr lang="en-US" sz="1200" dirty="0"/>
          </a:p>
          <a:p>
            <a:pPr marL="342900" indent="-342900">
              <a:spcAft>
                <a:spcPts val="400"/>
              </a:spcAft>
              <a:buSzPct val="100000"/>
              <a:buChar char="•"/>
            </a:pPr>
            <a:r>
              <a:rPr lang="en-US" sz="1200" dirty="0">
                <a:solidFill>
                  <a:srgbClr val="1A1F2B"/>
                </a:solidFill>
              </a:rPr>
              <a:t>they tested a prediction of the model: maximum kinetic energy = hf − φ gives a straight line of gradient h, so the results supported (gave evidence for) the photon model</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56</Slides>
  <Notes>56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2.5 Photons, the photoelectric effect and line spectra · Edexcel IAL Physics</dc:title>
  <dc:subject>PptxGenJS Presentation</dc:subject>
  <dc:creator>Evan Kotronis · ExaminerPrep</dc:creator>
  <cp:lastModifiedBy>Evan Kotronis · ExaminerPrep</cp:lastModifiedBy>
  <cp:revision>1</cp:revision>
  <dcterms:created xsi:type="dcterms:W3CDTF">2026-10-26T15:12:51Z</dcterms:created>
  <dcterms:modified xsi:type="dcterms:W3CDTF">2026-10-26T15:12:51Z</dcterms:modified>
</cp:coreProperties>
</file>