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b8deb680-6074-c1ca-9e08-077a7b2cdfa5}">
          <p14:sldIdLst>
            <p14:sldId id="256"/>
            <p14:sldId id="257"/>
            <p14:sldId id="258"/>
            <p14:sldId id="259"/>
          </p14:sldIdLst>
        </p14:section>
        <p14:section name="Theory" id="{fae6ff21-c3c2-45e0-ac07-ca8bfdf0d310}">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Lst>
        </p14:section>
        <p14:section name="Practice" id="{e0ce0748-d6da-855a-1673-1f9cf5eacd8c}">
          <p14:sldIdLst>
            <p14:sldId id="305"/>
            <p14:sldId id="306"/>
            <p14:sldId id="307"/>
          </p14:sldIdLst>
        </p14:section>
        <p14:section name="Answers" id="{1de3d5d6-0fd7-938f-3c64-d4493e2961b4}">
          <p14:sldIdLst>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 Planning and evaluating experiments (A2). Notes for this topic: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an A2 planning question ask you to do?.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an A2 planning question ask you to do?.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apparatus, and when do you need a data logger?.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apparatus, and when do you need a data logger?.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apparatus, and when do you need a data logger?.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apparatus, and when do you need a data logger?: Worked example 1.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apparatus, and when do you need a data logger?: Worked example 1.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"relevant dimension", and which techniques make it reliable?.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"relevant dimension", and which techniques make it reliable?.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"relevant dimension", and which techniques make it reliable?.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"relevant dimension", and which techniques make it reliable?: Worked example 2.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calibrate and check instruments at A2?.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calibrate and check instruments at A2?.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calibrate and check instruments at A2?: Worked example 3.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plan for safety in A2 experiments?.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plan for safety in A2 experiments?.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Worked example 4.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Worked example 4.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over what range, and how will the data be used?: Worked example 4.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Worked example 5.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Worked example 5.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Worked example 5.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results be recorded, and what about anomalies?: Worked example 6.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Worked example 7.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Worked example 7.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precision, accuracy and sensitivity mean, and how do you improve an experiment?.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6.1.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6.1.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https://examinerprep.com/notes/edexcel-ial-physics/planning-and-evaluating-experiments-a2/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https://examinerprep.com/ial-physics-6-1-planning-and-evaluating-experiments-a2-questions#IALP-U6-1-B-01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https://examinerprep.com/ial-physics-6-1-planning-and-evaluating-experiments-a2-questions#IALP-U6-1-B-02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https://examinerprep.com/ial-physics-6-1-planning-and-evaluating-experiments-a2-questions#IALP-U6-1-B-01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https://examinerprep.com/ial-physics-6-1-planning-and-evaluating-experiments-a2-questions#IALP-U6-1-B-02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hyperlink" Target="https://examinerprep.com/notes/edexcel-ial-physics/planning-and-evaluating-experiments-a2/" TargetMode="External"/><Relationship Id="rId2" Type="http://schemas.openxmlformats.org/officeDocument/2006/relationships/hyperlink" Target="https://examinerprep.com/ial-physics-6-1-planning-and-evaluating-experiments-a2-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6.1 Planning and evaluating experiments (A2)</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an A2 planning or evaluation question asks for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Specifying apparatus: range, resolution and the relevant dimension (for example a pendulum length measured to the centre of the bob)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to use a data logger, and how to choose its sampling rate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Calibration and zero checks, including background count and fixed-point calibration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Techniques that improve a measurement: set squares, fiducial marks, data loggers, video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Control variables, repeats, and the number and range of readings; how the data will be used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Safety with radioactive sources, high voltages, hot liquids and charged capacitors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Recording results, anomalous readings, and the words precision, accuracy, resolution and sensitivity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good A2 plan specifies every instrument with its range and resolution and says exactly which dimension is measured and where from, such as "to the centre of the bob" or "from the front of the source holder to the window of the tube".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Use a data logger when the event is too fast (or too slow) for hand timing; choose a sampling rate that gives many readings within each time constant or cycle.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Check zeros and calibrate against known values; subtract the background count from every count rate.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Plan at least six values over the widest sensible range, spaced evenly in the quantity you will plot; repeat where readings scatter, count for longer where they are random.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Safety must name the hazard of this experiment: tongs and distance for sources, current-limited supplies for high voltages, stable mounting and care with hot liquids.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Precise = little spread; accurate = close to the true value; sensitive = large output change per unit input change; resolution = smallest change shown.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an A2 planning question ask you to do?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Unit 6 asks the same planning questions as Unit 3, but with experiments from Units 4 and 5 and sharper detail. The paper is written, but every question is about a real experiment, often one you have not done: write a plan, criticise one, process readings or evaluate a result.</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2142439"/>
                <a:gridCol w="60871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plan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A2 detail looks like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Apparatus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instrument, range and resolution, and the exact dimension measured: "metre rule (1 mm) from the bottom of the clamp blocks to the top of the bob, plus half the bob diameter from a vernier caliper (0.1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Calibration and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background count measured and subtracted; balance tared; Hall probe zeroed away from magnets; thermometer checked at fixed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Technique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set squares, fiducial marks, many cycles timed, data-logger sampling rate, eye level with the scale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independent, dependent, and each control variable with how it is kept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an A2 planning question ask you to do?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42439"/>
                <a:gridCol w="60871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plan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A2 detail looks like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how many values, over what range, how spaced; repeats or longer counts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Safety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specific hazard (radioactive source, high voltage, hot liquid) and the precaution that deals with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of the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is plotted against what, the expected shape, and what the gradient or intercept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2814523"/>
            <a:ext cx="8229600" cy="1066190"/>
          </a:xfrm>
          <a:prstGeom prst="roundRect">
            <a:avLst>
              <a:gd name="adj" fmla="val 5146"/>
            </a:avLst>
          </a:prstGeom>
          <a:solidFill>
            <a:srgbClr val="FFFBEB"/>
          </a:solidFill>
          <a:ln w="9525">
            <a:solidFill>
              <a:srgbClr val="DDE2EA"/>
            </a:solidFill>
            <a:prstDash val="solid"/>
          </a:ln>
        </p:spPr>
      </p:sp>
      <p:sp>
        <p:nvSpPr>
          <p:cNvPr id="6" name="Text 3"/>
          <p:cNvSpPr txBox="1"/>
          <p:nvPr/>
        </p:nvSpPr>
        <p:spPr>
          <a:xfrm>
            <a:off x="603504" y="2905963"/>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detail that belongs to this experiment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Plans gain credit for detail that could only belong to this experiment. Before writing, ask: what is hard to measure here, what could change by accident, and what could hurt someone? Answer those three and most of the plan writes itself.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apparatus, and when do you need a data logger?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Choose each instrument so its range covers all the readings and its resolution is small compared with the smallest reading.</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Instrument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resolution / setting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 in A2 experiments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data logger with voltage, current, temperature, light-gate or pressure sensor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sampling rate chosen by you, e.g. 50 or 1000 samples per 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fast or slow changes: capacitor discharge, cooling, collisions, induced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oscilloscope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time-base (e.g. 1 ms per division) and Y-gain (e.g. 0.5 V per division)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rapidly changing p.d.s; periods of short cycles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Geiger–Müller tube and counter (or ratemeter)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counts in a set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 rates from radioactive sources; background count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Hall probe and 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e.g. 0.01 mT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magnetic flux density near magnets and coils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apparatus, and when do you need a data logger?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Instrument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resolution / setting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 in A2 experiments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thermometer or temperature probe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 °C (liquid in glass) or 0.1 °C (digital)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gas laws, specific heat capacity, cooling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top-pan balance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masses; small forces such as the force on a current-carrying 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travelling microscope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small distances that cannot be touched, e.g. a capillary bead or ring spacing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183941"/>
            <a:ext cx="8229600" cy="127650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Use a data logger</a:t>
            </a:r>
            <a:r>
              <a:rPr lang="en-US" sz="1500" dirty="0">
                <a:solidFill>
                  <a:srgbClr val="1A1F2B"/>
                </a:solidFill>
                <a:latin typeface="Calibri" pitchFamily="34" charset="0"/>
                <a:ea typeface="Calibri" pitchFamily="34" charset="-122"/>
                <a:cs typeface="Calibri" pitchFamily="34" charset="-120"/>
              </a:rPr>
              <a:t> when the change is over in a second or two, when many readings are needed at precise times, when two quantities must be read at the same instant, or when a slow change needs readings over a long time.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Sampling rate</a:t>
            </a:r>
            <a:r>
              <a:rPr lang="en-US" sz="1500" dirty="0">
                <a:solidFill>
                  <a:srgbClr val="1A1F2B"/>
                </a:solidFill>
                <a:latin typeface="Calibri" pitchFamily="34" charset="0"/>
                <a:ea typeface="Calibri" pitchFamily="34" charset="-122"/>
                <a:cs typeface="Calibri" pitchFamily="34" charset="-120"/>
              </a:rPr>
              <a:t>: choose it so there are many readings, at least 10 to 20, within each time constant, period or event. Too slow a rate misses the peak of a short pulse.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apparatus, and when do you need a data logger?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A 220 µF capacitor (6.00 V) discharging through 2.2 kΩ. The time constant is 0.484 s, so the p.d. falls to 2.21 V in under half a second. The shaded band is a 0.2 s hand-timing error; the gold dots are data-logger samples every 0.020 s.">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A 220 µF capacitor (6.00 V) discharging through 2.2 kΩ. The time constant is 0.484 s, so the p.d. falls to 2.21 V in under half a second. The shaded band is a 0.2 s hand-timing error; the gold dots are data-logger samples every 0.020 s.</a:t>
            </a:r>
            <a:endParaRPr lang="en-US" sz="1100" dirty="0"/>
          </a:p>
        </p:txBody>
      </p:sp>
      <p:sp>
        <p:nvSpPr>
          <p:cNvPr id="6" name="Text 3"/>
          <p:cNvSpPr txBox="1"/>
          <p:nvPr/>
        </p:nvSpPr>
        <p:spPr>
          <a:xfrm>
            <a:off x="457200" y="1371600"/>
            <a:ext cx="3897173"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data logger removes reaction time, but its sensor still needs a suitable range and resolution, and zeroing or calibration.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apparatus, and when do you need a data logger?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Calculate, explain, suggest</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plans to measure how the p.d. across a 220 µF capacitor, charged to 6.00 V, changes as it discharges through a 2.2 kΩ resistor. She intends to read a voltmeter every few seconds while timing with a stopwatch. (a) Calculate the time constant. (b) Explain why her method is unsuitable. (c) Suggest suitable apparatus and settings.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RC=2.2×10³×220×10⁻⁶= </a:t>
            </a:r>
            <a:r>
              <a:rPr lang="en-US" sz="1500" b="1" dirty="0">
                <a:solidFill>
                  <a:srgbClr val="1A1F2B"/>
                </a:solidFill>
                <a:latin typeface="Calibri" pitchFamily="34" charset="0"/>
                <a:ea typeface="Calibri" pitchFamily="34" charset="-122"/>
                <a:cs typeface="Calibri" pitchFamily="34" charset="-120"/>
              </a:rPr>
              <a:t>0.484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reaction-time error of about 0.2 s is 0.2÷0.484×100=41% of the time constant, and the discharge is nearly complete in about 5RC=2.42 s, so </a:t>
            </a:r>
            <a:r>
              <a:rPr lang="en-US" sz="1500" b="1" dirty="0">
                <a:solidFill>
                  <a:srgbClr val="1A1F2B"/>
                </a:solidFill>
                <a:latin typeface="Calibri" pitchFamily="34" charset="0"/>
                <a:ea typeface="Calibri" pitchFamily="34" charset="-122"/>
                <a:cs typeface="Calibri" pitchFamily="34" charset="-120"/>
              </a:rPr>
              <a:t>there is no time to read the meter more than once or twice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A data logger with a voltage sensor across the capacitor, sampling at 50 readings per second</a:t>
            </a:r>
            <a:r>
              <a:rPr lang="en-US" sz="1500" dirty="0">
                <a:solidFill>
                  <a:srgbClr val="1A1F2B"/>
                </a:solidFill>
                <a:latin typeface="Calibri" pitchFamily="34" charset="0"/>
                <a:ea typeface="Calibri" pitchFamily="34" charset="-122"/>
                <a:cs typeface="Calibri" pitchFamily="34" charset="-120"/>
              </a:rPr>
              <a:t> (every 0.020 s): about 24 readings in each time constant and about 121 over 5RC.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Alternatively, use a 100 kΩ resistor: RC=22 s and the 0.2 s error is under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apparatus, and when do you need a data logger?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Calculate, explain, suggest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Changing the apparatus to suit the instrument is a good planning answer too.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"relevant dimension", and which techniques make it reliable?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equations contain a length measured between particular points; saying which points is part of specifying the apparatus.</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3610966"/>
                <a:gridCol w="461863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Quantity in the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you actually measure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l of a simple pendulum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the point of suspension to the centre of mass of the bob: string length + half the bob diameter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radius r of a whirled object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the axis of rotation to the centre of the object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of a solenoid (turns per metre)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length of the winding, not of the tube it is wound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from a radioactive source to a detector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measured distance plus an unknown offset (the source sits inside its holder), handled with a graph, as in Worked example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separation of capacitor plates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gap between the inner faces, set with spacers of known thickness and checked at several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"relevant dimension", and which techniques make it reliable?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94436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Techniques and extra apparatus worth naming</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 square</a:t>
            </a:r>
            <a:r>
              <a:rPr lang="en-US" sz="1500" dirty="0">
                <a:solidFill>
                  <a:srgbClr val="1A1F2B"/>
                </a:solidFill>
                <a:latin typeface="Calibri" pitchFamily="34" charset="0"/>
                <a:ea typeface="Calibri" pitchFamily="34" charset="-122"/>
                <a:cs typeface="Calibri" pitchFamily="34" charset="-120"/>
              </a:rPr>
              <a:t>: stand it on the bench against a rule to make the rule vertical, or line up the bottom of a bob or pointer with the scale.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Fiducial mark</a:t>
            </a:r>
            <a:r>
              <a:rPr lang="en-US" sz="1500" dirty="0">
                <a:solidFill>
                  <a:srgbClr val="1A1F2B"/>
                </a:solidFill>
                <a:latin typeface="Calibri" pitchFamily="34" charset="0"/>
                <a:ea typeface="Calibri" pitchFamily="34" charset="-122"/>
                <a:cs typeface="Calibri" pitchFamily="34" charset="-120"/>
              </a:rPr>
              <a:t>: a pin, or a line drawn with a marker pen, at the centre of an oscillation, where the object moves fastest and its passing is sharpest. Count passes in the same direction and start the stopwatch on "zero".</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Many cycles</a:t>
            </a:r>
            <a:r>
              <a:rPr lang="en-US" sz="1500" dirty="0">
                <a:solidFill>
                  <a:srgbClr val="1A1F2B"/>
                </a:solidFill>
                <a:latin typeface="Calibri" pitchFamily="34" charset="0"/>
                <a:ea typeface="Calibri" pitchFamily="34" charset="-122"/>
                <a:cs typeface="Calibri" pitchFamily="34" charset="-120"/>
              </a:rPr>
              <a:t>: time 10 or 20 oscillations so the reaction-time error is a small fraction of the total.</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Small amplitudes</a:t>
            </a:r>
            <a:r>
              <a:rPr lang="en-US" sz="1500" dirty="0">
                <a:solidFill>
                  <a:srgbClr val="1A1F2B"/>
                </a:solidFill>
                <a:latin typeface="Calibri" pitchFamily="34" charset="0"/>
                <a:ea typeface="Calibri" pitchFamily="34" charset="-122"/>
                <a:cs typeface="Calibri" pitchFamily="34" charset="-120"/>
              </a:rPr>
              <a:t> for pendulums and springs (under about 10°) so the motion is simple harmonic and the period does not depend on amplitude.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Data logger, light gates or video</a:t>
            </a:r>
            <a:r>
              <a:rPr lang="en-US" sz="1500" dirty="0">
                <a:solidFill>
                  <a:srgbClr val="1A1F2B"/>
                </a:solidFill>
                <a:latin typeface="Calibri" pitchFamily="34" charset="0"/>
                <a:ea typeface="Calibri" pitchFamily="34" charset="-122"/>
                <a:cs typeface="Calibri" pitchFamily="34" charset="-120"/>
              </a:rPr>
              <a:t> against a scale remove reaction time.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Clamp blocks</a:t>
            </a:r>
            <a:r>
              <a:rPr lang="en-US" sz="1500" dirty="0">
                <a:solidFill>
                  <a:srgbClr val="1A1F2B"/>
                </a:solidFill>
                <a:latin typeface="Calibri" pitchFamily="34" charset="0"/>
                <a:ea typeface="Calibri" pitchFamily="34" charset="-122"/>
                <a:cs typeface="Calibri" pitchFamily="34" charset="-120"/>
              </a:rPr>
              <a:t> at the top of a pendulum give a fixed, sharply defined point of suspension.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"relevant dimension", and which techniques make it reliable?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string (pivot to top of bob) is drawn to scale at 0.842 m; the bob is drawn three times too large so it can be seen. The length in T = 2π√(l/g) is to the centre of the bob: 0.842 + 12.3 × 10⁻³ = 0.8543 m. The dashed position is at 8°.">    </p:cNvPr>
          <p:cNvPicPr>
            <a:picLocks noChangeAspect="1"/>
          </p:cNvPicPr>
          <p:nvPr/>
        </p:nvPicPr>
        <p:blipFill>
          <a:blip r:embed="rId1"/>
          <a:stretch>
            <a:fillRect/>
          </a:stretch>
        </p:blipFill>
        <p:spPr>
          <a:xfrm>
            <a:off x="3448202" y="1371600"/>
            <a:ext cx="2247595" cy="2131466"/>
          </a:xfrm>
          <a:prstGeom prst="rect">
            <a:avLst/>
          </a:prstGeom>
        </p:spPr>
      </p:pic>
      <p:sp>
        <p:nvSpPr>
          <p:cNvPr id="5" name="Text 2"/>
          <p:cNvSpPr txBox="1"/>
          <p:nvPr/>
        </p:nvSpPr>
        <p:spPr>
          <a:xfrm>
            <a:off x="338328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The string (pivot to top of bob) is drawn to scale at 0.842 m; the bob is drawn three times too large so it can be seen. The length in T = 2π√(l/g) is to the centre of the bob: 0.842 + 12.3 × 10⁻³ = 0.8543 m. The dashed position is at 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"relevant dimension", and which techniques make it reliable?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Determine, compare</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the string of a pendulum from the bottom of the clamp blocks to the top of the bob as 0.842 m, and the bob diameter with a vernier caliper as 24.6 mm. Three timings of 20 oscillations give 37.0 s, 37.2 s and 37.1 s. (a) Determine g. (b) A second student uses 0.842 m as the length. Compare the error this causes with the uncertainty from the timing.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Relevant length: l=0.842+0.0123=0.8543 m. Mean of 20 oscillations = 37.1 s, so T=37.1÷20=1.855 s. Rearrange T=2π√(l/g): g=4π²l/T²=4π²×0.8543÷1.855²= </a:t>
            </a:r>
            <a:r>
              <a:rPr lang="en-US" sz="1500" b="1" dirty="0">
                <a:solidFill>
                  <a:srgbClr val="1A1F2B"/>
                </a:solidFill>
                <a:latin typeface="Calibri" pitchFamily="34" charset="0"/>
                <a:ea typeface="Calibri" pitchFamily="34" charset="-122"/>
                <a:cs typeface="Calibri" pitchFamily="34" charset="-120"/>
              </a:rPr>
              <a:t>9.80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Leaving out the radius makes l 0.0123÷0.8543×100=1.4% too small, giving g=9.66 m s⁻²: every reading would be low by the same proportion, a </a:t>
            </a:r>
            <a:r>
              <a:rPr lang="en-US" sz="1500" b="1" dirty="0">
                <a:solidFill>
                  <a:srgbClr val="1A1F2B"/>
                </a:solidFill>
                <a:latin typeface="Calibri" pitchFamily="34" charset="0"/>
                <a:ea typeface="Calibri" pitchFamily="34" charset="-122"/>
                <a:cs typeface="Calibri" pitchFamily="34" charset="-120"/>
              </a:rPr>
              <a:t>systematic error</a:t>
            </a:r>
            <a:r>
              <a:rPr lang="en-US" sz="1500" dirty="0">
                <a:solidFill>
                  <a:srgbClr val="1A1F2B"/>
                </a:solidFill>
                <a:latin typeface="Calibri" pitchFamily="34" charset="0"/>
                <a:ea typeface="Calibri" pitchFamily="34" charset="-122"/>
                <a:cs typeface="Calibri" pitchFamily="34" charset="-120"/>
              </a:rPr>
              <a:t>. The timing half-range, 0.1 s on 37.1 s, is 0.27% in T, so about 0.5% in g (T is squared). </a:t>
            </a:r>
            <a:r>
              <a:rPr lang="en-US" sz="1500" b="1" dirty="0">
                <a:solidFill>
                  <a:srgbClr val="1A1F2B"/>
                </a:solidFill>
                <a:latin typeface="Calibri" pitchFamily="34" charset="0"/>
                <a:ea typeface="Calibri" pitchFamily="34" charset="-122"/>
                <a:cs typeface="Calibri" pitchFamily="34" charset="-120"/>
              </a:rPr>
              <a:t>The missing radius is bigger than the timing uncertainty.</a:t>
            </a:r>
            <a:r>
              <a:rPr lang="en-US" sz="1500" dirty="0">
                <a:solidFill>
                  <a:srgbClr val="1A1F2B"/>
                </a:solidFill>
                <a:latin typeface="Calibri" pitchFamily="34" charset="0"/>
                <a:ea typeface="Calibri" pitchFamily="34" charset="-122"/>
                <a:cs typeface="Calibri" pitchFamily="34" charset="-120"/>
              </a:rPr>
              <a:t> (Combining percentage uncertainties for powers and products is on 6.2.)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calibrate and check instruments at A2?</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Zero checks</a:t>
            </a:r>
            <a:r>
              <a:rPr lang="en-US" sz="1500" dirty="0">
                <a:solidFill>
                  <a:srgbClr val="1A1F2B"/>
                </a:solidFill>
                <a:latin typeface="Calibri" pitchFamily="34" charset="0"/>
                <a:ea typeface="Calibri" pitchFamily="34" charset="-122"/>
                <a:cs typeface="Calibri" pitchFamily="34" charset="-120"/>
              </a:rPr>
              <a:t>: tare a balance with the apparatus in place; zero a Hall probe away from magnets and currents; check a sensor reads zero with no input; close the jaws of a caliper.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Background count</a:t>
            </a:r>
            <a:r>
              <a:rPr lang="en-US" sz="1500" dirty="0">
                <a:solidFill>
                  <a:srgbClr val="1A1F2B"/>
                </a:solidFill>
                <a:latin typeface="Calibri" pitchFamily="34" charset="0"/>
                <a:ea typeface="Calibri" pitchFamily="34" charset="-122"/>
                <a:cs typeface="Calibri" pitchFamily="34" charset="-120"/>
              </a:rPr>
              <a:t>: with the source locked away, count for a long time (several minutes) and work out the background count rate. Subtract it from every count rate before analysing.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Calibration</a:t>
            </a:r>
            <a:r>
              <a:rPr lang="en-US" sz="1500" dirty="0">
                <a:solidFill>
                  <a:srgbClr val="1A1F2B"/>
                </a:solidFill>
                <a:latin typeface="Calibri" pitchFamily="34" charset="0"/>
                <a:ea typeface="Calibri" pitchFamily="34" charset="-122"/>
                <a:cs typeface="Calibri" pitchFamily="34" charset="-120"/>
              </a:rPr>
              <a:t> compares an instrument with known values. Two fixed points give a straight calibration line: melting ice (0 °C) and steam above boiling water (100 °C at standard pressure) for a thermometer; a known field inside a long solenoid for a Hall probe; known masses for a force sensor.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zero error</a:t>
            </a:r>
            <a:r>
              <a:rPr lang="en-US" sz="1500" dirty="0">
                <a:solidFill>
                  <a:srgbClr val="1A1F2B"/>
                </a:solidFill>
                <a:latin typeface="Calibri" pitchFamily="34" charset="0"/>
                <a:ea typeface="Calibri" pitchFamily="34" charset="-122"/>
                <a:cs typeface="Calibri" pitchFamily="34" charset="-120"/>
              </a:rPr>
              <a:t> moves every reading by the same amount and cancels when you take a difference. A </a:t>
            </a:r>
            <a:r>
              <a:rPr lang="en-US" sz="1500" b="1" dirty="0">
                <a:solidFill>
                  <a:srgbClr val="1A1F2B"/>
                </a:solidFill>
                <a:latin typeface="Calibri" pitchFamily="34" charset="0"/>
                <a:ea typeface="Calibri" pitchFamily="34" charset="-122"/>
                <a:cs typeface="Calibri" pitchFamily="34" charset="-120"/>
              </a:rPr>
              <a:t>scale (gradient) error</a:t>
            </a:r>
            <a:r>
              <a:rPr lang="en-US" sz="1500" dirty="0">
                <a:solidFill>
                  <a:srgbClr val="1A1F2B"/>
                </a:solidFill>
                <a:latin typeface="Calibri" pitchFamily="34" charset="0"/>
                <a:ea typeface="Calibri" pitchFamily="34" charset="-122"/>
                <a:cs typeface="Calibri" pitchFamily="34" charset="-120"/>
              </a:rPr>
              <a:t> changes readings in proportion and does not cancel in a difference; it must be corrected using the calibration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calibrate and check instruments at A2?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thermometer reads 2.0 in melting ice and 96.0 in steam. Assuming it responds linearly, the calibration line has gradient 0.94; a reading of 60.0 means a true temperature of 61.7 °C.">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thermometer reads 2.0 in melting ice and 96.0 in steam. Assuming it responds linearly, the calibration line has gradient 0.94; a reading of 60.0 means a true temperature of 61.7 °C.</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calibrate and check instruments at A2?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Determine</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thermometer reads 2.0 °C in melting ice and 96.0 °C in steam at standard pressure. During an experiment it reads 20.0 °C at the start and 60.0 °C at the end. (a) Determine the true final temperature. (b) Determine the true temperature rise and the percentage error if the readings were used uncorrected.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of the calibration line: (96.0-2.0)÷(100-0)=0.94 (reading per °C). Invert: true = (reading − 2.0) ÷ 0.94, so (60.0-2.0)÷0.94= </a:t>
            </a:r>
            <a:r>
              <a:rPr lang="en-US" sz="1500" b="1" dirty="0">
                <a:solidFill>
                  <a:srgbClr val="1A1F2B"/>
                </a:solidFill>
                <a:latin typeface="Calibri" pitchFamily="34" charset="0"/>
                <a:ea typeface="Calibri" pitchFamily="34" charset="-122"/>
                <a:cs typeface="Calibri" pitchFamily="34" charset="-120"/>
              </a:rPr>
              <a:t>61.7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True start: (20.0-2.0)÷0.94=19.1 °C, so the rise is 58.0÷0.94-18.0÷0.94= </a:t>
            </a:r>
            <a:r>
              <a:rPr lang="en-US" sz="1500" b="1" dirty="0">
                <a:solidFill>
                  <a:srgbClr val="1A1F2B"/>
                </a:solidFill>
                <a:latin typeface="Calibri" pitchFamily="34" charset="0"/>
                <a:ea typeface="Calibri" pitchFamily="34" charset="-122"/>
                <a:cs typeface="Calibri" pitchFamily="34" charset="-120"/>
              </a:rPr>
              <a:t>42.6 °C</a:t>
            </a:r>
            <a:r>
              <a:rPr lang="en-US" sz="1500" dirty="0">
                <a:solidFill>
                  <a:srgbClr val="1A1F2B"/>
                </a:solidFill>
                <a:latin typeface="Calibri" pitchFamily="34" charset="0"/>
                <a:ea typeface="Calibri" pitchFamily="34" charset="-122"/>
                <a:cs typeface="Calibri" pitchFamily="34" charset="-120"/>
              </a:rPr>
              <a:t>. The uncorrected rise is 40.0 °C: (42.6-40.0)÷42.6×100= </a:t>
            </a:r>
            <a:r>
              <a:rPr lang="en-US" sz="1500" b="1" dirty="0">
                <a:solidFill>
                  <a:srgbClr val="1A1F2B"/>
                </a:solidFill>
                <a:latin typeface="Calibri" pitchFamily="34" charset="0"/>
                <a:ea typeface="Calibri" pitchFamily="34" charset="-122"/>
                <a:cs typeface="Calibri" pitchFamily="34" charset="-120"/>
              </a:rPr>
              <a:t>6% too small</a:t>
            </a:r>
            <a:r>
              <a:rPr lang="en-US" sz="1500" dirty="0">
                <a:solidFill>
                  <a:srgbClr val="1A1F2B"/>
                </a:solidFill>
                <a:latin typeface="Calibri" pitchFamily="34" charset="0"/>
                <a:ea typeface="Calibri" pitchFamily="34" charset="-122"/>
                <a:cs typeface="Calibri" pitchFamily="34" charset="-120"/>
              </a:rPr>
              <a:t>. The offset of 2.0 cancels in the difference, but the scale error does not.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plan for safety in A2 experiments?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safety answer names the hazard in this experiment and the precaution that deals with it.</a:t>
            </a:r>
            <a:endParaRPr lang="en-US" sz="15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720901"/>
          <a:ext cx="8229600" cy="914400"/>
        </p:xfrm>
        <a:graphic>
          <a:graphicData uri="http://schemas.openxmlformats.org/drawingml/2006/table">
            <a:tbl>
              <a:tblPr/>
              <a:tblGrid>
                <a:gridCol w="1754734"/>
                <a:gridCol w="3236976"/>
                <a:gridCol w="323697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Hazard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Precautions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1207008">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ionising radiation from a sealed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 rates, inverse-square law, absorption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handle the source only with long tongs, holding it at arm's length and pointing it away from people; keep the time out of its lead-lined box short; work at the largest practical distance; return it to the box and store it securely straight after 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 voltage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 beam tubes, deflection plates (kV supplies)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current-limited supply; make and change connections only with the supply switched off; use fully shrouded leads; never touch terminals while it is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glass vacuum tube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 beam and deflection tubes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handle gently, do not knock; the tube could implode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plan for safety in A2 experiments?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54734"/>
                <a:gridCol w="3236976"/>
                <a:gridCol w="323697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Hazard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Precautions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hot liquids and surfaces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water baths for gas laws, specific heat capacity, cooling curves, thermistor calibration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stand the beaker on a heat-proof mat in a stable clamp; do not carry beakers of hot water; let water cool before emptying; keep electrical leads away from the water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stored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capacitors at more than a few volts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discharge through a resistor before handling; observe polarity of electrolytic capacitors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moving or whirling masses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circular motion, oscillating trolleys, swinging pendulums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safety goggles; clear space; secure the load to the string; use small masses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3552444"/>
            <a:ext cx="8229600" cy="851306"/>
          </a:xfrm>
          <a:prstGeom prst="roundRect">
            <a:avLst>
              <a:gd name="adj" fmla="val 6445"/>
            </a:avLst>
          </a:prstGeom>
          <a:solidFill>
            <a:srgbClr val="FEF2F2"/>
          </a:solidFill>
          <a:ln w="9525">
            <a:solidFill>
              <a:srgbClr val="DDE2EA"/>
            </a:solidFill>
            <a:prstDash val="solid"/>
          </a:ln>
        </p:spPr>
      </p:sp>
      <p:sp>
        <p:nvSpPr>
          <p:cNvPr id="6" name="Text 3"/>
          <p:cNvSpPr txBox="1"/>
          <p:nvPr/>
        </p:nvSpPr>
        <p:spPr>
          <a:xfrm>
            <a:off x="603504" y="3643884"/>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gloves for a gamma source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"wear gloves" or "wear a lab coat" for a gamma source. Neither stops gamma rays. The precautions that work are distance (tongs), short exposure time and shielding (the lead-lined box).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Number</a:t>
            </a:r>
            <a:r>
              <a:rPr lang="en-US" sz="1500" dirty="0">
                <a:solidFill>
                  <a:srgbClr val="1A1F2B"/>
                </a:solidFill>
                <a:latin typeface="Calibri" pitchFamily="34" charset="0"/>
                <a:ea typeface="Calibri" pitchFamily="34" charset="-122"/>
                <a:cs typeface="Calibri" pitchFamily="34" charset="-120"/>
              </a:rPr>
              <a:t>: at least six (better seven or eight) values, so the shape is clear and an odd point stands out.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as wide as the apparatus and safety allow. For a decay or discharge, cover at least two or three time constants or half-lives.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Spacing</a:t>
            </a:r>
            <a:r>
              <a:rPr lang="en-US" sz="1500" dirty="0">
                <a:solidFill>
                  <a:srgbClr val="1A1F2B"/>
                </a:solidFill>
                <a:latin typeface="Calibri" pitchFamily="34" charset="0"/>
                <a:ea typeface="Calibri" pitchFamily="34" charset="-122"/>
                <a:cs typeface="Calibri" pitchFamily="34" charset="-120"/>
              </a:rPr>
              <a:t>: aim for points spread evenly along the axis you will plot. If you plot 1/d², readings evenly spaced in d crowd together at the small-1/d² end of the axis, so take more readings at small d, where the quantity changes fastest.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Repeats</a:t>
            </a:r>
            <a:r>
              <a:rPr lang="en-US" sz="1500" dirty="0">
                <a:solidFill>
                  <a:srgbClr val="1A1F2B"/>
                </a:solidFill>
                <a:latin typeface="Calibri" pitchFamily="34" charset="0"/>
                <a:ea typeface="Calibri" pitchFamily="34" charset="-122"/>
                <a:cs typeface="Calibri" pitchFamily="34" charset="-120"/>
              </a:rPr>
              <a:t>: repeat where readings scatter (hand timing, rebound heights); for random processes such as radioactive decay, count for longer so each count contains several hundred events.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Control variables</a:t>
            </a:r>
            <a:r>
              <a:rPr lang="en-US" sz="1500" dirty="0">
                <a:solidFill>
                  <a:srgbClr val="1A1F2B"/>
                </a:solidFill>
                <a:latin typeface="Calibri" pitchFamily="34" charset="0"/>
                <a:ea typeface="Calibri" pitchFamily="34" charset="-122"/>
                <a:cs typeface="Calibri" pitchFamily="34" charset="-120"/>
              </a:rPr>
              <a:t>: name each one, say why it matters and how it is fixed: "same source and same GM tube, at the same voltage setting, throughout".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Use of the data</a:t>
            </a:r>
            <a:r>
              <a:rPr lang="en-US" sz="1500" dirty="0">
                <a:solidFill>
                  <a:srgbClr val="1A1F2B"/>
                </a:solidFill>
                <a:latin typeface="Calibri" pitchFamily="34" charset="0"/>
                <a:ea typeface="Calibri" pitchFamily="34" charset="-122"/>
                <a:cs typeface="Calibri" pitchFamily="34" charset="-120"/>
              </a:rPr>
              <a:t>: rearrange into a straight-line form; say what is plotted, the expected shape, and what the gradient and intercept give.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Seven readings on a 1/d² axis. Evenly spaced distances (top) leave most of the axis empty; spacing evenly along the plotted axis (bottom) means more readings at small d.">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Seven readings on a 1/d² axis. Evenly spaced distances (top) leave most of the axis empty; spacing evenly along the plotted axis (bottom) means more readings at small 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57246"/>
                <a:gridCol w="2210105"/>
                <a:gridCol w="336224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Relationship (A2 context)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Result 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 against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4π²/g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F=BIl (wire in a field, on a balance)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reading change Δm against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Bl/g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p∝(θ+273) at constant volume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against θ/°C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intercept on the θ axis ≈ −273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C=k/(d+d₀)² (gamma count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C^(-1/2) against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1/√k; intercept on the d axis = -d₀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V=V₀e^(-t/RC)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V against t (see 6.2)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-1/RC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4 · Hard · Plan, determine</a:t>
            </a:r>
            <a:endParaRPr lang="en-US" sz="1200" dirty="0"/>
          </a:p>
        </p:txBody>
      </p:sp>
      <p:pic>
        <p:nvPicPr>
          <p:cNvPr id="4" name="Image 0" descr="Specimen results: corrected count rates at seven distances from 0.050 m to 0.200 m, plotted as C^(−1/2) against d. The straight line confirms an inverse-square law; extended back, it crosses the d axis at −0.012 m, the hidden offset d₀.">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corrected count rates at seven distances from 0.050 m to 0.200 m, plotted as C^(−1/2) against d. The straight line confirms an inverse-square law; extended back, it crosses the d axis at −0.012 m, the hidden offset d₀.</a:t>
            </a:r>
            <a:endParaRPr lang="en-US" sz="1100" dirty="0"/>
          </a:p>
        </p:txBody>
      </p:sp>
      <p:sp>
        <p:nvSpPr>
          <p:cNvPr id="6" name="Text 3"/>
          <p:cNvSpPr txBox="1"/>
          <p:nvPr/>
        </p:nvSpPr>
        <p:spPr>
          <a:xfrm>
            <a:off x="457200" y="1371600"/>
            <a:ext cx="3897173"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sealed gamma source sits a few millimetres inside its holder, so the true source-to-detector distance is d+d₀, where d is the distance measured from the front of the holder to the window of a GM tube and d₀ is unknown. Theory predicts a corrected count rate C=k/(d+d₀)². (a) Plan an experiment to test this relationship and find d₀. (b) Use the graph below to determine d₀.</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 Background</a:t>
            </a:r>
            <a:r>
              <a:rPr lang="en-US" sz="1500" dirty="0">
                <a:solidFill>
                  <a:srgbClr val="1A1F2B"/>
                </a:solidFill>
                <a:latin typeface="Calibri" pitchFamily="34" charset="0"/>
                <a:ea typeface="Calibri" pitchFamily="34" charset="-122"/>
                <a:cs typeface="Calibri" pitchFamily="34" charset="-120"/>
              </a:rPr>
              <a:t>: with the source in its box, count for 300 s: here 108 counts → 0.36 s⁻¹, subtracted from every count rate.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4 · Hard · Plan, determine (continued)</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Measurements and technique</a:t>
            </a:r>
            <a:r>
              <a:rPr lang="en-US" sz="1500" dirty="0">
                <a:solidFill>
                  <a:srgbClr val="1A1F2B"/>
                </a:solidFill>
                <a:latin typeface="Calibri" pitchFamily="34" charset="0"/>
                <a:ea typeface="Calibri" pitchFamily="34" charset="-122"/>
                <a:cs typeface="Calibri" pitchFamily="34" charset="-120"/>
              </a:rPr>
              <a:t>: clamp the source holder and the tube on a line along a bench rule (1 mm); vary d from 0.050 m to 0.200 m in seven steps, using a set square to line up the front of the holder and the tube window with the rule; count for 100 s at each distance so every count is several hundred or more.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Controls and safety</a:t>
            </a:r>
            <a:r>
              <a:rPr lang="en-US" sz="1500" dirty="0">
                <a:solidFill>
                  <a:srgbClr val="1A1F2B"/>
                </a:solidFill>
                <a:latin typeface="Calibri" pitchFamily="34" charset="0"/>
                <a:ea typeface="Calibri" pitchFamily="34" charset="-122"/>
                <a:cs typeface="Calibri" pitchFamily="34" charset="-120"/>
              </a:rPr>
              <a:t>: same source, tube and counter voltage; nothing moved between source and tube. Source handled with tongs, pointed away from people, returned to its lead-lined box as soon as the readings are complete.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Use of the data</a:t>
            </a:r>
            <a:r>
              <a:rPr lang="en-US" sz="1500" dirty="0">
                <a:solidFill>
                  <a:srgbClr val="1A1F2B"/>
                </a:solidFill>
                <a:latin typeface="Calibri" pitchFamily="34" charset="0"/>
                <a:ea typeface="Calibri" pitchFamily="34" charset="-122"/>
                <a:cs typeface="Calibri" pitchFamily="34" charset="-120"/>
              </a:rPr>
              <a:t>: rearrange to C^(-1/2)=(d+d₀)/√k. Plot C^(-1/2) against d: a straight line confirms the law; it crosses the d axis at -d₀, and d₀ = y-intercept ÷ gradient.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d=0: 0.0275 s^½; at d=0.200 m: 0.483 s^½. Gradient =(0.483-0.0275)÷0.200=2.28 s^(1/2) m⁻¹. d₀=0.0275÷2.28= </a:t>
            </a:r>
            <a:r>
              <a:rPr lang="en-US" sz="1500" b="1" dirty="0">
                <a:solidFill>
                  <a:srgbClr val="1A1F2B"/>
                </a:solidFill>
                <a:latin typeface="Calibri" pitchFamily="34" charset="0"/>
                <a:ea typeface="Calibri" pitchFamily="34" charset="-122"/>
                <a:cs typeface="Calibri" pitchFamily="34" charset="-120"/>
              </a:rPr>
              <a:t>0.012 m (about 12 mm)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graph turns a systematic error you cannot measure directly into an intercept you can read.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over what range, and how will the data be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4 · Hard · Plan, determine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That is why a plan should say how the data will be used, not just which readings to take.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Every column heading is </a:t>
            </a:r>
            <a:r>
              <a:rPr lang="en-US" sz="1500" b="1" dirty="0">
                <a:solidFill>
                  <a:srgbClr val="1A1F2B"/>
                </a:solidFill>
                <a:latin typeface="Calibri" pitchFamily="34" charset="0"/>
                <a:ea typeface="Calibri" pitchFamily="34" charset="-122"/>
                <a:cs typeface="Calibri" pitchFamily="34" charset="-120"/>
              </a:rPr>
              <a:t>quantity / unit</a:t>
            </a:r>
            <a:r>
              <a:rPr lang="en-US" sz="1500" dirty="0">
                <a:solidFill>
                  <a:srgbClr val="1A1F2B"/>
                </a:solidFill>
                <a:latin typeface="Calibri" pitchFamily="34" charset="0"/>
                <a:ea typeface="Calibri" pitchFamily="34" charset="-122"/>
                <a:cs typeface="Calibri" pitchFamily="34" charset="-120"/>
              </a:rPr>
              <a:t>, for example d / m or C / s⁻¹. Units go in the heading, not after each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Raw readings are recorded to the resolution of the instrument and to the </a:t>
            </a:r>
            <a:r>
              <a:rPr lang="en-US" sz="1500" b="1" dirty="0">
                <a:solidFill>
                  <a:srgbClr val="1A1F2B"/>
                </a:solidFill>
                <a:latin typeface="Calibri" pitchFamily="34" charset="0"/>
                <a:ea typeface="Calibri" pitchFamily="34" charset="-122"/>
                <a:cs typeface="Calibri" pitchFamily="34" charset="-120"/>
              </a:rPr>
              <a:t>same number of decimal places</a:t>
            </a:r>
            <a:r>
              <a:rPr lang="en-US" sz="1500" dirty="0">
                <a:solidFill>
                  <a:srgbClr val="1A1F2B"/>
                </a:solidFill>
                <a:latin typeface="Calibri" pitchFamily="34" charset="0"/>
                <a:ea typeface="Calibri" pitchFamily="34" charset="-122"/>
                <a:cs typeface="Calibri" pitchFamily="34" charset="-120"/>
              </a:rPr>
              <a:t> down a column: 0.050, 0.075, 0.100 m, never 0.05, 0.075, 0.1.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calculated column has the same number of significant figures as the least precise raw data used, or one more.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unit of a derived quantity is worked out, not guessed: the unit of T² is s²; of a count rate, s⁻¹; of C^(-1/2), s^½.</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Put repeats and the mean in the same table, so an anomalous repeat can be seen.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5 · Medium · Identify, correct</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records the first four rows of the experiment in Worked example 4 like this (background 0.36 s⁻¹):</a:t>
            </a:r>
            <a:endParaRPr lang="en-US" sz="13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484986"/>
                <a:gridCol w="2346350"/>
                <a:gridCol w="2150669"/>
                <a:gridCol w="224759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Counts in 100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 rate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Corrected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83787"/>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Identify the faults and write out a corrected table, adding a column for C^(-1/2).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5 · Medium · Identify, correct (continued)</a:t>
            </a:r>
            <a:endParaRPr lang="en-US" sz="1200" dirty="0"/>
          </a:p>
        </p:txBody>
      </p:sp>
      <p:sp>
        <p:nvSpPr>
          <p:cNvPr id="4" name="Text 2"/>
          <p:cNvSpPr txBox="1"/>
          <p:nvPr/>
        </p:nvSpPr>
        <p:spPr>
          <a:xfrm>
            <a:off x="457200" y="1371600"/>
            <a:ext cx="8229600" cy="132222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Headings</a:t>
            </a:r>
            <a:r>
              <a:rPr lang="en-US" sz="1500" dirty="0">
                <a:solidFill>
                  <a:srgbClr val="1A1F2B"/>
                </a:solidFill>
                <a:latin typeface="Calibri" pitchFamily="34" charset="0"/>
                <a:ea typeface="Calibri" pitchFamily="34" charset="-122"/>
                <a:cs typeface="Calibri" pitchFamily="34" charset="-120"/>
              </a:rPr>
              <a:t>: "Distance" has no unit → d / m; "Count rate / s" has the wrong unit → / s⁻¹; "Corrected rate" has no unit → C /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Decimal places</a:t>
            </a:r>
            <a:r>
              <a:rPr lang="en-US" sz="1500" dirty="0">
                <a:solidFill>
                  <a:srgbClr val="1A1F2B"/>
                </a:solidFill>
                <a:latin typeface="Calibri" pitchFamily="34" charset="0"/>
                <a:ea typeface="Calibri" pitchFamily="34" charset="-122"/>
                <a:cs typeface="Calibri" pitchFamily="34" charset="-120"/>
              </a:rPr>
              <a:t>: distances measured to 1 mm must all show three decimal places; 10.6 should be 10.60 and 50.0 should be 50.00, to match the rest of their columns.</a:t>
            </a:r>
            <a:endParaRPr lang="en-US" sz="13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2739542"/>
          <a:ext cx="8229600" cy="914400"/>
        </p:xfrm>
        <a:graphic>
          <a:graphicData uri="http://schemas.openxmlformats.org/drawingml/2006/table">
            <a:tbl>
              <a:tblPr/>
              <a:tblGrid>
                <a:gridCol w="1183234"/>
                <a:gridCol w="1962302"/>
                <a:gridCol w="1959559"/>
                <a:gridCol w="1183234"/>
                <a:gridCol w="194127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counts in 100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 rate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C^(−1/2) / s^½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0.141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0.198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0.255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5 · Medium · Identify, correct (continued)</a:t>
            </a:r>
            <a:endParaRPr lang="en-US" sz="12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83234"/>
                <a:gridCol w="1962302"/>
                <a:gridCol w="1959559"/>
                <a:gridCol w="1183234"/>
                <a:gridCol w="194127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counts in 100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 rate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C^(−1/2) / s^½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586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5.86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0.483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64993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Anomalous readings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anomalous reading</a:t>
            </a:r>
            <a:r>
              <a:rPr lang="en-US" sz="1500" dirty="0">
                <a:solidFill>
                  <a:srgbClr val="1A1F2B"/>
                </a:solidFill>
                <a:latin typeface="Calibri" pitchFamily="34" charset="0"/>
                <a:ea typeface="Calibri" pitchFamily="34" charset="-122"/>
                <a:cs typeface="Calibri" pitchFamily="34" charset="-120"/>
              </a:rPr>
              <a:t> is one that does not fit the pattern of the others: a repeat far from the other repeats, or a point well off the best-fit line.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Spot it </a:t>
            </a:r>
            <a:r>
              <a:rPr lang="en-US" sz="1500" b="1" dirty="0">
                <a:solidFill>
                  <a:srgbClr val="1A1F2B"/>
                </a:solidFill>
                <a:latin typeface="Calibri" pitchFamily="34" charset="0"/>
                <a:ea typeface="Calibri" pitchFamily="34" charset="-122"/>
                <a:cs typeface="Calibri" pitchFamily="34" charset="-120"/>
              </a:rPr>
              <a:t>while the experiment is running</a:t>
            </a:r>
            <a:r>
              <a:rPr lang="en-US" sz="1500" dirty="0">
                <a:solidFill>
                  <a:srgbClr val="1A1F2B"/>
                </a:solidFill>
                <a:latin typeface="Calibri" pitchFamily="34" charset="0"/>
                <a:ea typeface="Calibri" pitchFamily="34" charset="-122"/>
                <a:cs typeface="Calibri" pitchFamily="34" charset="-120"/>
              </a:rPr>
              <a:t> (plot as you go, compare repeats) so it can be measured again. If it cannot be repeated, leave it out of the mean and the best-fit line, but keep it in the table, marked, with the reason.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Suggest a physical cause where you can: a balance not re-zeroed, a wire that had warmed up, a timing started late, a source moved.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Do not call a point anomalous just because it is inconvenient. A curve in the data is a result, not an anomaly.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wire carrying current I passes between the poles of a magnet resting on a top-pan balance. The magnet is pushed down (or up) by the reaction to the force on the wire, by Newton's third law, so the balance reading changes by Δm.">    </p:cNvPr>
          <p:cNvPicPr>
            <a:picLocks noChangeAspect="1"/>
          </p:cNvPicPr>
          <p:nvPr/>
        </p:nvPicPr>
        <p:blipFill>
          <a:blip r:embed="rId1"/>
          <a:stretch>
            <a:fillRect/>
          </a:stretch>
        </p:blipFill>
        <p:spPr>
          <a:xfrm>
            <a:off x="2611526" y="1371600"/>
            <a:ext cx="3920033" cy="2469794"/>
          </a:xfrm>
          <a:prstGeom prst="rect">
            <a:avLst/>
          </a:prstGeom>
        </p:spPr>
      </p:pic>
      <p:sp>
        <p:nvSpPr>
          <p:cNvPr id="5" name="Text 2"/>
          <p:cNvSpPr txBox="1"/>
          <p:nvPr/>
        </p:nvSpPr>
        <p:spPr>
          <a:xfrm>
            <a:off x="2611526" y="3887114"/>
            <a:ext cx="3920033" cy="730606"/>
          </a:xfrm>
          <a:prstGeom prst="rect">
            <a:avLst/>
          </a:prstGeom>
          <a:noFill/>
          <a:ln/>
        </p:spPr>
        <p:txBody>
          <a:bodyPr wrap="square" lIns="0" tIns="0" rIns="0" bIns="0" rtlCol="0" anchor="t"/>
          <a:lstStyle/>
          <a:p>
            <a:pPr algn="ctr" indent="0" marL="0">
              <a:buNone/>
            </a:pPr>
            <a:r>
              <a:rPr lang="en-US" sz="1100" i="1" dirty="0">
                <a:solidFill>
                  <a:srgbClr val="5A6577"/>
                </a:solidFill>
              </a:rPr>
              <a:t>A wire carrying current I passes between the poles of a magnet resting on a top-pan balance. The magnet is pushed down (or up) by the reaction to the force on the wire, by Newton's third law, so the balance reading changes by Δm.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Recorded values: 0.16, 0.33, 0.47, 0.65, 0.95, 0.96, 1.13, 1.27 g for I = 0.50 A to 4.00 A in steps of 0.50 A. The point at 2.50 A is anomalous; the best-fit line ignores it.">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Recorded values: 0.16, 0.33, 0.47, 0.65, 0.95, 0.96, 1.13, 1.27 g for I = 0.50 A to 4.00 A in steps of 0.50 A. The point at 2.50 A is anomalous; the best-fit line ignores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results be recorded, and what about anomalies?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Identify, determine, explain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experiment in the figures, the length of wire in the field is 45.0 mm. The balance has a resolution of 0.01 g. (a) Identify the anomalous reading and describe what the student should do. (b) Use the graph to determine the magnetic flux density B. (c) Explain why the smallest current gives the least reliable point.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I=2.50 A, Δm=0.95 g: the line predicts about 0.80 g. </a:t>
            </a:r>
            <a:r>
              <a:rPr lang="en-US" sz="1500" b="1" dirty="0">
                <a:solidFill>
                  <a:srgbClr val="1A1F2B"/>
                </a:solidFill>
                <a:latin typeface="Calibri" pitchFamily="34" charset="0"/>
                <a:ea typeface="Calibri" pitchFamily="34" charset="-122"/>
                <a:cs typeface="Calibri" pitchFamily="34" charset="-120"/>
              </a:rPr>
              <a:t>Re-zero the balance and repeat the reading at 2.50 A</a:t>
            </a:r>
            <a:r>
              <a:rPr lang="en-US" sz="1500" dirty="0">
                <a:solidFill>
                  <a:srgbClr val="1A1F2B"/>
                </a:solidFill>
                <a:latin typeface="Calibri" pitchFamily="34" charset="0"/>
                <a:ea typeface="Calibri" pitchFamily="34" charset="-122"/>
                <a:cs typeface="Calibri" pitchFamily="34" charset="-120"/>
              </a:rPr>
              <a:t>; if the repeat lies on the line, use it. If not, exclude 0.95 g from the line and note it in the table.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from a large triangle: (1.28-0.16) g÷(4.00-0.50) A=0.32 g A⁻¹=3.2×10⁻⁴ kg A⁻¹. Since Δm g=BIl, gradient =Bl/g, so B=3.2×10⁻⁴×9.81÷0.0450= </a:t>
            </a:r>
            <a:r>
              <a:rPr lang="en-US" sz="1500" b="1" dirty="0">
                <a:solidFill>
                  <a:srgbClr val="1A1F2B"/>
                </a:solidFill>
                <a:latin typeface="Calibri" pitchFamily="34" charset="0"/>
                <a:ea typeface="Calibri" pitchFamily="34" charset="-122"/>
                <a:cs typeface="Calibri" pitchFamily="34" charset="-120"/>
              </a:rPr>
              <a:t>0.070 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±0.005 g on 0.16 g is 3.1%, but on 1.27 g only 0.39%: </a:t>
            </a:r>
            <a:r>
              <a:rPr lang="en-US" sz="1500" b="1" dirty="0">
                <a:solidFill>
                  <a:srgbClr val="1A1F2B"/>
                </a:solidFill>
                <a:latin typeface="Calibri" pitchFamily="34" charset="0"/>
                <a:ea typeface="Calibri" pitchFamily="34" charset="-122"/>
                <a:cs typeface="Calibri" pitchFamily="34" charset="-120"/>
              </a:rPr>
              <a:t>small readings carry the largest percentage uncertainty</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43330"/>
          </a:xfrm>
          <a:prstGeom prst="roundRect">
            <a:avLst>
              <a:gd name="adj" fmla="val 5259"/>
            </a:avLst>
          </a:prstGeom>
          <a:solidFill>
            <a:srgbClr val="EEF2FF"/>
          </a:solidFill>
          <a:ln w="9525">
            <a:solidFill>
              <a:srgbClr val="DDE2EA"/>
            </a:solidFill>
            <a:prstDash val="solid"/>
          </a:ln>
        </p:spPr>
      </p:sp>
      <p:sp>
        <p:nvSpPr>
          <p:cNvPr id="5" name="Text 3"/>
          <p:cNvSpPr txBox="1"/>
          <p:nvPr/>
        </p:nvSpPr>
        <p:spPr>
          <a:xfrm>
            <a:off x="603504" y="1463040"/>
            <a:ext cx="793699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Accuracy</a:t>
            </a:r>
            <a:r>
              <a:rPr lang="en-US" sz="1400" dirty="0">
                <a:solidFill>
                  <a:srgbClr val="1A1F2B"/>
                </a:solidFill>
                <a:latin typeface="Calibri" pitchFamily="34" charset="0"/>
                <a:ea typeface="Calibri" pitchFamily="34" charset="-122"/>
                <a:cs typeface="Calibri" pitchFamily="34" charset="-120"/>
              </a:rPr>
              <a:t> describes how close a measurement or result is to the true value. </a:t>
            </a:r>
            <a:r>
              <a:rPr lang="en-US" sz="1400" b="1" dirty="0">
                <a:solidFill>
                  <a:srgbClr val="1A1F2B"/>
                </a:solidFill>
                <a:latin typeface="Calibri" pitchFamily="34" charset="0"/>
                <a:ea typeface="Calibri" pitchFamily="34" charset="-122"/>
                <a:cs typeface="Calibri" pitchFamily="34" charset="-120"/>
              </a:rPr>
              <a:t>Precision</a:t>
            </a:r>
            <a:r>
              <a:rPr lang="en-US" sz="1400" dirty="0">
                <a:solidFill>
                  <a:srgbClr val="1A1F2B"/>
                </a:solidFill>
                <a:latin typeface="Calibri" pitchFamily="34" charset="0"/>
                <a:ea typeface="Calibri" pitchFamily="34" charset="-122"/>
                <a:cs typeface="Calibri" pitchFamily="34" charset="-120"/>
              </a:rPr>
              <a:t> describes how closely repeated measurements agree with each other: a precise set has very little spread about its mean. The </a:t>
            </a:r>
            <a:r>
              <a:rPr lang="en-US" sz="1400" b="1" dirty="0">
                <a:solidFill>
                  <a:srgbClr val="1A1F2B"/>
                </a:solidFill>
                <a:latin typeface="Calibri" pitchFamily="34" charset="0"/>
                <a:ea typeface="Calibri" pitchFamily="34" charset="-122"/>
                <a:cs typeface="Calibri" pitchFamily="34" charset="-120"/>
              </a:rPr>
              <a:t>sensitivity</a:t>
            </a:r>
            <a:r>
              <a:rPr lang="en-US" sz="1400" dirty="0">
                <a:solidFill>
                  <a:srgbClr val="1A1F2B"/>
                </a:solidFill>
                <a:latin typeface="Calibri" pitchFamily="34" charset="0"/>
                <a:ea typeface="Calibri" pitchFamily="34" charset="-122"/>
                <a:cs typeface="Calibri" pitchFamily="34" charset="-120"/>
              </a:rPr>
              <a:t> of an instrument is the change in its reading (output) for each unit change in the quantity being measured (input). </a:t>
            </a:r>
            <a:r>
              <a:rPr lang="en-US" sz="1400" b="1" dirty="0">
                <a:solidFill>
                  <a:srgbClr val="1A1F2B"/>
                </a:solidFill>
                <a:latin typeface="Calibri" pitchFamily="34" charset="0"/>
                <a:ea typeface="Calibri" pitchFamily="34" charset="-122"/>
                <a:cs typeface="Calibri" pitchFamily="34" charset="-120"/>
              </a:rPr>
              <a:t>Resolution</a:t>
            </a:r>
            <a:r>
              <a:rPr lang="en-US" sz="1400" dirty="0">
                <a:solidFill>
                  <a:srgbClr val="1A1F2B"/>
                </a:solidFill>
                <a:latin typeface="Calibri" pitchFamily="34" charset="0"/>
                <a:ea typeface="Calibri" pitchFamily="34" charset="-122"/>
                <a:cs typeface="Calibri" pitchFamily="34" charset="-120"/>
              </a:rPr>
              <a:t> is different again: the smallest change the instrument can show.</a:t>
            </a:r>
            <a:endParaRPr lang="en-US" sz="1400" dirty="0"/>
          </a:p>
        </p:txBody>
      </p:sp>
      <p:sp>
        <p:nvSpPr>
          <p:cNvPr id="6" name="Text 4"/>
          <p:cNvSpPr txBox="1"/>
          <p:nvPr/>
        </p:nvSpPr>
        <p:spPr>
          <a:xfrm>
            <a:off x="457200" y="2533802"/>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set of results can be precise but inaccurate (a systematic error moves them all the same way), or accurate on average but imprecise (large random scatter).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Random errors limit precision; systematic errors limit accuracy.</a:t>
            </a:r>
            <a:r>
              <a:rPr lang="en-US" sz="1500" dirty="0">
                <a:solidFill>
                  <a:srgbClr val="1A1F2B"/>
                </a:solidFill>
                <a:latin typeface="Calibri" pitchFamily="34" charset="0"/>
                <a:ea typeface="Calibri" pitchFamily="34" charset="-122"/>
                <a:cs typeface="Calibri" pitchFamily="34" charset="-120"/>
              </a:rPr>
              <a:t> Repeating improves the mean of a scattered set, but it cannot fix a systematic error.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"More accurate" does not mean "more decimal places", and many significant figures do not make a value "precise".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Four sets of five repeat values of g. Means: A 9.81, B 9.54, C 9.81, D 9.64 m s⁻². Set B is as precise as set A, but a systematic error has moved every value; set C is accurate on average but imprecis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Four sets of five repeat values of g. Means: A 9.81, B 9.54, C 9.81, D 9.64 m s⁻². Set B is as precise as set A, but a systematic error has moved every value; set C is accurate on average but imprecise.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Calculate, comment</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temperature sensor gives an output p.d. that falls as the temperature rises: 3.92 V at 10 °C, 3.40 V at 20 °C, 1.78 V at 50 °C and 1.36 V at 60 °C. Its output is read with a voltmeter of resolution 0.01 V. (a) Calculate the sensitivity between 10 °C and 20 °C and between 50 °C and 60 °C. (b) Determine the smallest temperature change the system can detect in each range. (c) A student says the sensor is "more accurate at low temperatures". Comment.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Sensitivity = change in output ÷ change in input: (3.92-3.40)÷10= </a:t>
            </a:r>
            <a:r>
              <a:rPr lang="en-US" sz="1500" b="1" dirty="0">
                <a:solidFill>
                  <a:srgbClr val="1A1F2B"/>
                </a:solidFill>
                <a:latin typeface="Calibri" pitchFamily="34" charset="0"/>
                <a:ea typeface="Calibri" pitchFamily="34" charset="-122"/>
                <a:cs typeface="Calibri" pitchFamily="34" charset="-120"/>
              </a:rPr>
              <a:t>0.052 V K⁻¹</a:t>
            </a:r>
            <a:r>
              <a:rPr lang="en-US" sz="1500" dirty="0">
                <a:solidFill>
                  <a:srgbClr val="1A1F2B"/>
                </a:solidFill>
                <a:latin typeface="Calibri" pitchFamily="34" charset="0"/>
                <a:ea typeface="Calibri" pitchFamily="34" charset="-122"/>
                <a:cs typeface="Calibri" pitchFamily="34" charset="-120"/>
              </a:rPr>
              <a:t> (52 mV K⁻¹); (1.78-1.36)÷10= </a:t>
            </a:r>
            <a:r>
              <a:rPr lang="en-US" sz="1500" b="1" dirty="0">
                <a:solidFill>
                  <a:srgbClr val="1A1F2B"/>
                </a:solidFill>
                <a:latin typeface="Calibri" pitchFamily="34" charset="0"/>
                <a:ea typeface="Calibri" pitchFamily="34" charset="-122"/>
                <a:cs typeface="Calibri" pitchFamily="34" charset="-120"/>
              </a:rPr>
              <a:t>0.042 V K⁻¹</a:t>
            </a:r>
            <a:r>
              <a:rPr lang="en-US" sz="1500" dirty="0">
                <a:solidFill>
                  <a:srgbClr val="1A1F2B"/>
                </a:solidFill>
                <a:latin typeface="Calibri" pitchFamily="34" charset="0"/>
                <a:ea typeface="Calibri" pitchFamily="34" charset="-122"/>
                <a:cs typeface="Calibri" pitchFamily="34" charset="-120"/>
              </a:rPr>
              <a:t> (42 mV K⁻¹).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Smallest detectable change = resolution ÷ sensitivity: 0.01÷0.052= </a:t>
            </a:r>
            <a:r>
              <a:rPr lang="en-US" sz="1500" b="1" dirty="0">
                <a:solidFill>
                  <a:srgbClr val="1A1F2B"/>
                </a:solidFill>
                <a:latin typeface="Calibri" pitchFamily="34" charset="0"/>
                <a:ea typeface="Calibri" pitchFamily="34" charset="-122"/>
                <a:cs typeface="Calibri" pitchFamily="34" charset="-120"/>
              </a:rPr>
              <a:t>0.19 K</a:t>
            </a:r>
            <a:r>
              <a:rPr lang="en-US" sz="1500" dirty="0">
                <a:solidFill>
                  <a:srgbClr val="1A1F2B"/>
                </a:solidFill>
                <a:latin typeface="Calibri" pitchFamily="34" charset="0"/>
                <a:ea typeface="Calibri" pitchFamily="34" charset="-122"/>
                <a:cs typeface="Calibri" pitchFamily="34" charset="-120"/>
              </a:rPr>
              <a:t>; 0.01÷0.042= </a:t>
            </a:r>
            <a:r>
              <a:rPr lang="en-US" sz="1500" b="1" dirty="0">
                <a:solidFill>
                  <a:srgbClr val="1A1F2B"/>
                </a:solidFill>
                <a:latin typeface="Calibri" pitchFamily="34" charset="0"/>
                <a:ea typeface="Calibri" pitchFamily="34" charset="-122"/>
                <a:cs typeface="Calibri" pitchFamily="34" charset="-120"/>
              </a:rPr>
              <a:t>0.24 K</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sensor is more sensitive at low temperatures, so it can detect smaller changes there;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Calculate, comment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whether its readings are accurate depends on how well it has been calibrated against known temperatures, not on its sensitivity</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81874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Evaluating and improving</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Find the largest source of uncertainty</a:t>
            </a:r>
            <a:r>
              <a:rPr lang="en-US" sz="1500" dirty="0">
                <a:solidFill>
                  <a:srgbClr val="1A1F2B"/>
                </a:solidFill>
                <a:latin typeface="Calibri" pitchFamily="34" charset="0"/>
                <a:ea typeface="Calibri" pitchFamily="34" charset="-122"/>
                <a:cs typeface="Calibri" pitchFamily="34" charset="-120"/>
              </a:rPr>
              <a:t> by comparing percentage uncertainties (a squared quantity counts twice; see 6.2), and </a:t>
            </a:r>
            <a:r>
              <a:rPr lang="en-US" sz="1500" b="1" dirty="0">
                <a:solidFill>
                  <a:srgbClr val="1A1F2B"/>
                </a:solidFill>
                <a:latin typeface="Calibri" pitchFamily="34" charset="0"/>
                <a:ea typeface="Calibri" pitchFamily="34" charset="-122"/>
                <a:cs typeface="Calibri" pitchFamily="34" charset="-120"/>
              </a:rPr>
              <a:t>look for systematic errors</a:t>
            </a:r>
            <a:r>
              <a:rPr lang="en-US" sz="1500" dirty="0">
                <a:solidFill>
                  <a:srgbClr val="1A1F2B"/>
                </a:solidFill>
                <a:latin typeface="Calibri" pitchFamily="34" charset="0"/>
                <a:ea typeface="Calibri" pitchFamily="34" charset="-122"/>
                <a:cs typeface="Calibri" pitchFamily="34" charset="-120"/>
              </a:rPr>
              <a:t>: a non-zero intercept where theory says zero, results all on one side of the accepted value, a hidden offset such as d₀.</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Suggest a specific improvement</a:t>
            </a:r>
            <a:r>
              <a:rPr lang="en-US" sz="1500" dirty="0">
                <a:solidFill>
                  <a:srgbClr val="1A1F2B"/>
                </a:solidFill>
                <a:latin typeface="Calibri" pitchFamily="34" charset="0"/>
                <a:ea typeface="Calibri" pitchFamily="34" charset="-122"/>
                <a:cs typeface="Calibri" pitchFamily="34" charset="-120"/>
              </a:rPr>
              <a:t> tied to that source and say what it improves; </a:t>
            </a:r>
            <a:r>
              <a:rPr lang="en-US" sz="1500" b="1" dirty="0">
                <a:solidFill>
                  <a:srgbClr val="1A1F2B"/>
                </a:solidFill>
                <a:latin typeface="Calibri" pitchFamily="34" charset="0"/>
                <a:ea typeface="Calibri" pitchFamily="34" charset="-122"/>
                <a:cs typeface="Calibri" pitchFamily="34" charset="-120"/>
              </a:rPr>
              <a:t>comment in context</a:t>
            </a:r>
            <a:r>
              <a:rPr lang="en-US" sz="1500" dirty="0">
                <a:solidFill>
                  <a:srgbClr val="1A1F2B"/>
                </a:solidFill>
                <a:latin typeface="Calibri" pitchFamily="34" charset="0"/>
                <a:ea typeface="Calibri" pitchFamily="34" charset="-122"/>
                <a:cs typeface="Calibri" pitchFamily="34" charset="-120"/>
              </a:rPr>
              <a:t>: does the result agree with the accepted value within its uncertainty, and do the assumptions hold (small amplitude, point source, constant temperature)?</a:t>
            </a:r>
            <a:endParaRPr lang="en-US" sz="17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3236062"/>
          <a:ext cx="8229600" cy="914400"/>
        </p:xfrm>
        <a:graphic>
          <a:graphicData uri="http://schemas.openxmlformats.org/drawingml/2006/table">
            <a:tbl>
              <a:tblPr/>
              <a:tblGrid>
                <a:gridCol w="2274113"/>
                <a:gridCol w="3412541"/>
                <a:gridCol w="25438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Problem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Improvement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improves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reaction time in hand timing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gate or data logger; or time many cycles past a fiducial mark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precision of times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rule not vertical, pointer not level with scale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set square against the rule; eye level with the pointer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accuracy of lengths (removes a systematic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74113"/>
                <a:gridCol w="3412541"/>
                <a:gridCol w="25438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Problem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Improvement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improves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heat lost to the surroundings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insulate (lagging, lid); start below room temperature and finish the same amount above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accuracy of thermal results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random counts from a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 for longer; repeat counts and average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precision of count rates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small readings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increase the range (bigger current, longer length) within safe limits; use an instrument with finer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wire or resistor warming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small currents; switch off between readings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keeps a control variable (temperature)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 precision, accuracy and sensitivity mean, and how do you improve an experiment?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specific, justified improvements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improvement earns credit when it is specific and justified: "use a data logger sampling at 50 Hz, because the p.d. halves in about 0.3 s, far too quickly to read by hand". "Use better equipment" or "be more careful" earn nothing.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specify, do not just name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"Metre rule" is a name. "Metre rule, resolution 1 mm, from the bottom of the clamp blocks to the top of the bob, plus half the diameter from a vernier" is a specification.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justify a data logger with numbers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Compare the time scale of the change (a time constant, a period, a pulse length) with a reaction time of about 0.2 s, and state a sampling rate that gives many readings within that time.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background first, then everything else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Any plan with a radioactive source should measure the background count rate over several minutes and subtract it from every count rate before plotting.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say how the graph gives the answer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End every plan with the graph: what goes on each axis, the expected shape, and which feature (gradient, intercept on either axis) gives the quantity asked for.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95144"/>
                <a:gridCol w="2967228"/>
                <a:gridCol w="296722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precise result must be accurate.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systematic error can move every reading by the same amount while their spread stays tiny.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Precision is about spread; accuracy is about closeness to the true value. Check both.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More significant figures make a value more precise.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Digits beyond the resolution of the instrument carry no information.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Record to the resolution; precision comes from the spread of repeats.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Sensitivity and resolution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Sensitivity is output change per unit input; resolution is the smallest change the display can show.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Smallest detectable input change = resolution ÷ sensitivity.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data logger makes any measurement accurate.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removes reaction time, but its sensor can still have a zero error or poor calibration, and too low a sampling rate misses fast changes.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and calibrate the sensor; choose a suitable sampling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95144"/>
                <a:gridCol w="2967228"/>
                <a:gridCol w="296722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anomalous reading should be rubbed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may reveal a real problem, and removing it hides the evidence.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 it if possible; otherwise keep it in the table, marked, and leave it out of the line and the mean.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35183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Uncertainties and logarithmic graphs, 6.3 A2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After the readings: combining uncertainties, error bars, worst-fit lines and log graphs. Every A2 core practical uses the planning skills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 Planning at IAS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Verniers, micrometers, zero errors, parallax and the basic plan checklist.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Units 4 and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physics behind the contexts: F=BIl and capacitor discharge (Unit 4); simple harmonic motion, gas laws, thermal energy and radioactivity (Unit 5).</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930091"/>
                <a:gridCol w="2791663"/>
                <a:gridCol w="150784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corrected count rate = count rate − background count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radioactivity experiment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sensitivity = Δ(output) ÷ Δ(input)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sensors and instruments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smallest detectable change = resolution ÷ sensitivity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sensor read by a 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uncertainty = (uncertainty ÷ value) ×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finding the biggest source of 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pendulum; l to the centre of the bob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V=V₀e^(-t/RC)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judging the time scale of a discharge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F=BIlsin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balance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470 µF capacitor discharges through 47 kΩ. Is a stopwatch suitable for timing the discharge?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GM counter records 4.40 counts per second near a source; the background is 0.20 s⁻¹. What count rate is due to the source?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sensor's output changes by 25 mV for each kelvin. It is read with a voltmeter of resolution 0.01 V. What is the smallest temperature change it can detect?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Five values of the speed of sound are 331, 332, 331, 330, 332 m s⁻¹; the accepted value at that temperature is 343 m s⁻¹. Describe the results.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is a fiducial mark placed at the centre of an oscillation rather than at one end?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RC=470×10⁻⁶×47×10³=22.1 s. A 0.2 s reaction time is under 1% of this, so </a:t>
            </a:r>
            <a:r>
              <a:rPr lang="en-US" sz="1500" b="1" dirty="0">
                <a:solidFill>
                  <a:srgbClr val="1A1F2B"/>
                </a:solidFill>
                <a:latin typeface="Calibri" pitchFamily="34" charset="0"/>
                <a:ea typeface="Calibri" pitchFamily="34" charset="-122"/>
                <a:cs typeface="Calibri" pitchFamily="34" charset="-120"/>
              </a:rPr>
              <a:t>hand timing with readings every 5 or 10 s is reasonable</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4.40-0.20= </a:t>
            </a:r>
            <a:r>
              <a:rPr lang="en-US" sz="1500" b="1" dirty="0">
                <a:solidFill>
                  <a:srgbClr val="1A1F2B"/>
                </a:solidFill>
                <a:latin typeface="Calibri" pitchFamily="34" charset="0"/>
                <a:ea typeface="Calibri" pitchFamily="34" charset="-122"/>
                <a:cs typeface="Calibri" pitchFamily="34" charset="-120"/>
              </a:rPr>
              <a:t>4.20 s⁻¹</a:t>
            </a:r>
            <a:r>
              <a:rPr lang="en-US" sz="1500" dirty="0">
                <a:solidFill>
                  <a:srgbClr val="1A1F2B"/>
                </a:solidFill>
                <a:latin typeface="Calibri" pitchFamily="34" charset="0"/>
                <a:ea typeface="Calibri" pitchFamily="34" charset="-122"/>
                <a:cs typeface="Calibri" pitchFamily="34" charset="-120"/>
              </a:rPr>
              <a:t>. Always subtract the background before analysing.</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0.01 V÷0.025 V K⁻¹= </a:t>
            </a:r>
            <a:r>
              <a:rPr lang="en-US" sz="1500" b="1" dirty="0">
                <a:solidFill>
                  <a:srgbClr val="1A1F2B"/>
                </a:solidFill>
                <a:latin typeface="Calibri" pitchFamily="34" charset="0"/>
                <a:ea typeface="Calibri" pitchFamily="34" charset="-122"/>
                <a:cs typeface="Calibri" pitchFamily="34" charset="-120"/>
              </a:rPr>
              <a:t>0.40 K</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Precise</a:t>
            </a:r>
            <a:r>
              <a:rPr lang="en-US" sz="1500" dirty="0">
                <a:solidFill>
                  <a:srgbClr val="1A1F2B"/>
                </a:solidFill>
                <a:latin typeface="Calibri" pitchFamily="34" charset="0"/>
                <a:ea typeface="Calibri" pitchFamily="34" charset="-122"/>
                <a:cs typeface="Calibri" pitchFamily="34" charset="-120"/>
              </a:rPr>
              <a:t> (spread only ±1 m s⁻¹) but </a:t>
            </a:r>
            <a:r>
              <a:rPr lang="en-US" sz="1500" b="1" dirty="0">
                <a:solidFill>
                  <a:srgbClr val="1A1F2B"/>
                </a:solidFill>
                <a:latin typeface="Calibri" pitchFamily="34" charset="0"/>
                <a:ea typeface="Calibri" pitchFamily="34" charset="-122"/>
                <a:cs typeface="Calibri" pitchFamily="34" charset="-120"/>
              </a:rPr>
              <a:t>not accurate</a:t>
            </a:r>
            <a:r>
              <a:rPr lang="en-US" sz="1500" dirty="0">
                <a:solidFill>
                  <a:srgbClr val="1A1F2B"/>
                </a:solidFill>
                <a:latin typeface="Calibri" pitchFamily="34" charset="0"/>
                <a:ea typeface="Calibri" pitchFamily="34" charset="-122"/>
                <a:cs typeface="Calibri" pitchFamily="34" charset="-120"/>
              </a:rPr>
              <a:t> (about 12 m s⁻¹ low): there is a systematic error, which repeating will not remove.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object moves </a:t>
            </a:r>
            <a:r>
              <a:rPr lang="en-US" sz="1500" b="1" dirty="0">
                <a:solidFill>
                  <a:srgbClr val="1A1F2B"/>
                </a:solidFill>
                <a:latin typeface="Calibri" pitchFamily="34" charset="0"/>
                <a:ea typeface="Calibri" pitchFamily="34" charset="-122"/>
                <a:cs typeface="Calibri" pitchFamily="34" charset="-120"/>
              </a:rPr>
              <a:t>fastest at the centre</a:t>
            </a:r>
            <a:r>
              <a:rPr lang="en-US" sz="1500" dirty="0">
                <a:solidFill>
                  <a:srgbClr val="1A1F2B"/>
                </a:solidFill>
                <a:latin typeface="Calibri" pitchFamily="34" charset="0"/>
                <a:ea typeface="Calibri" pitchFamily="34" charset="-122"/>
                <a:cs typeface="Calibri" pitchFamily="34" charset="-120"/>
              </a:rPr>
              <a:t>, so the instant it passes is sharply defined; at the ends it is momentarily at rest and the turning point is hard to judge.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investigates the deflection of an electron beam passing between two parallel metal plates inside an evacuated glass tube. Electrons leave a heated filament and are accelerated through a potential difference of 3.0 kV. A separate supply of several hundred volts is connected across the plates.</a:t>
            </a:r>
            <a:endParaRPr lang="en-US" sz="1400" dirty="0"/>
          </a:p>
          <a:p>
            <a:pPr indent="0" marL="0">
              <a:spcAft>
                <a:spcPts val="600"/>
              </a:spcAft>
              <a:buNone/>
            </a:pPr>
            <a:r>
              <a:rPr lang="en-US" sz="1400" dirty="0">
                <a:solidFill>
                  <a:srgbClr val="1A1F2B"/>
                </a:solidFill>
              </a:rPr>
              <a:t>(a) Identify two hazards in this experiment and describe a precaution for each.  [4]</a:t>
            </a:r>
            <a:endParaRPr lang="en-US" sz="1400" dirty="0"/>
          </a:p>
          <a:p>
            <a:pPr indent="0" marL="0">
              <a:spcAft>
                <a:spcPts val="600"/>
              </a:spcAft>
              <a:buNone/>
            </a:pPr>
            <a:r>
              <a:rPr lang="en-US" sz="1400" dirty="0">
                <a:solidFill>
                  <a:srgbClr val="1A1F2B"/>
                </a:solidFill>
              </a:rPr>
              <a:t>(b) Calculate the speed of the electrons as they leave the accelerating region. Use e = 1.60 × 10⁻¹⁹ C and mₑ = 9.11 × 10⁻³¹ kg.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457200" y="3108960"/>
          <a:ext cx="8229600" cy="914400"/>
        </p:xfrm>
        <a:graphic>
          <a:graphicData uri="http://schemas.openxmlformats.org/drawingml/2006/table">
            <a:tbl>
              <a:tblPr/>
              <a:tblGrid>
                <a:gridCol w="2743200"/>
                <a:gridCol w="2743200"/>
                <a:gridCol w="2743200"/>
              </a:tblGrid>
              <a:tr h="0">
                <a:tc>
                  <a:txBody>
                    <a:bodyPr/>
                    <a:lstStyle/>
                    <a:p>
                      <a:pPr algn="ctr" indent="0" marL="0">
                        <a:buNone/>
                      </a:pPr>
                      <a:r>
                        <a:rPr lang="en-US" sz="1200" b="1" dirty="0">
                          <a:solidFill>
                            <a:srgbClr val="1A1F2B"/>
                          </a:solidFill>
                        </a:rPr>
                        <a:t>Time</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p.d. / V</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Q / C</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9.00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4.23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7.3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3.42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20.0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5.88</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2.76</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30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4.75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2.23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40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3.84</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8229600" cy="169164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470 µF capacitor, charged to 9.00 V, discharges through a 100 kΩ resistor. A student reads a digital voltmeter (resolution 0.01 V) every 10 s, timing with a stopwatch, and calculates the charge Q = CV. Her table is:</a:t>
            </a:r>
            <a:endParaRPr lang="en-US" sz="1400" dirty="0"/>
          </a:p>
          <a:p>
            <a:pPr indent="0" marL="0">
              <a:spcAft>
                <a:spcPts val="600"/>
              </a:spcAft>
              <a:buNone/>
            </a:pPr>
            <a:r>
              <a:rPr lang="en-US" sz="1400" dirty="0">
                <a:solidFill>
                  <a:srgbClr val="1A1F2B"/>
                </a:solidFill>
              </a:rPr>
              <a:t>(a) Identify three faults in the table and state how each should be corrected.  [3]</a:t>
            </a:r>
            <a:endParaRPr lang="en-US" sz="1400" dirty="0"/>
          </a:p>
          <a:p>
            <a:pPr indent="0" marL="0">
              <a:spcAft>
                <a:spcPts val="600"/>
              </a:spcAft>
              <a:buNone/>
            </a:pPr>
            <a:r>
              <a:rPr lang="en-US" sz="1400" dirty="0">
                <a:solidFill>
                  <a:srgbClr val="1A1F2B"/>
                </a:solidFill>
              </a:rPr>
              <a:t>(b) Calculate the missing value of charge at t = 40 s, in mC.  [1]</a:t>
            </a:r>
            <a:endParaRPr lang="en-US" sz="1400" dirty="0"/>
          </a:p>
          <a:p>
            <a:pPr indent="0" marL="0">
              <a:spcAft>
                <a:spcPts val="600"/>
              </a:spcAft>
              <a:buNone/>
            </a:pPr>
            <a:r>
              <a:rPr lang="en-US" sz="1400" dirty="0">
                <a:solidFill>
                  <a:srgbClr val="1A1F2B"/>
                </a:solidFill>
              </a:rPr>
              <a:t>(c) Explain why a stopwatch is a suitable timer for this experiment.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high voltage / risk of electric shock from the kV supplies</a:t>
            </a:r>
            <a:endParaRPr lang="en-US" sz="1400" dirty="0"/>
          </a:p>
          <a:p>
            <a:pPr marL="342900" indent="-342900">
              <a:spcAft>
                <a:spcPts val="400"/>
              </a:spcAft>
              <a:buSzPct val="100000"/>
              <a:buChar char="•"/>
            </a:pPr>
            <a:r>
              <a:rPr lang="en-US" sz="1400" dirty="0">
                <a:solidFill>
                  <a:srgbClr val="1A1F2B"/>
                </a:solidFill>
              </a:rPr>
              <a:t>use a current-limited supply; make and change connections only with the supplies switched off; use fully shrouded leads</a:t>
            </a:r>
            <a:endParaRPr lang="en-US" sz="1400" dirty="0"/>
          </a:p>
          <a:p>
            <a:pPr marL="342900" indent="-342900">
              <a:spcAft>
                <a:spcPts val="400"/>
              </a:spcAft>
              <a:buSzPct val="100000"/>
              <a:buChar char="•"/>
            </a:pPr>
            <a:r>
              <a:rPr lang="en-US" sz="1400" dirty="0">
                <a:solidFill>
                  <a:srgbClr val="1A1F2B"/>
                </a:solidFill>
              </a:rPr>
              <a:t>the evacuated glass tube could implode if knocked</a:t>
            </a:r>
            <a:endParaRPr lang="en-US" sz="1400" dirty="0"/>
          </a:p>
          <a:p>
            <a:pPr marL="342900" indent="-342900">
              <a:spcAft>
                <a:spcPts val="400"/>
              </a:spcAft>
              <a:buSzPct val="100000"/>
              <a:buChar char="•"/>
            </a:pPr>
            <a:r>
              <a:rPr lang="en-US" sz="1400" dirty="0">
                <a:solidFill>
                  <a:srgbClr val="1A1F2B"/>
                </a:solidFill>
              </a:rPr>
              <a:t>handle the tube gently by its base, clamp it securely in its stand / use a safety screen</a:t>
            </a:r>
            <a:endParaRPr lang="en-US" sz="1400" dirty="0"/>
          </a:p>
          <a:p>
            <a:pPr marL="342900" indent="-342900">
              <a:spcAft>
                <a:spcPts val="400"/>
              </a:spcAft>
              <a:buSzPct val="100000"/>
              <a:buChar char="•"/>
            </a:pPr>
            <a:r>
              <a:rPr lang="en-US" sz="1400" dirty="0">
                <a:solidFill>
                  <a:srgbClr val="1A1F2B"/>
                </a:solidFill>
              </a:rPr>
              <a:t>also accept as a hazard/precaution pair: the hot filament and tube neck — allow them to cool before touching</a:t>
            </a:r>
            <a:endParaRPr lang="en-US" sz="1400" dirty="0"/>
          </a:p>
          <a:p>
            <a:pPr marL="342900" indent="-342900">
              <a:spcAft>
                <a:spcPts val="400"/>
              </a:spcAft>
              <a:buSzPct val="100000"/>
              <a:buChar char="•"/>
            </a:pPr>
            <a:r>
              <a:rPr lang="en-US" sz="1400" dirty="0">
                <a:solidFill>
                  <a:srgbClr val="1A1F2B"/>
                </a:solidFill>
              </a:rPr>
              <a:t>eV = ½mₑv², so v = √(2 × 1.60 × 10⁻¹⁹ × 3.0 × 10³ ÷ 9.11 × 10⁻³¹)</a:t>
            </a:r>
            <a:endParaRPr lang="en-US" sz="1400" dirty="0"/>
          </a:p>
          <a:p>
            <a:pPr marL="342900" indent="-342900">
              <a:spcAft>
                <a:spcPts val="400"/>
              </a:spcAft>
              <a:buSzPct val="100000"/>
              <a:buChar char="•"/>
            </a:pPr>
            <a:r>
              <a:rPr lang="en-US" sz="1400" dirty="0">
                <a:solidFill>
                  <a:srgbClr val="1A1F2B"/>
                </a:solidFill>
              </a:rPr>
              <a:t>= 3.2 × 10⁷ m s⁻¹</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time column has no unit: heading should be t / s, and 20.0 should be written 20 like the other set times</a:t>
            </a:r>
            <a:endParaRPr lang="en-US" sz="1400" dirty="0"/>
          </a:p>
          <a:p>
            <a:pPr marL="342900" indent="-342900">
              <a:spcAft>
                <a:spcPts val="400"/>
              </a:spcAft>
              <a:buSzPct val="100000"/>
              <a:buChar char="•"/>
            </a:pPr>
            <a:r>
              <a:rPr lang="en-US" sz="1400" dirty="0">
                <a:solidFill>
                  <a:srgbClr val="1A1F2B"/>
                </a:solidFill>
              </a:rPr>
              <a:t>7.3 is not recorded to the resolution of the voltmeter: it should be 7.28 (two decimal places, like the others)</a:t>
            </a:r>
            <a:endParaRPr lang="en-US" sz="1400" dirty="0"/>
          </a:p>
          <a:p>
            <a:pPr marL="342900" indent="-342900">
              <a:spcAft>
                <a:spcPts val="400"/>
              </a:spcAft>
              <a:buSzPct val="100000"/>
              <a:buChar char="•"/>
            </a:pPr>
            <a:r>
              <a:rPr lang="en-US" sz="1400" dirty="0">
                <a:solidFill>
                  <a:srgbClr val="1A1F2B"/>
                </a:solidFill>
              </a:rPr>
              <a:t>the charge values are in mC, not C: heading should be Q / mC</a:t>
            </a:r>
            <a:endParaRPr lang="en-US" sz="1400" dirty="0"/>
          </a:p>
          <a:p>
            <a:pPr marL="342900" indent="-342900">
              <a:spcAft>
                <a:spcPts val="400"/>
              </a:spcAft>
              <a:buSzPct val="100000"/>
              <a:buChar char="•"/>
            </a:pPr>
            <a:r>
              <a:rPr lang="en-US" sz="1400" dirty="0">
                <a:solidFill>
                  <a:srgbClr val="1A1F2B"/>
                </a:solidFill>
              </a:rPr>
              <a:t>470 × 10⁻⁶ × 3.84 = 1.80 × 10⁻³ C = 1.80 mC</a:t>
            </a:r>
            <a:endParaRPr lang="en-US" sz="1400" dirty="0"/>
          </a:p>
          <a:p>
            <a:pPr marL="342900" indent="-342900">
              <a:spcAft>
                <a:spcPts val="400"/>
              </a:spcAft>
              <a:buSzPct val="100000"/>
              <a:buChar char="•"/>
            </a:pPr>
            <a:r>
              <a:rPr lang="en-US" sz="1400" dirty="0">
                <a:solidFill>
                  <a:srgbClr val="1A1F2B"/>
                </a:solidFill>
              </a:rPr>
              <a:t>the time constant RC = 100 × 10³ × 470 × 10⁻⁶ = 47 s, so a reaction-time error of about 0.2 s is well under 1% of the time scale of the discharge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 Planning and evaluating experiments (A2) · Edexcel IAL Physics</dc:title>
  <dc:subject>PptxGenJS Presentation</dc:subject>
  <dc:creator>Evan Kotronis · ExaminerPrep</dc:creator>
  <cp:lastModifiedBy>Evan Kotronis · ExaminerPrep</cp:lastModifiedBy>
  <cp:revision>1</cp:revision>
  <dcterms:created xsi:type="dcterms:W3CDTF">2026-10-26T15:12:53Z</dcterms:created>
  <dcterms:modified xsi:type="dcterms:W3CDTF">2026-10-26T15:12:53Z</dcterms:modified>
</cp:coreProperties>
</file>