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notesMasterIdLst>
    <p:notesMasterId r:id="rId5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fbd96340-5ba8-273e-3db0-533920da9c90}">
          <p14:sldIdLst>
            <p14:sldId id="256"/>
            <p14:sldId id="257"/>
            <p14:sldId id="258"/>
          </p14:sldIdLst>
        </p14:section>
        <p14:section name="Theory" id="{9727fa48-ef45-5530-9dfd-24665975747d}">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Lst>
        </p14:section>
        <p14:section name="Practice" id="{7ec098d2-5770-58ed-0a38-66f4556160bc}">
          <p14:sldIdLst>
            <p14:sldId id="294"/>
            <p14:sldId id="295"/>
            <p14:sldId id="296"/>
            <p14:sldId id="297"/>
            <p14:sldId id="298"/>
            <p14:sldId id="299"/>
          </p14:sldIdLst>
        </p14:section>
        <p14:section name="Answers" id="{d0d51f18-9b3c-a6f4-4894-0e915a2fca41}">
          <p14:sldIdLst>
            <p14:sldId id="300"/>
            <p14:sldId id="301"/>
            <p14:sldId id="302"/>
            <p14:sldId id="303"/>
            <p14:sldId id="304"/>
            <p14:sldId id="305"/>
            <p14:sldId id="3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Power and efficiency. Notes for this topic: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power?.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power?.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power?.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power?.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power needed to lift a load?.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power needed to lift a load?.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power needed to lift a load?: Worked example 1.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convert between kilowatt-hours and joules?.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convert between kilowatt-hours and joules?.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convert between kilowatt-hours and joules?: Worked example 2.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convert between kilowatt-hours and joules?.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P = Fv come from, and when do you use it?.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P = Fv come from, and when do you use it?.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P = Fv come from, and when do you use it?.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P = Fv come from, and when do you use it?: Worked example 3.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P = Fv come from, and when do you use it?: Worked example 3.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P = Fv come from, and when do you use it?.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P = Fv come from, and when do you use it?: Worked example 4.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efficiency, and how do you show it on a Sankey diagram?.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efficiency, and how do you show it on a Sankey diagram?.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efficiency, and how do you show it on a Sankey diagram?: Worked example 5.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efficiency, and how do you show it on a Sankey diagram?.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estimate the power of a person running upstairs?.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estimate the power of a person running upstairs?.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estimate the power of a person running upstairs?: Worked example 6.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estimate the power of a person running upstairs?.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1.6.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1.6.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https://examinerprep.com/notes/edexcel-ial-physics/power-and-efficiency/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https://examinerprep.com/ial-physics-1-6-power-and-efficiency-questions#IALP-U1-6-A-05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https://examinerprep.com/ial-physics-1-6-power-and-efficiency-questions#IALP-U1-6-A-06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https://examinerprep.com/ial-physics-1-6-power-and-efficiency-questions#IALP-U1-6-FA-05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https://examinerprep.com/ial-physics-1-6-power-and-efficiency-questions#IALP-U1-6-B-07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https://examinerprep.com/ial-physics-1-6-power-and-efficiency-questions#IALP-U1-6-B-08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https://examinerprep.com/ial-physics-1-6-power-and-efficiency-questions#IALP-U1-6-A-05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https://examinerprep.com/ial-physics-1-6-power-and-efficiency-questions#IALP-U1-6-A-06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https://examinerprep.com/ial-physics-1-6-power-and-efficiency-questions#IALP-U1-6-FA-05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https://examinerprep.com/ial-physics-1-6-power-and-efficiency-questions#IALP-U1-6-B-07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https://examinerprep.com/ial-physics-1-6-power-and-efficiency-questions#IALP-U1-6-B-08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examinerprep.com/notes/edexcel-ial-physics/power-and-efficiency/" TargetMode="External"/><Relationship Id="rId2" Type="http://schemas.openxmlformats.org/officeDocument/2006/relationships/hyperlink" Target="https://examinerprep.com/ial-physics-1-6-power-and-efficiency-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1.6 Power and efficiency</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7319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Power as the rate of doing work or transferring energy, and the watt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Reading power from an energy–time graph and energy from a power–time graph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power needed to lift a load with a crane, motor or lift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Converting between kilowatt-hours and joules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Deriving P = Fv and using it for vehicles at constant speed, on the level and on slopes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Efficiency from energies or from powers, as a ratio or a percentage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Sankey diagrams drawn to scale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Estimating the power of a person running upstairs, with uncertainties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Power is the rate of doing work or transferring energy, P = E/t = W/t, measured in watts, where 1 W = 1 J s⁻¹.</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Lifting a mass m through a height Δh in a time t needs a useful power of mgΔh/t.</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 force F moving its point of application at velocity v does work at a rate P = Fv.</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At constant speed the driving force equals the resistive force, so the power needed is (resistive force) × (speed).</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1 kWh is the energy transferred by 1 kW in 1 hour, which is 3.6 × 10⁶ J. It is a unit of energy, not power.</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Efficiency = useful output ÷ total input (both energies or both powers); it is always less than 1 (100%).</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power?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Work and energy tell you how much has been transferred. They say nothing about how quickly. A small electric motor and a large one can both lift the same load to the same height, and both do exactly the same work on it, but one finishes in a fraction of the time. The quantity that captures "how fast" is power.</a:t>
            </a:r>
            <a:endParaRPr lang="en-US" sz="1500" dirty="0"/>
          </a:p>
        </p:txBody>
      </p:sp>
      <p:sp>
        <p:nvSpPr>
          <p:cNvPr id="5" name="Shape 3"/>
          <p:cNvSpPr/>
          <p:nvPr/>
        </p:nvSpPr>
        <p:spPr>
          <a:xfrm>
            <a:off x="457200" y="2412187"/>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503627"/>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Power</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is the rate of doing work, or the rate of transferring energy:</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P = E/t   P = W/t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where P is power (W), E is the energy transferred (J), W is the work done (J) and t is the time taken (s).</a:t>
            </a:r>
            <a:endParaRPr lang="en-US" sz="1400" dirty="0"/>
          </a:p>
        </p:txBody>
      </p:sp>
      <p:sp>
        <p:nvSpPr>
          <p:cNvPr id="7" name="Text 5"/>
          <p:cNvSpPr txBox="1"/>
          <p:nvPr/>
        </p:nvSpPr>
        <p:spPr>
          <a:xfrm>
            <a:off x="457200" y="4025189"/>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E or W is the total for a whole interval, these equations give the </a:t>
            </a:r>
            <a:r>
              <a:rPr lang="en-US" sz="1500" b="1" dirty="0">
                <a:solidFill>
                  <a:srgbClr val="1A1F2B"/>
                </a:solidFill>
                <a:latin typeface="Calibri" pitchFamily="34" charset="0"/>
                <a:ea typeface="Calibri" pitchFamily="34" charset="-122"/>
                <a:cs typeface="Calibri" pitchFamily="34" charset="-120"/>
              </a:rPr>
              <a:t>average</a:t>
            </a:r>
            <a:r>
              <a:rPr lang="en-US" sz="1500" dirty="0">
                <a:solidFill>
                  <a:srgbClr val="1A1F2B"/>
                </a:solidFill>
                <a:latin typeface="Calibri" pitchFamily="34" charset="0"/>
                <a:ea typeface="Calibri" pitchFamily="34" charset="-122"/>
                <a:cs typeface="Calibri" pitchFamily="34" charset="-120"/>
              </a:rPr>
              <a:t> power over that interval.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power?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215889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car accelerating hard, then cruising, then braking has a power output that changes from moment to moment, and E/t smooths all of that into one number.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The watt.</a:t>
            </a:r>
            <a:r>
              <a:rPr lang="en-US" sz="1500" dirty="0">
                <a:solidFill>
                  <a:srgbClr val="1A1F2B"/>
                </a:solidFill>
                <a:latin typeface="Calibri" pitchFamily="34" charset="0"/>
                <a:ea typeface="Calibri" pitchFamily="34" charset="-122"/>
                <a:cs typeface="Calibri" pitchFamily="34" charset="-120"/>
              </a:rPr>
              <a:t> 1 W = 1 J s⁻¹. In SI base units a joule is kg m² s⁻², so 1 W = 1 kg m² s⁻³.</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Power is a </a:t>
            </a:r>
            <a:r>
              <a:rPr lang="en-US" sz="1500" b="1" dirty="0">
                <a:solidFill>
                  <a:srgbClr val="1A1F2B"/>
                </a:solidFill>
                <a:latin typeface="Calibri" pitchFamily="34" charset="0"/>
                <a:ea typeface="Calibri" pitchFamily="34" charset="-122"/>
                <a:cs typeface="Calibri" pitchFamily="34" charset="-120"/>
              </a:rPr>
              <a:t>scalar</a:t>
            </a:r>
            <a:r>
              <a:rPr lang="en-US" sz="1500" dirty="0">
                <a:solidFill>
                  <a:srgbClr val="1A1F2B"/>
                </a:solidFill>
                <a:latin typeface="Calibri" pitchFamily="34" charset="0"/>
                <a:ea typeface="Calibri" pitchFamily="34" charset="-122"/>
                <a:cs typeface="Calibri" pitchFamily="34" charset="-120"/>
              </a:rPr>
              <a:t>, like the work and energy it is built from. It has no direction.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Large powers are given in kW (10³ W), MW (10⁶ W) or GW (10⁹ W). A kettle is about 2–3 kW, a family car engine tens of kW, a large power station about 1–2 GW.</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Graphs make the definition visual. If you plot the energy transferred against time, the </a:t>
            </a:r>
            <a:r>
              <a:rPr lang="en-US" sz="1500" b="1" dirty="0">
                <a:solidFill>
                  <a:srgbClr val="1A1F2B"/>
                </a:solidFill>
                <a:latin typeface="Calibri" pitchFamily="34" charset="0"/>
                <a:ea typeface="Calibri" pitchFamily="34" charset="-122"/>
                <a:cs typeface="Calibri" pitchFamily="34" charset="-120"/>
              </a:rPr>
              <a:t>gradient</a:t>
            </a:r>
            <a:r>
              <a:rPr lang="en-US" sz="1500" dirty="0">
                <a:solidFill>
                  <a:srgbClr val="1A1F2B"/>
                </a:solidFill>
                <a:latin typeface="Calibri" pitchFamily="34" charset="0"/>
                <a:ea typeface="Calibri" pitchFamily="34" charset="-122"/>
                <a:cs typeface="Calibri" pitchFamily="34" charset="-120"/>
              </a:rPr>
              <a:t> of the line is ΔE/Δt, which is the power. A steeper line means a more powerful machine.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power?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Two motors raise the same load, so each transfers 6.0 kJ. Motor A takes 20 s and motor B takes 50 s. The gradient of each line is the power: 6000 ÷ 20 = 300 W and 6000 ÷ 50 = 120 W.">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Two motors raise the same load, so each transfers 6.0 kJ. Motor A takes 20 s and motor B takes 50 s. The gradient of each line is the power: 6000 ÷ 20 = 300 W and 6000 ÷ 50 = 120 W.</a:t>
            </a:r>
            <a:endParaRPr lang="en-US" sz="1100" dirty="0"/>
          </a:p>
        </p:txBody>
      </p:sp>
      <p:sp>
        <p:nvSpPr>
          <p:cNvPr id="6" name="Text 3"/>
          <p:cNvSpPr txBox="1"/>
          <p:nvPr/>
        </p:nvSpPr>
        <p:spPr>
          <a:xfrm>
            <a:off x="457200" y="1371600"/>
            <a:ext cx="3621938"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reverse is just as useful. On a graph of </a:t>
            </a:r>
            <a:r>
              <a:rPr lang="en-US" sz="1500" b="1" dirty="0">
                <a:solidFill>
                  <a:srgbClr val="1A1F2B"/>
                </a:solidFill>
                <a:latin typeface="Calibri" pitchFamily="34" charset="0"/>
                <a:ea typeface="Calibri" pitchFamily="34" charset="-122"/>
                <a:cs typeface="Calibri" pitchFamily="34" charset="-120"/>
              </a:rPr>
              <a:t>power against time</a:t>
            </a:r>
            <a:r>
              <a:rPr lang="en-US" sz="1500" dirty="0">
                <a:solidFill>
                  <a:srgbClr val="1A1F2B"/>
                </a:solidFill>
                <a:latin typeface="Calibri" pitchFamily="34" charset="0"/>
                <a:ea typeface="Calibri" pitchFamily="34" charset="-122"/>
                <a:cs typeface="Calibri" pitchFamily="34" charset="-120"/>
              </a:rPr>
              <a:t>, a thin strip of width Δt and height P has area P Δt = ΔE. Adding up all the strips, the </a:t>
            </a:r>
            <a:r>
              <a:rPr lang="en-US" sz="1500" b="1" dirty="0">
                <a:solidFill>
                  <a:srgbClr val="1A1F2B"/>
                </a:solidFill>
                <a:latin typeface="Calibri" pitchFamily="34" charset="0"/>
                <a:ea typeface="Calibri" pitchFamily="34" charset="-122"/>
                <a:cs typeface="Calibri" pitchFamily="34" charset="-120"/>
              </a:rPr>
              <a:t>area under a power–time graph is the energy transferred</a:t>
            </a:r>
            <a:r>
              <a:rPr lang="en-US" sz="1500" dirty="0">
                <a:solidFill>
                  <a:srgbClr val="1A1F2B"/>
                </a:solidFill>
                <a:latin typeface="Calibri" pitchFamily="34" charset="0"/>
                <a:ea typeface="Calibri" pitchFamily="34" charset="-122"/>
                <a:cs typeface="Calibri" pitchFamily="34" charset="-120"/>
              </a:rPr>
              <a:t>. This works even when the power changes, which is where the simple formula E = Pt would fail.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power?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A winch motor's power rises to 4.0 kW, stays there for 30 s, then falls back to zero. The shaded area is two triangles (20 kJ each) plus a rectangle (4.0 kW × 30 s = 120 kJ), so the motor transfers 160 kJ in total.">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A winch motor's power rises to 4.0 kW, stays there for 30 s, then falls back to zero. The shaded area is two triangles (20 kJ each) plus a rectangle (4.0 kW × 30 s = 120 kJ), so the motor transfers 160 kJ in total.</a:t>
            </a:r>
            <a:endParaRPr lang="en-US" sz="1100" dirty="0"/>
          </a:p>
        </p:txBody>
      </p:sp>
      <p:sp>
        <p:nvSpPr>
          <p:cNvPr id="6" name="Shape 3"/>
          <p:cNvSpPr/>
          <p:nvPr/>
        </p:nvSpPr>
        <p:spPr>
          <a:xfrm>
            <a:off x="457200" y="1371600"/>
            <a:ext cx="3621938"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29330"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Treating "more powerful" as "transfers more energy". Both motors in the first graph end with the same 6.0 kJ. Power is about the </a:t>
            </a:r>
            <a:r>
              <a:rPr lang="en-US" sz="1400" b="1" dirty="0">
                <a:solidFill>
                  <a:srgbClr val="1A1F2B"/>
                </a:solidFill>
                <a:latin typeface="Calibri" pitchFamily="34" charset="0"/>
                <a:ea typeface="Calibri" pitchFamily="34" charset="-122"/>
                <a:cs typeface="Calibri" pitchFamily="34" charset="-120"/>
              </a:rPr>
              <a:t>rate</a:t>
            </a:r>
            <a:r>
              <a:rPr lang="en-US" sz="1400" dirty="0">
                <a:solidFill>
                  <a:srgbClr val="1A1F2B"/>
                </a:solidFill>
                <a:latin typeface="Calibri" pitchFamily="34" charset="0"/>
                <a:ea typeface="Calibri" pitchFamily="34" charset="-122"/>
                <a:cs typeface="Calibri" pitchFamily="34" charset="-120"/>
              </a:rPr>
              <a:t>; the total energy also depends on how long the machine runs, E = Pt.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the power needed to lift a load?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Free-body diagram of the crane's load rising at a steady 0.600 m s⁻¹. The upward tension and the weight are equal, 8.34 kN each, so the load does not accelerate. Only the tension does work on it at the rate the crane must supply.">    </p:cNvPr>
          <p:cNvPicPr>
            <a:picLocks noChangeAspect="1"/>
          </p:cNvPicPr>
          <p:nvPr/>
        </p:nvPicPr>
        <p:blipFill>
          <a:blip r:embed="rId1"/>
          <a:stretch>
            <a:fillRect/>
          </a:stretch>
        </p:blipFill>
        <p:spPr>
          <a:xfrm>
            <a:off x="6851599" y="1371600"/>
            <a:ext cx="1835201" cy="1962302"/>
          </a:xfrm>
          <a:prstGeom prst="rect">
            <a:avLst/>
          </a:prstGeom>
        </p:spPr>
      </p:pic>
      <p:sp>
        <p:nvSpPr>
          <p:cNvPr id="5" name="Text 2"/>
          <p:cNvSpPr txBox="1"/>
          <p:nvPr/>
        </p:nvSpPr>
        <p:spPr>
          <a:xfrm>
            <a:off x="6580480" y="3379622"/>
            <a:ext cx="2377440" cy="1238098"/>
          </a:xfrm>
          <a:prstGeom prst="rect">
            <a:avLst/>
          </a:prstGeom>
          <a:noFill/>
          <a:ln/>
        </p:spPr>
        <p:txBody>
          <a:bodyPr wrap="square" lIns="0" tIns="0" rIns="0" bIns="0" rtlCol="0" anchor="t"/>
          <a:lstStyle/>
          <a:p>
            <a:pPr algn="ctr" indent="0" marL="0">
              <a:buNone/>
            </a:pPr>
            <a:r>
              <a:rPr lang="en-US" sz="1100" i="1" dirty="0">
                <a:solidFill>
                  <a:srgbClr val="5A6577"/>
                </a:solidFill>
              </a:rPr>
              <a:t>Free-body diagram of the crane's load rising at a steady 0.600 m s⁻¹. The upward tension and the weight are equal, 8.34 kN each, so the load does not accelerate. Only the tension does work on it at the rate the crane must supply.</a:t>
            </a:r>
            <a:endParaRPr lang="en-US" sz="1100" dirty="0"/>
          </a:p>
        </p:txBody>
      </p:sp>
      <p:sp>
        <p:nvSpPr>
          <p:cNvPr id="6" name="Text 3"/>
          <p:cNvSpPr txBox="1"/>
          <p:nvPr/>
        </p:nvSpPr>
        <p:spPr>
          <a:xfrm>
            <a:off x="457200" y="1371600"/>
            <a:ext cx="6074359"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Lifting is the most common power calculation, because the useful energy is easy to find. Raising a mass m through a height Δh increases its gravitational potential energy by mgΔh. Divide by the time taken and you have the useful power:</a:t>
            </a:r>
            <a:endParaRPr lang="en-US" sz="1500" dirty="0"/>
          </a:p>
        </p:txBody>
      </p:sp>
      <p:sp>
        <p:nvSpPr>
          <p:cNvPr id="7" name="Shape 4"/>
          <p:cNvSpPr/>
          <p:nvPr/>
        </p:nvSpPr>
        <p:spPr>
          <a:xfrm>
            <a:off x="457200" y="2412187"/>
            <a:ext cx="6074359"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2503627"/>
            <a:ext cx="5781751"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 = mgΔh/t</a:t>
            </a:r>
            <a:endParaRPr lang="en-US" sz="1700" dirty="0"/>
          </a:p>
        </p:txBody>
      </p:sp>
      <p:sp>
        <p:nvSpPr>
          <p:cNvPr id="9" name="Text 6"/>
          <p:cNvSpPr txBox="1"/>
          <p:nvPr/>
        </p:nvSpPr>
        <p:spPr>
          <a:xfrm>
            <a:off x="457200" y="2975458"/>
            <a:ext cx="6074359"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the load rises at </a:t>
            </a:r>
            <a:r>
              <a:rPr lang="en-US" sz="1500" b="1" dirty="0">
                <a:solidFill>
                  <a:srgbClr val="1A1F2B"/>
                </a:solidFill>
                <a:latin typeface="Calibri" pitchFamily="34" charset="0"/>
                <a:ea typeface="Calibri" pitchFamily="34" charset="-122"/>
                <a:cs typeface="Calibri" pitchFamily="34" charset="-120"/>
              </a:rPr>
              <a:t>constant velocity</a:t>
            </a:r>
            <a:r>
              <a:rPr lang="en-US" sz="1500" dirty="0">
                <a:solidFill>
                  <a:srgbClr val="1A1F2B"/>
                </a:solidFill>
                <a:latin typeface="Calibri" pitchFamily="34" charset="0"/>
                <a:ea typeface="Calibri" pitchFamily="34" charset="-122"/>
                <a:cs typeface="Calibri" pitchFamily="34" charset="-120"/>
              </a:rPr>
              <a:t> there is no resultant force on it (Newton's first law), so the tension in the cable equals the weight, T = mg. Also Δh/t is then simply the speed v. Putting these together gives a short cut, P = mgv, which you will see derived properly in the P = Fv section below.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power needed to lift a load?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motor must supply more than this useful power, because some energy is always wasted, mostly by friction in gears and bearings and as thermal energy in the motor windings. The link between the two is efficiency, which comes later on this page.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power needed to lift a load?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1 · Easy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crane lifts a pallet of bricks of mass 850 kg through a height of 18.0 m at constant speed in 30.0 s. Take g = 9.81 N kg⁻¹. Calculate (a) the work done on the pallet by the crane cable and (b) the useful power output of the crane.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At constant speed the tension equals the weight: T = mg = 850 ×9.81 = 8338.5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Work done = force × distance moved in the direction of the force: W = 8338.5 ×18.0 = 150 093 J, so </a:t>
            </a:r>
            <a:r>
              <a:rPr lang="en-US" sz="1500" b="1" dirty="0">
                <a:solidFill>
                  <a:srgbClr val="1A1F2B"/>
                </a:solidFill>
                <a:latin typeface="Calibri" pitchFamily="34" charset="0"/>
                <a:ea typeface="Calibri" pitchFamily="34" charset="-122"/>
                <a:cs typeface="Calibri" pitchFamily="34" charset="-120"/>
              </a:rPr>
              <a:t>W = 1.50 × 10⁵ J</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 = W/t = 150 093 ÷30.0 = 5003 W, so </a:t>
            </a:r>
            <a:r>
              <a:rPr lang="en-US" sz="1500" b="1" dirty="0">
                <a:solidFill>
                  <a:srgbClr val="1A1F2B"/>
                </a:solidFill>
                <a:latin typeface="Calibri" pitchFamily="34" charset="0"/>
                <a:ea typeface="Calibri" pitchFamily="34" charset="-122"/>
                <a:cs typeface="Calibri" pitchFamily="34" charset="-120"/>
              </a:rPr>
              <a:t>P = 5.00 kW</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with P = Fv: v = 18.0 ÷30.0 = 0.600 m s⁻¹ and 8338.5 ×0.600 = 5003 W, the same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convert between kilowatt-hours and joules?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joule is a very small amount of energy on a household scale. A kettle boiling for three minutes transfers about half a million joules, and a home uses tens of millions of joules a day. Energy suppliers therefore use a bigger unit.</a:t>
            </a:r>
            <a:endParaRPr lang="en-US" sz="1500" dirty="0"/>
          </a:p>
        </p:txBody>
      </p:sp>
      <p:sp>
        <p:nvSpPr>
          <p:cNvPr id="5" name="Shape 3"/>
          <p:cNvSpPr/>
          <p:nvPr/>
        </p:nvSpPr>
        <p:spPr>
          <a:xfrm>
            <a:off x="457200" y="2181758"/>
            <a:ext cx="8229600" cy="971093"/>
          </a:xfrm>
          <a:prstGeom prst="roundRect">
            <a:avLst>
              <a:gd name="adj" fmla="val 5650"/>
            </a:avLst>
          </a:prstGeom>
          <a:solidFill>
            <a:srgbClr val="EEF2FF"/>
          </a:solidFill>
          <a:ln w="9525">
            <a:solidFill>
              <a:srgbClr val="DDE2EA"/>
            </a:solidFill>
            <a:prstDash val="solid"/>
          </a:ln>
        </p:spPr>
      </p:sp>
      <p:sp>
        <p:nvSpPr>
          <p:cNvPr id="6" name="Text 4"/>
          <p:cNvSpPr txBox="1"/>
          <p:nvPr/>
        </p:nvSpPr>
        <p:spPr>
          <a:xfrm>
            <a:off x="603504" y="2273198"/>
            <a:ext cx="7936992" cy="82478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One kilowatt-hour</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is the energy transferred by a power of 1 kW in a time of 1 hour:</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1 kWh = 1000 W ×3600 s = 3.6 ×10⁶ J</a:t>
            </a:r>
            <a:endParaRPr lang="en-US" sz="1400" dirty="0"/>
          </a:p>
        </p:txBody>
      </p:sp>
      <p:sp>
        <p:nvSpPr>
          <p:cNvPr id="7" name="Text 5"/>
          <p:cNvSpPr txBox="1"/>
          <p:nvPr/>
        </p:nvSpPr>
        <p:spPr>
          <a:xfrm>
            <a:off x="457200" y="3271723"/>
            <a:ext cx="8229600" cy="1096366"/>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kWh → J:</a:t>
            </a:r>
            <a:r>
              <a:rPr lang="en-US" sz="1500" dirty="0">
                <a:solidFill>
                  <a:srgbClr val="1A1F2B"/>
                </a:solidFill>
                <a:latin typeface="Calibri" pitchFamily="34" charset="0"/>
                <a:ea typeface="Calibri" pitchFamily="34" charset="-122"/>
                <a:cs typeface="Calibri" pitchFamily="34" charset="-120"/>
              </a:rPr>
              <a:t> multiply by 3.6 × 10⁶. </a:t>
            </a:r>
            <a:r>
              <a:rPr lang="en-US" sz="1500" b="1" dirty="0">
                <a:solidFill>
                  <a:srgbClr val="1A1F2B"/>
                </a:solidFill>
                <a:latin typeface="Calibri" pitchFamily="34" charset="0"/>
                <a:ea typeface="Calibri" pitchFamily="34" charset="-122"/>
                <a:cs typeface="Calibri" pitchFamily="34" charset="-120"/>
              </a:rPr>
              <a:t>J → kWh:</a:t>
            </a:r>
            <a:r>
              <a:rPr lang="en-US" sz="1500" dirty="0">
                <a:solidFill>
                  <a:srgbClr val="1A1F2B"/>
                </a:solidFill>
                <a:latin typeface="Calibri" pitchFamily="34" charset="0"/>
                <a:ea typeface="Calibri" pitchFamily="34" charset="-122"/>
                <a:cs typeface="Calibri" pitchFamily="34" charset="-120"/>
              </a:rPr>
              <a:t> divide by 3.6 × 10⁶.</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Energy in kWh = power in kW × time in hours. If you keep the units matched like this, no conversion is needed at all.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name contains "watt", but kW × h is power × time, which is </a:t>
            </a:r>
            <a:r>
              <a:rPr lang="en-US" sz="1500" b="1" dirty="0">
                <a:solidFill>
                  <a:srgbClr val="1A1F2B"/>
                </a:solidFill>
                <a:latin typeface="Calibri" pitchFamily="34" charset="0"/>
                <a:ea typeface="Calibri" pitchFamily="34" charset="-122"/>
                <a:cs typeface="Calibri" pitchFamily="34" charset="-120"/>
              </a:rPr>
              <a:t>energy</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convert between kilowatt-hours and joules?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Using the average power of the wind turbine in worked example 2, the area under the power–time graph over one day is 76.8 kWh, which is 2.76 × 10⁸ J.">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Using the average power of the wind turbine in worked example 2, the area under the power–time graph over one day is 76.8 kWh, which is 2.76 × 10⁸ J.</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convert between kilowatt-hours and joules?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2 · Medium · Calculate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small wind turbine on a farm has an average useful power output of 3.2 kW over one day. (a) Calculate the energy it supplies in one day, in kWh and in J. (b) A household uses 9.5 kWh per day. How many such households could the turbine supply on this day?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Power in kW × time in hours gives kWh directly: E = 3.2 ×24 = 76.8 kWh, so </a:t>
            </a:r>
            <a:r>
              <a:rPr lang="en-US" sz="1500" b="1" dirty="0">
                <a:solidFill>
                  <a:srgbClr val="1A1F2B"/>
                </a:solidFill>
                <a:latin typeface="Calibri" pitchFamily="34" charset="0"/>
                <a:ea typeface="Calibri" pitchFamily="34" charset="-122"/>
                <a:cs typeface="Calibri" pitchFamily="34" charset="-120"/>
              </a:rPr>
              <a:t>E ≈ 77 kWh</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Convert with 1 kWh = 3.6 × 10⁶ J: E = 76.8 ×3.6 ×10⁶ = 2.765 ×10⁸ J, so </a:t>
            </a:r>
            <a:r>
              <a:rPr lang="en-US" sz="1500" b="1" dirty="0">
                <a:solidFill>
                  <a:srgbClr val="1A1F2B"/>
                </a:solidFill>
                <a:latin typeface="Calibri" pitchFamily="34" charset="0"/>
                <a:ea typeface="Calibri" pitchFamily="34" charset="-122"/>
                <a:cs typeface="Calibri" pitchFamily="34" charset="-120"/>
              </a:rPr>
              <a:t>E = 2.8 × 10⁸ J</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in SI units: 3200 W ×(24 ×3600 s) = 2.765 ×10⁸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76.8 ÷9.5 = 8.08. Round down, because a household cannot be part-supplied: </a:t>
            </a:r>
            <a:r>
              <a:rPr lang="en-US" sz="1500" b="1" dirty="0">
                <a:solidFill>
                  <a:srgbClr val="1A1F2B"/>
                </a:solidFill>
                <a:latin typeface="Calibri" pitchFamily="34" charset="0"/>
                <a:ea typeface="Calibri" pitchFamily="34" charset="-122"/>
                <a:cs typeface="Calibri" pitchFamily="34" charset="-120"/>
              </a:rPr>
              <a:t>8 households</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convert between kilowatt-hours and joules?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Calling the kilowatt-hour a unit of power because it contains "kilowatt". Another trap is converting only half the way: multiplying by 1000 alone, or by 3600 alone, gives an answer that is wrong by a factor of 3600 or 1000.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P = Fv come from, and when do you use it?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Many power questions give you a force and a speed rather than an energy and a time. You can link them in two lines. Suppose a constant force F moves its point of application a distance Δs in its own direction, at constant velocity v, in a time Δt. Then</a:t>
            </a:r>
            <a:endParaRPr lang="en-US" sz="1500" dirty="0"/>
          </a:p>
        </p:txBody>
      </p:sp>
      <p:sp>
        <p:nvSpPr>
          <p:cNvPr id="5" name="Shape 3"/>
          <p:cNvSpPr/>
          <p:nvPr/>
        </p:nvSpPr>
        <p:spPr>
          <a:xfrm>
            <a:off x="457200" y="2181758"/>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273198"/>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 = W/Δt = F Δs/Δt = F ×Δs/Δt = Fv</a:t>
            </a:r>
            <a:endParaRPr lang="en-US" sz="1700" dirty="0"/>
          </a:p>
        </p:txBody>
      </p:sp>
      <p:sp>
        <p:nvSpPr>
          <p:cNvPr id="7" name="Text 5"/>
          <p:cNvSpPr txBox="1"/>
          <p:nvPr/>
        </p:nvSpPr>
        <p:spPr>
          <a:xfrm>
            <a:off x="457200" y="2745029"/>
            <a:ext cx="8229600" cy="184434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F is the force </a:t>
            </a:r>
            <a:r>
              <a:rPr lang="en-US" sz="1500" b="1" dirty="0">
                <a:solidFill>
                  <a:srgbClr val="1A1F2B"/>
                </a:solidFill>
                <a:latin typeface="Calibri" pitchFamily="34" charset="0"/>
                <a:ea typeface="Calibri" pitchFamily="34" charset="-122"/>
                <a:cs typeface="Calibri" pitchFamily="34" charset="-120"/>
              </a:rPr>
              <a:t>doing the work</a:t>
            </a:r>
            <a:r>
              <a:rPr lang="en-US" sz="1500" dirty="0">
                <a:solidFill>
                  <a:srgbClr val="1A1F2B"/>
                </a:solidFill>
                <a:latin typeface="Calibri" pitchFamily="34" charset="0"/>
                <a:ea typeface="Calibri" pitchFamily="34" charset="-122"/>
                <a:cs typeface="Calibri" pitchFamily="34" charset="-120"/>
              </a:rPr>
              <a:t> (N) and v is the velocity in the direction of that force (m s⁻¹). This equation is not given to you, so be ready to derive it from W = FΔs and P = W/t. If the velocity is changing, Fv gives the power at the instant when the velocity is v.</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Vehicles at constant speed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car cruising on a level motorway is not accelerating, so by Newton's first law the resultant force on it is zero. The forward </a:t>
            </a:r>
            <a:r>
              <a:rPr lang="en-US" sz="1500" b="1" dirty="0">
                <a:solidFill>
                  <a:srgbClr val="1A1F2B"/>
                </a:solidFill>
                <a:latin typeface="Calibri" pitchFamily="34" charset="0"/>
                <a:ea typeface="Calibri" pitchFamily="34" charset="-122"/>
                <a:cs typeface="Calibri" pitchFamily="34" charset="-120"/>
              </a:rPr>
              <a:t>driving force</a:t>
            </a:r>
            <a:r>
              <a:rPr lang="en-US" sz="1500" dirty="0">
                <a:solidFill>
                  <a:srgbClr val="1A1F2B"/>
                </a:solidFill>
                <a:latin typeface="Calibri" pitchFamily="34" charset="0"/>
                <a:ea typeface="Calibri" pitchFamily="34" charset="-122"/>
                <a:cs typeface="Calibri" pitchFamily="34" charset="-120"/>
              </a:rPr>
              <a:t> from the road on the tyres must exactly balance the total </a:t>
            </a:r>
            <a:r>
              <a:rPr lang="en-US" sz="1500" b="1" dirty="0">
                <a:solidFill>
                  <a:srgbClr val="1A1F2B"/>
                </a:solidFill>
                <a:latin typeface="Calibri" pitchFamily="34" charset="0"/>
                <a:ea typeface="Calibri" pitchFamily="34" charset="-122"/>
                <a:cs typeface="Calibri" pitchFamily="34" charset="-120"/>
              </a:rPr>
              <a:t>resistive force</a:t>
            </a:r>
            <a:r>
              <a:rPr lang="en-US" sz="1500" dirty="0">
                <a:solidFill>
                  <a:srgbClr val="1A1F2B"/>
                </a:solidFill>
                <a:latin typeface="Calibri" pitchFamily="34" charset="0"/>
                <a:ea typeface="Calibri" pitchFamily="34" charset="-122"/>
                <a:cs typeface="Calibri" pitchFamily="34" charset="-120"/>
              </a:rPr>
              <a:t> (air resistance plus rolling resistance and friction in moving parts).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P = Fv come from, and when do you use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Horizontal forces on the car of worked example 3, drawn to scale. At each constant speed the driving force balances the resistive force. A 15% rise in speed needs a 52% rise in power, because the resistive force also rises.">    </p:cNvPr>
          <p:cNvPicPr>
            <a:picLocks noChangeAspect="1"/>
          </p:cNvPicPr>
          <p:nvPr/>
        </p:nvPicPr>
        <p:blipFill>
          <a:blip r:embed="rId1"/>
          <a:stretch>
            <a:fillRect/>
          </a:stretch>
        </p:blipFill>
        <p:spPr>
          <a:xfrm>
            <a:off x="4389120" y="1539850"/>
            <a:ext cx="4297680" cy="2302459"/>
          </a:xfrm>
          <a:prstGeom prst="rect">
            <a:avLst/>
          </a:prstGeom>
        </p:spPr>
      </p:pic>
      <p:sp>
        <p:nvSpPr>
          <p:cNvPr id="5" name="Text 2"/>
          <p:cNvSpPr txBox="1"/>
          <p:nvPr/>
        </p:nvSpPr>
        <p:spPr>
          <a:xfrm>
            <a:off x="4389120" y="388802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Horizontal forces on the car of worked example 3, drawn to scale. At each constant speed the driving force balances the resistive force. A 15% rise in speed needs a 52% rise in power, because the resistive force also rises.</a:t>
            </a:r>
            <a:endParaRPr lang="en-US" sz="1100" dirty="0"/>
          </a:p>
        </p:txBody>
      </p:sp>
      <p:sp>
        <p:nvSpPr>
          <p:cNvPr id="6" name="Text 3"/>
          <p:cNvSpPr txBox="1"/>
          <p:nvPr/>
        </p:nvSpPr>
        <p:spPr>
          <a:xfrm>
            <a:off x="457200" y="1371600"/>
            <a:ext cx="3611880" cy="301660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engine still has to work hard, because the resistive forces are always there, taking energy away to the surroundings.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So the useful power from the engine is (resistive force) × (speed). Resistive forces grow with speed, mainly because air resistance rises steeply, so the power needed grows </a:t>
            </a:r>
            <a:r>
              <a:rPr lang="en-US" sz="1500" b="1" dirty="0">
                <a:solidFill>
                  <a:srgbClr val="1A1F2B"/>
                </a:solidFill>
                <a:latin typeface="Calibri" pitchFamily="34" charset="0"/>
                <a:ea typeface="Calibri" pitchFamily="34" charset="-122"/>
                <a:cs typeface="Calibri" pitchFamily="34" charset="-120"/>
              </a:rPr>
              <a:t>faster</a:t>
            </a:r>
            <a:r>
              <a:rPr lang="en-US" sz="1500" dirty="0">
                <a:solidFill>
                  <a:srgbClr val="1A1F2B"/>
                </a:solidFill>
                <a:latin typeface="Calibri" pitchFamily="34" charset="0"/>
                <a:ea typeface="Calibri" pitchFamily="34" charset="-122"/>
                <a:cs typeface="Calibri" pitchFamily="34" charset="-120"/>
              </a:rPr>
              <a:t> than the speed.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vehicle reaches its </a:t>
            </a:r>
            <a:r>
              <a:rPr lang="en-US" sz="1500" b="1" dirty="0">
                <a:solidFill>
                  <a:srgbClr val="1A1F2B"/>
                </a:solidFill>
                <a:latin typeface="Calibri" pitchFamily="34" charset="0"/>
                <a:ea typeface="Calibri" pitchFamily="34" charset="-122"/>
                <a:cs typeface="Calibri" pitchFamily="34" charset="-120"/>
              </a:rPr>
              <a:t>top speed</a:t>
            </a:r>
            <a:r>
              <a:rPr lang="en-US" sz="1500" dirty="0">
                <a:solidFill>
                  <a:srgbClr val="1A1F2B"/>
                </a:solidFill>
                <a:latin typeface="Calibri" pitchFamily="34" charset="0"/>
                <a:ea typeface="Calibri" pitchFamily="34" charset="-122"/>
                <a:cs typeface="Calibri" pitchFamily="34" charset="-120"/>
              </a:rPr>
              <a:t> when the power needed to overcome resistance equals the maximum useful power the engine can deliver.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P = Fv come from, and when do you use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A model of the power needed by the car in worked example 3, using a resistive force that rises with the square of the speed and passes through both data points. If the engine can deliver at most 60 kW of useful power, the curve reaches that value at about 40 m s⁻¹: the top speed on level ground.">    </p:cNvPr>
          <p:cNvPicPr>
            <a:picLocks noChangeAspect="1"/>
          </p:cNvPicPr>
          <p:nvPr/>
        </p:nvPicPr>
        <p:blipFill>
          <a:blip r:embed="rId1"/>
          <a:stretch>
            <a:fillRect/>
          </a:stretch>
        </p:blipFill>
        <p:spPr>
          <a:xfrm>
            <a:off x="4948733" y="1371600"/>
            <a:ext cx="3738067" cy="2300630"/>
          </a:xfrm>
          <a:prstGeom prst="rect">
            <a:avLst/>
          </a:prstGeom>
        </p:spPr>
      </p:pic>
      <p:sp>
        <p:nvSpPr>
          <p:cNvPr id="5" name="Text 2"/>
          <p:cNvSpPr txBox="1"/>
          <p:nvPr/>
        </p:nvSpPr>
        <p:spPr>
          <a:xfrm>
            <a:off x="4948733" y="3717950"/>
            <a:ext cx="3738067" cy="899770"/>
          </a:xfrm>
          <a:prstGeom prst="rect">
            <a:avLst/>
          </a:prstGeom>
          <a:noFill/>
          <a:ln/>
        </p:spPr>
        <p:txBody>
          <a:bodyPr wrap="square" lIns="0" tIns="0" rIns="0" bIns="0" rtlCol="0" anchor="t"/>
          <a:lstStyle/>
          <a:p>
            <a:pPr algn="ctr" indent="0" marL="0">
              <a:buNone/>
            </a:pPr>
            <a:r>
              <a:rPr lang="en-US" sz="1100" i="1" dirty="0">
                <a:solidFill>
                  <a:srgbClr val="5A6577"/>
                </a:solidFill>
              </a:rPr>
              <a:t>A model of the power needed by the car in worked example 3, using a resistive force that rises with the square of the speed and passes through both data points. If the engine can deliver at most 60 kW of useful power, the curve reaches that value at about 40 m s⁻¹: the top speed on level ground.</a:t>
            </a:r>
            <a:endParaRPr lang="en-US" sz="1100" dirty="0"/>
          </a:p>
        </p:txBody>
      </p:sp>
      <p:sp>
        <p:nvSpPr>
          <p:cNvPr id="6" name="Text 3"/>
          <p:cNvSpPr txBox="1"/>
          <p:nvPr/>
        </p:nvSpPr>
        <p:spPr>
          <a:xfrm>
            <a:off x="457200" y="1371600"/>
            <a:ext cx="4171493"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Beyond that speed the driving force available, P_(max)/v, is smaller than the resistive force, so the car would decelerate back down.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P = Fv come from, and when do you use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3 · Medium · Calculate, compare</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car travels along a level road at a constant 27.0 m s⁻¹. The total resistive force on it is 680 N. When it travels at a constant 31.0 m s⁻¹ the resistive force is 900 N. (a) Calculate the useful power output of the engine at each speed. (b) Compare the percentage increases in speed and in power. (c) Calculate the work done against resistive forces per kilometre at each speed.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Constant speed, so driving force = resistive force; then P = Fv.</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 = 680 ×27.0 = 18 360 W → </a:t>
            </a:r>
            <a:r>
              <a:rPr lang="en-US" sz="1500" b="1" dirty="0">
                <a:solidFill>
                  <a:srgbClr val="1A1F2B"/>
                </a:solidFill>
                <a:latin typeface="Calibri" pitchFamily="34" charset="0"/>
                <a:ea typeface="Calibri" pitchFamily="34" charset="-122"/>
                <a:cs typeface="Calibri" pitchFamily="34" charset="-120"/>
              </a:rPr>
              <a:t>18.4 kW</a:t>
            </a:r>
            <a:r>
              <a:rPr lang="en-US" sz="1500" dirty="0">
                <a:solidFill>
                  <a:srgbClr val="1A1F2B"/>
                </a:solidFill>
                <a:latin typeface="Calibri" pitchFamily="34" charset="0"/>
                <a:ea typeface="Calibri" pitchFamily="34" charset="-122"/>
                <a:cs typeface="Calibri" pitchFamily="34" charset="-120"/>
              </a:rPr>
              <a:t>; P = 900 ×31.0 = 27 900 W → </a:t>
            </a:r>
            <a:r>
              <a:rPr lang="en-US" sz="1500" b="1" dirty="0">
                <a:solidFill>
                  <a:srgbClr val="1A1F2B"/>
                </a:solidFill>
                <a:latin typeface="Calibri" pitchFamily="34" charset="0"/>
                <a:ea typeface="Calibri" pitchFamily="34" charset="-122"/>
                <a:cs typeface="Calibri" pitchFamily="34" charset="-120"/>
              </a:rPr>
              <a:t>27.9 kW</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Speed: (31.0 - 27.0) ÷27.0 = 0.148 → </a:t>
            </a:r>
            <a:r>
              <a:rPr lang="en-US" sz="1500" b="1" dirty="0">
                <a:solidFill>
                  <a:srgbClr val="1A1F2B"/>
                </a:solidFill>
                <a:latin typeface="Calibri" pitchFamily="34" charset="0"/>
                <a:ea typeface="Calibri" pitchFamily="34" charset="-122"/>
                <a:cs typeface="Calibri" pitchFamily="34" charset="-120"/>
              </a:rPr>
              <a:t>15%</a:t>
            </a:r>
            <a:r>
              <a:rPr lang="en-US" sz="1500" dirty="0">
                <a:solidFill>
                  <a:srgbClr val="1A1F2B"/>
                </a:solidFill>
                <a:latin typeface="Calibri" pitchFamily="34" charset="0"/>
                <a:ea typeface="Calibri" pitchFamily="34" charset="-122"/>
                <a:cs typeface="Calibri" pitchFamily="34" charset="-120"/>
              </a:rPr>
              <a:t>. Power: (27 900 - 18 360) ÷18 360 = 0.520 → </a:t>
            </a:r>
            <a:r>
              <a:rPr lang="en-US" sz="1500" b="1" dirty="0">
                <a:solidFill>
                  <a:srgbClr val="1A1F2B"/>
                </a:solidFill>
                <a:latin typeface="Calibri" pitchFamily="34" charset="0"/>
                <a:ea typeface="Calibri" pitchFamily="34" charset="-122"/>
                <a:cs typeface="Calibri" pitchFamily="34" charset="-120"/>
              </a:rPr>
              <a:t>52%</a:t>
            </a:r>
            <a:r>
              <a:rPr lang="en-US" sz="1500" dirty="0">
                <a:solidFill>
                  <a:srgbClr val="1A1F2B"/>
                </a:solidFill>
                <a:latin typeface="Calibri" pitchFamily="34" charset="0"/>
                <a:ea typeface="Calibri" pitchFamily="34" charset="-122"/>
                <a:cs typeface="Calibri" pitchFamily="34" charset="-120"/>
              </a:rPr>
              <a:t>. The power rises more than three times as fast as the speed.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Work = force × distance, with 1 km = 1000 m: 680 ×1000 → </a:t>
            </a:r>
            <a:r>
              <a:rPr lang="en-US" sz="1500" b="1" dirty="0">
                <a:solidFill>
                  <a:srgbClr val="1A1F2B"/>
                </a:solidFill>
                <a:latin typeface="Calibri" pitchFamily="34" charset="0"/>
                <a:ea typeface="Calibri" pitchFamily="34" charset="-122"/>
                <a:cs typeface="Calibri" pitchFamily="34" charset="-120"/>
              </a:rPr>
              <a:t>6.8 × 10⁵ J</a:t>
            </a:r>
            <a:r>
              <a:rPr lang="en-US" sz="1500" dirty="0">
                <a:solidFill>
                  <a:srgbClr val="1A1F2B"/>
                </a:solidFill>
                <a:latin typeface="Calibri" pitchFamily="34" charset="0"/>
                <a:ea typeface="Calibri" pitchFamily="34" charset="-122"/>
                <a:cs typeface="Calibri" pitchFamily="34" charset="-120"/>
              </a:rPr>
              <a:t>; 900 ×1000 → </a:t>
            </a:r>
            <a:r>
              <a:rPr lang="en-US" sz="1500" b="1" dirty="0">
                <a:solidFill>
                  <a:srgbClr val="1A1F2B"/>
                </a:solidFill>
                <a:latin typeface="Calibri" pitchFamily="34" charset="0"/>
                <a:ea typeface="Calibri" pitchFamily="34" charset="-122"/>
                <a:cs typeface="Calibri" pitchFamily="34" charset="-120"/>
              </a:rPr>
              <a:t>9.0 × 10⁵ J</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P = Fv come from, and when do you use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3 · Medium · Calculate, compare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Driving faster needs more power and more energy for every kilometre, because the resistive force is larger.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P = Fv come from, and when do you use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Forces on a cyclist (with bike) of mass 80 kg riding up a 10° slope at constant speed, not to scale. Along the slope the driving force balances the 15 N resistive force plus the weight component mg sin 10° = 136 N.">    </p:cNvPr>
          <p:cNvPicPr>
            <a:picLocks noChangeAspect="1"/>
          </p:cNvPicPr>
          <p:nvPr/>
        </p:nvPicPr>
        <p:blipFill>
          <a:blip r:embed="rId1"/>
          <a:stretch>
            <a:fillRect/>
          </a:stretch>
        </p:blipFill>
        <p:spPr>
          <a:xfrm>
            <a:off x="4960620" y="1371600"/>
            <a:ext cx="3726180" cy="2469794"/>
          </a:xfrm>
          <a:prstGeom prst="rect">
            <a:avLst/>
          </a:prstGeom>
        </p:spPr>
      </p:pic>
      <p:sp>
        <p:nvSpPr>
          <p:cNvPr id="5" name="Text 2"/>
          <p:cNvSpPr txBox="1"/>
          <p:nvPr/>
        </p:nvSpPr>
        <p:spPr>
          <a:xfrm>
            <a:off x="4960620" y="3887114"/>
            <a:ext cx="3726180" cy="730606"/>
          </a:xfrm>
          <a:prstGeom prst="rect">
            <a:avLst/>
          </a:prstGeom>
          <a:noFill/>
          <a:ln/>
        </p:spPr>
        <p:txBody>
          <a:bodyPr wrap="square" lIns="0" tIns="0" rIns="0" bIns="0" rtlCol="0" anchor="t"/>
          <a:lstStyle/>
          <a:p>
            <a:pPr algn="ctr" indent="0" marL="0">
              <a:buNone/>
            </a:pPr>
            <a:r>
              <a:rPr lang="en-US" sz="1100" i="1" dirty="0">
                <a:solidFill>
                  <a:srgbClr val="5A6577"/>
                </a:solidFill>
              </a:rPr>
              <a:t>Forces on a cyclist (with bike) of mass 80 kg riding up a 10° slope at constant speed, not to scale. Along the slope the driving force balances the 15 N resistive force plus the weight component mg sin 10° = 136 N.</a:t>
            </a:r>
            <a:endParaRPr lang="en-US" sz="1100" dirty="0"/>
          </a:p>
        </p:txBody>
      </p:sp>
      <p:sp>
        <p:nvSpPr>
          <p:cNvPr id="6" name="Text 3"/>
          <p:cNvSpPr txBox="1"/>
          <p:nvPr/>
        </p:nvSpPr>
        <p:spPr>
          <a:xfrm>
            <a:off x="457200" y="1371600"/>
            <a:ext cx="4183380" cy="180594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Vehicles on a slope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Going uphill at constant speed, the driving force must balance the resistive force and the component of the weight down the slope, mgsin θ. The extra power mgsin θ×v is the rate at which the vehicle gains gravitational potential energy, since vsin θ is its vertical speed.</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does P = Fv come from, and when do you use 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Hard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cyclist and bike of total mass 80 kg ride up a straight slope inclined at 10° to the horizontal at a constant 2.50 m s⁻¹. The total resistive force is 15 N. (a) Calculate the useful power the cyclist must supply. (b) What fraction of this power goes into gravitational potential energy?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Weight component down the slope: mgsin θ= 80 ×9.81 ×sin 10° = 136.3 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Constant speed, so driving force = 136.3 + 15 = 151.3 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 = Fv = 151.3 ×2.50 = 378 W → </a:t>
            </a:r>
            <a:r>
              <a:rPr lang="en-US" sz="1500" b="1" dirty="0">
                <a:solidFill>
                  <a:srgbClr val="1A1F2B"/>
                </a:solidFill>
                <a:latin typeface="Calibri" pitchFamily="34" charset="0"/>
                <a:ea typeface="Calibri" pitchFamily="34" charset="-122"/>
                <a:cs typeface="Calibri" pitchFamily="34" charset="-120"/>
              </a:rPr>
              <a:t>P = 378 W</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Rate of gain of GPE = mgsin θ×v = 136.3 ×2.50 = 341 W. Fraction = 341 ÷378 = 0.90 → </a:t>
            </a:r>
            <a:r>
              <a:rPr lang="en-US" sz="1500" b="1" dirty="0">
                <a:solidFill>
                  <a:srgbClr val="1A1F2B"/>
                </a:solidFill>
                <a:latin typeface="Calibri" pitchFamily="34" charset="0"/>
                <a:ea typeface="Calibri" pitchFamily="34" charset="-122"/>
                <a:cs typeface="Calibri" pitchFamily="34" charset="-120"/>
              </a:rPr>
              <a:t>about 90%</a:t>
            </a:r>
            <a:r>
              <a:rPr lang="en-US" sz="1500" dirty="0">
                <a:solidFill>
                  <a:srgbClr val="1A1F2B"/>
                </a:solidFill>
                <a:latin typeface="Calibri" pitchFamily="34" charset="0"/>
                <a:ea typeface="Calibri" pitchFamily="34" charset="-122"/>
                <a:cs typeface="Calibri" pitchFamily="34" charset="-120"/>
              </a:rPr>
              <a:t>. On a steep hill at low speed, nearly all the effort goes into climbing.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efficiency, and how do you show it on a Sankey diagram?</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 real machine transfers all of its input energy into the form you want. A lift motor raises the car, but it also warms its own windings, heats the gearbox through friction and makes some noise. Efficiency measures what fraction of the input actually does the job.</a:t>
            </a:r>
            <a:endParaRPr lang="en-US" sz="1500" dirty="0"/>
          </a:p>
        </p:txBody>
      </p:sp>
      <p:sp>
        <p:nvSpPr>
          <p:cNvPr id="5" name="Shape 3"/>
          <p:cNvSpPr/>
          <p:nvPr/>
        </p:nvSpPr>
        <p:spPr>
          <a:xfrm>
            <a:off x="457200" y="2181758"/>
            <a:ext cx="8229600" cy="1228039"/>
          </a:xfrm>
          <a:prstGeom prst="roundRect">
            <a:avLst>
              <a:gd name="adj" fmla="val 4468"/>
            </a:avLst>
          </a:prstGeom>
          <a:solidFill>
            <a:srgbClr val="EEF2FF"/>
          </a:solidFill>
          <a:ln w="9525">
            <a:solidFill>
              <a:srgbClr val="DDE2EA"/>
            </a:solidFill>
            <a:prstDash val="solid"/>
          </a:ln>
        </p:spPr>
      </p:sp>
      <p:sp>
        <p:nvSpPr>
          <p:cNvPr id="6" name="Text 4"/>
          <p:cNvSpPr txBox="1"/>
          <p:nvPr/>
        </p:nvSpPr>
        <p:spPr>
          <a:xfrm>
            <a:off x="603504" y="2273198"/>
            <a:ext cx="7936992" cy="1081735"/>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efficiency = (useful energy output)/(total energy input)   efficiency = (useful power output)/(total power input)</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Give efficiency as a ratio (for example 0.77) or a percentage (77%). It has no unit and is always less than 1 (100%).</a:t>
            </a:r>
            <a:endParaRPr lang="en-US" sz="1700" dirty="0"/>
          </a:p>
        </p:txBody>
      </p:sp>
      <p:sp>
        <p:nvSpPr>
          <p:cNvPr id="7" name="Text 5"/>
          <p:cNvSpPr txBox="1"/>
          <p:nvPr/>
        </p:nvSpPr>
        <p:spPr>
          <a:xfrm>
            <a:off x="457200" y="3528670"/>
            <a:ext cx="8229600" cy="1046074"/>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Useful</a:t>
            </a:r>
            <a:r>
              <a:rPr lang="en-US" sz="1500" dirty="0">
                <a:solidFill>
                  <a:srgbClr val="1A1F2B"/>
                </a:solidFill>
                <a:latin typeface="Calibri" pitchFamily="34" charset="0"/>
                <a:ea typeface="Calibri" pitchFamily="34" charset="-122"/>
                <a:cs typeface="Calibri" pitchFamily="34" charset="-120"/>
              </a:rPr>
              <a:t> output is the energy transferred in the form you want. For a lift it is the gain in gravitational potential energy; for a car at steady speed it is the work done against resistive forces.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rest is </a:t>
            </a:r>
            <a:r>
              <a:rPr lang="en-US" sz="1500" b="1" dirty="0">
                <a:solidFill>
                  <a:srgbClr val="1A1F2B"/>
                </a:solidFill>
                <a:latin typeface="Calibri" pitchFamily="34" charset="0"/>
                <a:ea typeface="Calibri" pitchFamily="34" charset="-122"/>
                <a:cs typeface="Calibri" pitchFamily="34" charset="-120"/>
              </a:rPr>
              <a:t>wasted</a:t>
            </a:r>
            <a:r>
              <a:rPr lang="en-US" sz="1500" dirty="0">
                <a:solidFill>
                  <a:srgbClr val="1A1F2B"/>
                </a:solidFill>
                <a:latin typeface="Calibri" pitchFamily="34" charset="0"/>
                <a:ea typeface="Calibri" pitchFamily="34" charset="-122"/>
                <a:cs typeface="Calibri" pitchFamily="34" charset="-120"/>
              </a:rPr>
              <a:t>, usually dissipated as thermal energy in the surroundings (and some sound). Energy is conserved, so input = useful + wasted.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efficiency, and how do you show it on a Sankey diagram?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Sankey diagram for the lift motor in worked example 5, drawn to scale: 14.0 kW in, 10.7 kW useful, 3.3 kW wasted. The two output widths add up to the input width, and the useful arrow is about three-quarters of the input: an efficiency of 77%.">    </p:cNvPr>
          <p:cNvPicPr>
            <a:picLocks noChangeAspect="1"/>
          </p:cNvPicPr>
          <p:nvPr/>
        </p:nvPicPr>
        <p:blipFill>
          <a:blip r:embed="rId1"/>
          <a:stretch>
            <a:fillRect/>
          </a:stretch>
        </p:blipFill>
        <p:spPr>
          <a:xfrm>
            <a:off x="6879031" y="1371600"/>
            <a:ext cx="1807769" cy="1962302"/>
          </a:xfrm>
          <a:prstGeom prst="rect">
            <a:avLst/>
          </a:prstGeom>
        </p:spPr>
      </p:pic>
      <p:sp>
        <p:nvSpPr>
          <p:cNvPr id="5" name="Text 2"/>
          <p:cNvSpPr txBox="1"/>
          <p:nvPr/>
        </p:nvSpPr>
        <p:spPr>
          <a:xfrm>
            <a:off x="6594196" y="3379622"/>
            <a:ext cx="2377440" cy="1238098"/>
          </a:xfrm>
          <a:prstGeom prst="rect">
            <a:avLst/>
          </a:prstGeom>
          <a:noFill/>
          <a:ln/>
        </p:spPr>
        <p:txBody>
          <a:bodyPr wrap="square" lIns="0" tIns="0" rIns="0" bIns="0" rtlCol="0" anchor="t"/>
          <a:lstStyle/>
          <a:p>
            <a:pPr algn="ctr" indent="0" marL="0">
              <a:buNone/>
            </a:pPr>
            <a:r>
              <a:rPr lang="en-US" sz="1100" i="1" dirty="0">
                <a:solidFill>
                  <a:srgbClr val="5A6577"/>
                </a:solidFill>
              </a:rPr>
              <a:t>Sankey diagram for the lift motor in worked example 5, drawn to scale: 14.0 kW in, 10.7 kW useful, 3.3 kW wasted. The two output widths add up to the input width, and the useful arrow is about three-quarters of the input: an efficiency of 77%.</a:t>
            </a:r>
            <a:endParaRPr lang="en-US" sz="1100" dirty="0"/>
          </a:p>
        </p:txBody>
      </p:sp>
      <p:sp>
        <p:nvSpPr>
          <p:cNvPr id="6" name="Text 3"/>
          <p:cNvSpPr txBox="1"/>
          <p:nvPr/>
        </p:nvSpPr>
        <p:spPr>
          <a:xfrm>
            <a:off x="457200" y="1371600"/>
            <a:ext cx="6101791" cy="230520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Use the power form when you are given rates, and the energy form when you are given amounts. Never divide a power by an energy.</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Sankey diagrams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Sankey diagram</a:t>
            </a:r>
            <a:r>
              <a:rPr lang="en-US" sz="1500" dirty="0">
                <a:solidFill>
                  <a:srgbClr val="1A1F2B"/>
                </a:solidFill>
                <a:latin typeface="Calibri" pitchFamily="34" charset="0"/>
                <a:ea typeface="Calibri" pitchFamily="34" charset="-122"/>
                <a:cs typeface="Calibri" pitchFamily="34" charset="-120"/>
              </a:rPr>
              <a:t> shows energy (or power) flows as arrows whose </a:t>
            </a:r>
            <a:r>
              <a:rPr lang="en-US" sz="1500" b="1" dirty="0">
                <a:solidFill>
                  <a:srgbClr val="1A1F2B"/>
                </a:solidFill>
                <a:latin typeface="Calibri" pitchFamily="34" charset="0"/>
                <a:ea typeface="Calibri" pitchFamily="34" charset="-122"/>
                <a:cs typeface="Calibri" pitchFamily="34" charset="-120"/>
              </a:rPr>
              <a:t>widths are proportional</a:t>
            </a:r>
            <a:r>
              <a:rPr lang="en-US" sz="1500" dirty="0">
                <a:solidFill>
                  <a:srgbClr val="1A1F2B"/>
                </a:solidFill>
                <a:latin typeface="Calibri" pitchFamily="34" charset="0"/>
                <a:ea typeface="Calibri" pitchFamily="34" charset="-122"/>
                <a:cs typeface="Calibri" pitchFamily="34" charset="-120"/>
              </a:rPr>
              <a:t> to the amounts. The input enters on the left, the useful output carries straight on, and wasted output bends away, conventionally downwards. Because energy is conserved, the widths of the output arrows add up to the width of the input arrow. A diagram drawn to scale lets you read the efficiency straight off the page by comparing widths.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efficiency, and how do you show it on a Sankey diagram?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5 · Medium · Calculate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lift car and its passengers have a total mass of 1150 kg. The lift rises at a constant 0.95 m s⁻¹. The input power to the lift motor is 14.0 kW. Ignore any counterweight. (a) Calculate the efficiency of the lift system. (b) Calculate the energy wasted while the lift rises 24 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Useful output power: constant speed, so F = mg and P = mgv = 1150 ×9.81 ×0.95 = 10 717 W.</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Efficiency = 10 717 ÷14 000 = 0.766 → </a:t>
            </a:r>
            <a:r>
              <a:rPr lang="en-US" sz="1500" b="1" dirty="0">
                <a:solidFill>
                  <a:srgbClr val="1A1F2B"/>
                </a:solidFill>
                <a:latin typeface="Calibri" pitchFamily="34" charset="0"/>
                <a:ea typeface="Calibri" pitchFamily="34" charset="-122"/>
                <a:cs typeface="Calibri" pitchFamily="34" charset="-120"/>
              </a:rPr>
              <a:t>77%</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Wasted power = 14 000 - 10 717 = 3283 W. Time to rise 24 m: t = 24 ÷0.95 = 25.3 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Energy = power × time: E_wasted = 3283 ×25.3 → </a:t>
            </a:r>
            <a:r>
              <a:rPr lang="en-US" sz="1500" b="1" dirty="0">
                <a:solidFill>
                  <a:srgbClr val="1A1F2B"/>
                </a:solidFill>
                <a:latin typeface="Calibri" pitchFamily="34" charset="0"/>
                <a:ea typeface="Calibri" pitchFamily="34" charset="-122"/>
                <a:cs typeface="Calibri" pitchFamily="34" charset="-120"/>
              </a:rPr>
              <a:t>8.3 × 10⁴ J</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efficiency, and how do you show it on a Sankey diagram?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the efficiency upside down (input ÷ output), giving an answer above 1. If your efficiency comes out at more than 100%, the ratio is inverted or a useful output has been overestimated. Check before you move 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estimate the power of a person running upstairs?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85018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a classic practical. Running up a flight of stairs raises your body through a vertical height h, so the useful power you develop is the rate of gain of gravitational potential energy, P = mgh/t. You need three measurements.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Mass m:</a:t>
            </a:r>
            <a:r>
              <a:rPr lang="en-US" sz="1500" dirty="0">
                <a:solidFill>
                  <a:srgbClr val="1A1F2B"/>
                </a:solidFill>
                <a:latin typeface="Calibri" pitchFamily="34" charset="0"/>
                <a:ea typeface="Calibri" pitchFamily="34" charset="-122"/>
                <a:cs typeface="Calibri" pitchFamily="34" charset="-120"/>
              </a:rPr>
              <a:t> bathroom scales, with a resolution of 0.5 kg or 0.1 kg.</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Height h:</a:t>
            </a:r>
            <a:r>
              <a:rPr lang="en-US" sz="1500" dirty="0">
                <a:solidFill>
                  <a:srgbClr val="1A1F2B"/>
                </a:solidFill>
                <a:latin typeface="Calibri" pitchFamily="34" charset="0"/>
                <a:ea typeface="Calibri" pitchFamily="34" charset="-122"/>
                <a:cs typeface="Calibri" pitchFamily="34" charset="-120"/>
              </a:rPr>
              <a:t> measure the rise of one step with a metre rule (mm scale) and multiply by the number of steps. Check that several steps are equal, or measure the total height directly with a tape measure.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Time t:</a:t>
            </a:r>
            <a:r>
              <a:rPr lang="en-US" sz="1500" dirty="0">
                <a:solidFill>
                  <a:srgbClr val="1A1F2B"/>
                </a:solidFill>
                <a:latin typeface="Calibri" pitchFamily="34" charset="0"/>
                <a:ea typeface="Calibri" pitchFamily="34" charset="-122"/>
                <a:cs typeface="Calibri" pitchFamily="34" charset="-120"/>
              </a:rPr>
              <a:t> a stopwatch started as the runner sets off from the bottom step and stopped as they reach the top. Repeat several times and take the mean.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Only the </a:t>
            </a:r>
            <a:r>
              <a:rPr lang="en-US" sz="1500" b="1" dirty="0">
                <a:solidFill>
                  <a:srgbClr val="1A1F2B"/>
                </a:solidFill>
                <a:latin typeface="Calibri" pitchFamily="34" charset="0"/>
                <a:ea typeface="Calibri" pitchFamily="34" charset="-122"/>
                <a:cs typeface="Calibri" pitchFamily="34" charset="-120"/>
              </a:rPr>
              <a:t>vertical</a:t>
            </a:r>
            <a:r>
              <a:rPr lang="en-US" sz="1500" dirty="0">
                <a:solidFill>
                  <a:srgbClr val="1A1F2B"/>
                </a:solidFill>
                <a:latin typeface="Calibri" pitchFamily="34" charset="0"/>
                <a:ea typeface="Calibri" pitchFamily="34" charset="-122"/>
                <a:cs typeface="Calibri" pitchFamily="34" charset="-120"/>
              </a:rPr>
              <a:t> height matters. The horizontal distance along the treads does not change the gravitational potential energy. For safety, use dry stairs, sensible footwear and a staircase with a handrail, with nobody else on the stairs.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estimate the power of a person running upstairs?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The staircase of worked example 6, drawn to scale: 16 steps of rise 0.172 m give a vertical height of 2.75 m. The horizontal length of the stairs plays no part in the calculation.">    </p:cNvPr>
          <p:cNvPicPr>
            <a:picLocks noChangeAspect="1"/>
          </p:cNvPicPr>
          <p:nvPr/>
        </p:nvPicPr>
        <p:blipFill>
          <a:blip r:embed="rId1"/>
          <a:stretch>
            <a:fillRect/>
          </a:stretch>
        </p:blipFill>
        <p:spPr>
          <a:xfrm>
            <a:off x="2453335" y="1371600"/>
            <a:ext cx="4237330" cy="2638044"/>
          </a:xfrm>
          <a:prstGeom prst="rect">
            <a:avLst/>
          </a:prstGeom>
        </p:spPr>
      </p:pic>
      <p:sp>
        <p:nvSpPr>
          <p:cNvPr id="5" name="Text 2"/>
          <p:cNvSpPr txBox="1"/>
          <p:nvPr/>
        </p:nvSpPr>
        <p:spPr>
          <a:xfrm>
            <a:off x="2453335" y="4055364"/>
            <a:ext cx="4237330" cy="562356"/>
          </a:xfrm>
          <a:prstGeom prst="rect">
            <a:avLst/>
          </a:prstGeom>
          <a:noFill/>
          <a:ln/>
        </p:spPr>
        <p:txBody>
          <a:bodyPr wrap="square" lIns="0" tIns="0" rIns="0" bIns="0" rtlCol="0" anchor="t"/>
          <a:lstStyle/>
          <a:p>
            <a:pPr algn="ctr" indent="0" marL="0">
              <a:buNone/>
            </a:pPr>
            <a:r>
              <a:rPr lang="en-US" sz="1100" i="1" dirty="0">
                <a:solidFill>
                  <a:srgbClr val="5A6577"/>
                </a:solidFill>
              </a:rPr>
              <a:t>The staircase of worked example 6, drawn to scale: 16 steps of rise 0.172 m give a vertical height of 2.75 m. The horizontal length of the stairs plays no part in the calculation.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estimate the power of a person running upstairs?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6 · Hard · Determine</a:t>
            </a:r>
            <a:endParaRPr lang="en-US" sz="1200" dirty="0"/>
          </a:p>
        </p:txBody>
      </p:sp>
      <p:sp>
        <p:nvSpPr>
          <p:cNvPr id="4" name="Text 2"/>
          <p:cNvSpPr txBox="1"/>
          <p:nvPr/>
        </p:nvSpPr>
        <p:spPr>
          <a:xfrm>
            <a:off x="457200" y="1371600"/>
            <a:ext cx="8229600" cy="320954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student of mass (58.0 ± 0.5) kg runs up a staircase of 16 steps. The rise of one step is (0.172 ± 0.001) m. Five timings are 3.71 s, 3.52 s, 3.64 s, 3.58 s and 3.65 s. Determine the student's useful power output, and identify the measurement with the largest percentage uncertainty.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Height: h = 16 ×0.172 = 2.752 m. Multiplying by an exact 16 multiplies the uncertainty by 16: ±0.016 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Mean time: t = 18.10 ÷5 = 3.62 s; uncertainty = half the range = (3.71 - 3.52) ÷2 = ±0.095 s ≈±0.10 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Power: P = (58.0 ×9.81 ×2.752)/3.62 = 433 W → </a:t>
            </a:r>
            <a:r>
              <a:rPr lang="en-US" sz="1500" b="1" dirty="0">
                <a:solidFill>
                  <a:srgbClr val="1A1F2B"/>
                </a:solidFill>
                <a:latin typeface="Calibri" pitchFamily="34" charset="0"/>
                <a:ea typeface="Calibri" pitchFamily="34" charset="-122"/>
                <a:cs typeface="Calibri" pitchFamily="34" charset="-120"/>
              </a:rPr>
              <a:t>P ≈ 430 W</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Percentage uncertainties: mass 0.5/58.0 = 0.86%; height 0.016/2.752 = 0.58%; time 0.095/3.62 = 2.6%. </a:t>
            </a:r>
            <a:r>
              <a:rPr lang="en-US" sz="1500" b="1" dirty="0">
                <a:solidFill>
                  <a:srgbClr val="1A1F2B"/>
                </a:solidFill>
                <a:latin typeface="Calibri" pitchFamily="34" charset="0"/>
                <a:ea typeface="Calibri" pitchFamily="34" charset="-122"/>
                <a:cs typeface="Calibri" pitchFamily="34" charset="-120"/>
              </a:rPr>
              <a:t>The time has by far the largest percentage uncertainty (2.6%)</a:t>
            </a:r>
            <a:r>
              <a:rPr lang="en-US" sz="1500" dirty="0">
                <a:solidFill>
                  <a:srgbClr val="1A1F2B"/>
                </a:solidFill>
                <a:latin typeface="Calibri" pitchFamily="34" charset="0"/>
                <a:ea typeface="Calibri" pitchFamily="34" charset="-122"/>
                <a:cs typeface="Calibri" pitchFamily="34" charset="-120"/>
              </a:rPr>
              <a:t>, so more repeats, or light gates at the bottom and top of the stairs, would improve the result most.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Combining the separate percentage uncertainties into one for P is a Unit 6 (A2) skill.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estimate the power of a person running upstairs?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Percentage uncertainties of the three measurements in worked example 6. The timing dominates, so improving the timing is the most effective way to improve the result.">    </p:cNvPr>
          <p:cNvPicPr>
            <a:picLocks noChangeAspect="1"/>
          </p:cNvPicPr>
          <p:nvPr/>
        </p:nvPicPr>
        <p:blipFill>
          <a:blip r:embed="rId1"/>
          <a:stretch>
            <a:fillRect/>
          </a:stretch>
        </p:blipFill>
        <p:spPr>
          <a:xfrm>
            <a:off x="4389120" y="1382573"/>
            <a:ext cx="4297680" cy="2616098"/>
          </a:xfrm>
          <a:prstGeom prst="rect">
            <a:avLst/>
          </a:prstGeom>
        </p:spPr>
      </p:pic>
      <p:sp>
        <p:nvSpPr>
          <p:cNvPr id="5" name="Text 2"/>
          <p:cNvSpPr txBox="1"/>
          <p:nvPr/>
        </p:nvSpPr>
        <p:spPr>
          <a:xfrm>
            <a:off x="4389120" y="404439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Percentage uncertainties of the three measurements in worked example 6. The timing dominates, so improving the timing is the most effective way to improve the result.</a:t>
            </a:r>
            <a:endParaRPr lang="en-US" sz="1100" dirty="0"/>
          </a:p>
        </p:txBody>
      </p:sp>
      <p:sp>
        <p:nvSpPr>
          <p:cNvPr id="6" name="Shape 3"/>
          <p:cNvSpPr/>
          <p:nvPr/>
        </p:nvSpPr>
        <p:spPr>
          <a:xfrm>
            <a:off x="457200" y="1371600"/>
            <a:ext cx="3611880" cy="1926641"/>
          </a:xfrm>
          <a:prstGeom prst="roundRect">
            <a:avLst>
              <a:gd name="adj" fmla="val 2848"/>
            </a:avLst>
          </a:prstGeom>
          <a:solidFill>
            <a:srgbClr val="FFFBEB"/>
          </a:solidFill>
          <a:ln w="9525">
            <a:solidFill>
              <a:srgbClr val="DDE2EA"/>
            </a:solidFill>
            <a:prstDash val="solid"/>
          </a:ln>
        </p:spPr>
      </p:sp>
      <p:sp>
        <p:nvSpPr>
          <p:cNvPr id="7" name="Text 4"/>
          <p:cNvSpPr txBox="1"/>
          <p:nvPr/>
        </p:nvSpPr>
        <p:spPr>
          <a:xfrm>
            <a:off x="603504" y="1463040"/>
            <a:ext cx="3319272" cy="1780337"/>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This method finds only the rate of gain of gravitational potential energy. The person's real power output is larger: they also gain kinetic energy, and their muscles waste much of the chemical energy as thermal energy. Say so if asked why the value is an underestimate.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1.6</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convert to base units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you substitute, convert kW to W, minutes and hours to seconds, and kWh to J (× 3.6 × 10⁶). A power in kW with a time in minutes gives a number that is neither joules nor kWh.</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"constant speed" is a force clue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Constant speed or constant velocity means zero resultant force. For a vehicle, driving force = resistive force; for a lifted load, tension = weight. Write that line of working, then use P = Fv. The F in P = Fv is the force </a:t>
            </a:r>
            <a:r>
              <a:rPr lang="en-US" sz="1400" b="1" dirty="0">
                <a:solidFill>
                  <a:srgbClr val="1A1F2B"/>
                </a:solidFill>
                <a:latin typeface="Calibri" pitchFamily="34" charset="0"/>
                <a:ea typeface="Calibri" pitchFamily="34" charset="-122"/>
                <a:cs typeface="Calibri" pitchFamily="34" charset="-120"/>
              </a:rPr>
              <a:t>doing the work</a:t>
            </a:r>
            <a:r>
              <a:rPr lang="en-US" sz="1400" dirty="0">
                <a:solidFill>
                  <a:srgbClr val="1A1F2B"/>
                </a:solidFill>
                <a:latin typeface="Calibri" pitchFamily="34" charset="0"/>
                <a:ea typeface="Calibri" pitchFamily="34" charset="-122"/>
                <a:cs typeface="Calibri" pitchFamily="34" charset="-120"/>
              </a:rPr>
              <a:t>, not the resultant force.</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say which output is useful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calculating an efficiency, decide what the device is for. For a winch it is the gain in gravitational potential energy; for a car at steady speed it is the work done against resistive forces.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1.6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ratio or percentage, not both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0.77 and 77% are both correct; "0.77%" is not. Match the form the question asks for, and sense-check that the answer is below 1 (100%).</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derive P = Fv in two lines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asked to show that P = Fv, write P = W/t = FΔs/t, then state that Δs/t = v for constant velocity. Each step is a separate statement.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20340"/>
                <a:gridCol w="2755087"/>
                <a:gridCol w="275508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more powerful machine always transfers more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 power × time; a weaker machine running for longer can transfer more.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Power is the rate of energy transfer.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kilowatt-hour is a unit of power.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kW × h is power ×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kWh is a unit of energy: 1 kWh = 3.6 × 10⁶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constant speed no force is needed, so no power is needed.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Resistive forces still act and must be balanced.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Power = driving force × speed, with driving force = resistive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P = Fv, F is the resultant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constant velocity the resultant force is zero, which would give zero power.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is the force doing the work, for example the driving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very good machine can be more than 100% efficient.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Output energy cannot exceed input energy (conservation of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Efficiency is always less than 1; some energy is always dissipated.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20340"/>
                <a:gridCol w="2755087"/>
                <a:gridCol w="275508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Wasted energy is destroyed.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cannot be destroyed.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Wasted energy is transferred to the surroundings, mostly as thermal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5 Work and energy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Power is built on work done, W = FΔs, and on the energy stores mgΔh and ½mv². Most power questions start by finding one of these.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2 Forces and Newton's laws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"Constant velocity, so the forces balance" is the step that turns a power question into P = (resistive force) ×v. On a slope the weight component along the slope joins the resistive force.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Electric circuits (Unit 2) and thermal physics (Unit 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Electrical power P = VI is often the input power to a motor; the efficiency equation links it to the mechanical output power on this page. Wasted power heats the device and its surroundings, and with specific heat capacity you can calculate the temperature rise it causes.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211373"/>
                <a:gridCol w="3050438"/>
                <a:gridCol w="196778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E/t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power from energy transferred; P in W, E in J, t in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W/t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power from work done; W in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efficiency = useful energy output ÷ total energy input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efficiency from energies (no unit)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efficiency = useful power output ÷ total power input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efficiency from powers (no unit)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 = FΔs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work done by a force (1.5); F in N, Δs in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Fv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power of a force moving at velocity v (m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W = FΔs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mgv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lifting at constant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P = Fv with F = mg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211373"/>
                <a:gridCol w="3050438"/>
                <a:gridCol w="196778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kWh = 3.6 × 10⁶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unit conversion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(1000 W × 3600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7194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Show that the watt is equivalent to kg m² s⁻³.</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1.2 kW pump runs for 15 minutes. Calculate the energy it transfers in J and in kWh.</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barge is towed at a constant 5.0 m s⁻¹; the water exerts a resistive force of 2.4 kN. Calculate the power of the towing force.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motor is 40% efficient and gives a useful output power of 300 W. Calculate the input power and the wasted power.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car's engine can deliver a maximum useful power of 45 kW. At its top speed on level ground the resistive force is 1.25 kN. Calculate the top speed.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Explain why mgh/t underestimates the power output of a person running upstairs.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2347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1 W = 1 J s⁻¹. 1 J = 1 N m = 1 kg m s⁻² × m = 1 kg m² s⁻². Dividing by s gives kg m² s⁻³.</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1200 ×15 ×60 = 1.08 ×10⁶ J. In kWh: 1.2 ×0.25 = 0.30 kWh. Check: 0.30 ×3.6×10⁶ = 1.08×10⁶ J.</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Constant velocity, so towing force = 2.4 kN. P = Fv = 2400 ×5.0 = 12 000 W = 12 kW.</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Input = 300 ÷0.40 = 750 W; wasted = 750 - 300 = 450 W.</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At top speed the driving force equals the resistive force, so v = P/F = 45 000 ÷1250 = 36 m s⁻¹.</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It counts only the gain in gravitational potential energy. The person also gains kinetic energy, and their muscles dissipate much of the chemical energy they use as thermal energy, so their total power output is larger.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small pump in a village well raises 45 kg of water through a vertical height of 8.0 m every minute. The input power to the pump is 95 W. g = 9.81 N kg⁻¹.</a:t>
            </a:r>
            <a:endParaRPr lang="en-US" sz="1600" dirty="0"/>
          </a:p>
          <a:p>
            <a:pPr indent="0" marL="0">
              <a:spcAft>
                <a:spcPts val="600"/>
              </a:spcAft>
              <a:buNone/>
            </a:pPr>
            <a:r>
              <a:rPr lang="en-US" sz="1600" dirty="0">
                <a:solidFill>
                  <a:srgbClr val="1A1F2B"/>
                </a:solidFill>
              </a:rPr>
              <a:t>What is the efficiency of the pump?</a:t>
            </a:r>
            <a:endParaRPr lang="en-US" sz="1600" dirty="0"/>
          </a:p>
          <a:p>
            <a:pPr indent="0" marL="0">
              <a:spcAft>
                <a:spcPts val="600"/>
              </a:spcAft>
              <a:buNone/>
            </a:pPr>
            <a:r>
              <a:rPr lang="en-US" sz="1600" dirty="0">
                <a:solidFill>
                  <a:srgbClr val="1A1F2B"/>
                </a:solidFill>
              </a:rPr>
              <a:t>A   6.3%</a:t>
            </a:r>
            <a:endParaRPr lang="en-US" sz="1600" dirty="0"/>
          </a:p>
          <a:p>
            <a:pPr indent="0" marL="0">
              <a:spcAft>
                <a:spcPts val="600"/>
              </a:spcAft>
              <a:buNone/>
            </a:pPr>
            <a:r>
              <a:rPr lang="en-US" sz="1600" dirty="0">
                <a:solidFill>
                  <a:srgbClr val="1A1F2B"/>
                </a:solidFill>
              </a:rPr>
              <a:t>B   38%</a:t>
            </a:r>
            <a:endParaRPr lang="en-US" sz="1600" dirty="0"/>
          </a:p>
          <a:p>
            <a:pPr indent="0" marL="0">
              <a:spcAft>
                <a:spcPts val="600"/>
              </a:spcAft>
              <a:buNone/>
            </a:pPr>
            <a:r>
              <a:rPr lang="en-US" sz="1600" dirty="0">
                <a:solidFill>
                  <a:srgbClr val="1A1F2B"/>
                </a:solidFill>
              </a:rPr>
              <a:t>C   62%</a:t>
            </a:r>
            <a:endParaRPr lang="en-US" sz="1600" dirty="0"/>
          </a:p>
          <a:p>
            <a:pPr indent="0" marL="0">
              <a:spcAft>
                <a:spcPts val="600"/>
              </a:spcAft>
              <a:buNone/>
            </a:pPr>
            <a:r>
              <a:rPr lang="en-US" sz="1600" dirty="0">
                <a:solidFill>
                  <a:srgbClr val="1A1F2B"/>
                </a:solidFill>
              </a:rPr>
              <a:t>D   160%</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An outboard engine on a small boat has an efficiency of 0.32. Its useful output power is 18 kW.</a:t>
            </a:r>
            <a:endParaRPr lang="en-US" sz="1600" dirty="0"/>
          </a:p>
          <a:p>
            <a:pPr indent="0" marL="0">
              <a:spcAft>
                <a:spcPts val="600"/>
              </a:spcAft>
              <a:buNone/>
            </a:pPr>
            <a:r>
              <a:rPr lang="en-US" sz="1600" dirty="0">
                <a:solidFill>
                  <a:srgbClr val="1A1F2B"/>
                </a:solidFill>
              </a:rPr>
              <a:t>At what rate does the engine waste energy?</a:t>
            </a:r>
            <a:endParaRPr lang="en-US" sz="1600" dirty="0"/>
          </a:p>
          <a:p>
            <a:pPr indent="0" marL="0">
              <a:spcAft>
                <a:spcPts val="600"/>
              </a:spcAft>
              <a:buNone/>
            </a:pPr>
            <a:r>
              <a:rPr lang="en-US" sz="1600" dirty="0">
                <a:solidFill>
                  <a:srgbClr val="1A1F2B"/>
                </a:solidFill>
              </a:rPr>
              <a:t>A   12 kW</a:t>
            </a:r>
            <a:endParaRPr lang="en-US" sz="1600" dirty="0"/>
          </a:p>
          <a:p>
            <a:pPr indent="0" marL="0">
              <a:spcAft>
                <a:spcPts val="600"/>
              </a:spcAft>
              <a:buNone/>
            </a:pPr>
            <a:r>
              <a:rPr lang="en-US" sz="1600" dirty="0">
                <a:solidFill>
                  <a:srgbClr val="1A1F2B"/>
                </a:solidFill>
              </a:rPr>
              <a:t>B   38 kW</a:t>
            </a:r>
            <a:endParaRPr lang="en-US" sz="1600" dirty="0"/>
          </a:p>
          <a:p>
            <a:pPr indent="0" marL="0">
              <a:spcAft>
                <a:spcPts val="600"/>
              </a:spcAft>
              <a:buNone/>
            </a:pPr>
            <a:r>
              <a:rPr lang="en-US" sz="1600" dirty="0">
                <a:solidFill>
                  <a:srgbClr val="1A1F2B"/>
                </a:solidFill>
              </a:rPr>
              <a:t>C   56 kW</a:t>
            </a:r>
            <a:endParaRPr lang="en-US" sz="1600" dirty="0"/>
          </a:p>
          <a:p>
            <a:pPr indent="0" marL="0">
              <a:spcAft>
                <a:spcPts val="600"/>
              </a:spcAft>
              <a:buNone/>
            </a:pPr>
            <a:r>
              <a:rPr lang="en-US" sz="1600" dirty="0">
                <a:solidFill>
                  <a:srgbClr val="1A1F2B"/>
                </a:solidFill>
              </a:rPr>
              <a:t>D   74 kW</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graph shows how the efficiency of an electric motor varies with its useful output power. The motor is operated at a useful output power of 6.0 kW.</a:t>
            </a:r>
            <a:endParaRPr lang="en-US" sz="1400" dirty="0"/>
          </a:p>
          <a:p>
            <a:pPr indent="0" marL="0">
              <a:spcAft>
                <a:spcPts val="600"/>
              </a:spcAft>
              <a:buNone/>
            </a:pPr>
            <a:r>
              <a:rPr lang="en-US" sz="1400" dirty="0">
                <a:solidFill>
                  <a:srgbClr val="1A1F2B"/>
                </a:solidFill>
              </a:rPr>
              <a:t>At what rate is energy wasted in the motor?</a:t>
            </a:r>
            <a:endParaRPr lang="en-US" sz="1400" dirty="0"/>
          </a:p>
          <a:p>
            <a:pPr indent="0" marL="0">
              <a:spcAft>
                <a:spcPts val="600"/>
              </a:spcAft>
              <a:buNone/>
            </a:pPr>
            <a:r>
              <a:rPr lang="en-US" sz="1400" dirty="0">
                <a:solidFill>
                  <a:srgbClr val="1A1F2B"/>
                </a:solidFill>
              </a:rPr>
              <a:t>A   1.5 kW</a:t>
            </a:r>
            <a:endParaRPr lang="en-US" sz="1400" dirty="0"/>
          </a:p>
          <a:p>
            <a:pPr indent="0" marL="0">
              <a:spcAft>
                <a:spcPts val="600"/>
              </a:spcAft>
              <a:buNone/>
            </a:pPr>
            <a:r>
              <a:rPr lang="en-US" sz="1400" dirty="0">
                <a:solidFill>
                  <a:srgbClr val="1A1F2B"/>
                </a:solidFill>
              </a:rPr>
              <a:t>B   4.8 kW</a:t>
            </a:r>
            <a:endParaRPr lang="en-US" sz="1400" dirty="0"/>
          </a:p>
          <a:p>
            <a:pPr indent="0" marL="0">
              <a:spcAft>
                <a:spcPts val="600"/>
              </a:spcAft>
              <a:buNone/>
            </a:pPr>
            <a:r>
              <a:rPr lang="en-US" sz="1400" dirty="0">
                <a:solidFill>
                  <a:srgbClr val="1A1F2B"/>
                </a:solidFill>
              </a:rPr>
              <a:t>C   7.5 kW</a:t>
            </a:r>
            <a:endParaRPr lang="en-US" sz="1400" dirty="0"/>
          </a:p>
          <a:p>
            <a:pPr indent="0" marL="0">
              <a:spcAft>
                <a:spcPts val="600"/>
              </a:spcAft>
              <a:buNone/>
            </a:pPr>
            <a:r>
              <a:rPr lang="en-US" sz="1400" dirty="0">
                <a:solidFill>
                  <a:srgbClr val="1A1F2B"/>
                </a:solidFill>
              </a:rPr>
              <a:t>D   14 kW</a:t>
            </a:r>
            <a:endParaRPr lang="en-US" sz="1400" dirty="0"/>
          </a:p>
        </p:txBody>
      </p:sp>
      <p:pic>
        <p:nvPicPr>
          <p:cNvPr id="5" name="Image 0" descr="Figure for question 3">    </p:cNvPr>
          <p:cNvPicPr>
            <a:picLocks noChangeAspect="1"/>
          </p:cNvPicPr>
          <p:nvPr/>
        </p:nvPicPr>
        <p:blipFill>
          <a:blip r:embed="rId1"/>
          <a:stretch>
            <a:fillRect/>
          </a:stretch>
        </p:blipFill>
        <p:spPr>
          <a:xfrm>
            <a:off x="5212080" y="1905000"/>
            <a:ext cx="3474720" cy="204216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student investigates how the efficiency of a small motor depends on the load it lifts. The input power to the motor is kept constant at 3.20 W, measured with a power meter. The motor winds up a string to raise a mass through 0.800 m at constant speed, and she times each lift. g = 9.81 N kg⁻¹.</a:t>
            </a:r>
            <a:endParaRPr lang="en-US" sz="1200" dirty="0"/>
          </a:p>
          <a:p>
            <a:pPr indent="0" marL="0">
              <a:spcAft>
                <a:spcPts val="600"/>
              </a:spcAft>
              <a:buNone/>
            </a:pPr>
            <a:r>
              <a:rPr lang="en-US" sz="1200" dirty="0">
                <a:solidFill>
                  <a:srgbClr val="1A1F2B"/>
                </a:solidFill>
              </a:rPr>
              <a:t>Results: 0.100 kg — 2.60 s; 0.200 kg — 3.40 s; 0.300 kg — 4.60 s; 0.400 kg — 7.00 s.</a:t>
            </a:r>
            <a:endParaRPr lang="en-US" sz="1200" dirty="0"/>
          </a:p>
          <a:p>
            <a:pPr indent="0" marL="0">
              <a:spcAft>
                <a:spcPts val="600"/>
              </a:spcAft>
              <a:buNone/>
            </a:pPr>
            <a:r>
              <a:rPr lang="en-US" sz="1200" dirty="0">
                <a:solidFill>
                  <a:srgbClr val="1A1F2B"/>
                </a:solidFill>
              </a:rPr>
              <a:t>(a) Calculate the efficiency of the motor when it lifts the 0.300 kg mass.  [3]</a:t>
            </a:r>
            <a:endParaRPr lang="en-US" sz="1200" dirty="0"/>
          </a:p>
          <a:p>
            <a:pPr indent="0" marL="0">
              <a:spcAft>
                <a:spcPts val="600"/>
              </a:spcAft>
              <a:buNone/>
            </a:pPr>
            <a:r>
              <a:rPr lang="en-US" sz="1200" dirty="0">
                <a:solidFill>
                  <a:srgbClr val="1A1F2B"/>
                </a:solidFill>
              </a:rPr>
              <a:t>(b) The efficiencies for the 0.100 kg, 0.200 kg and 0.400 kg masses are 9.4%, 14.4% and 14.0%. Describe how the efficiency varies with the load, and estimate the load at which it is greatest.  [2]</a:t>
            </a:r>
            <a:endParaRPr lang="en-US" sz="1200" dirty="0"/>
          </a:p>
          <a:p>
            <a:pPr indent="0" marL="0">
              <a:spcAft>
                <a:spcPts val="600"/>
              </a:spcAft>
              <a:buNone/>
            </a:pPr>
            <a:r>
              <a:rPr lang="en-US" sz="1200" dirty="0">
                <a:solidFill>
                  <a:srgbClr val="1A1F2B"/>
                </a:solidFill>
              </a:rPr>
              <a:t>(c) Suggest one improvement to the method that would locate the load for maximum efficiency more precisely.  [1]</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In a hydroelectric power station, water flows through the turbines at a rate of 85 m³ s⁻¹ after falling through a vertical height of 120 m. The density of water is 1000 kg m⁻³. The overall efficiency of the station is 0.88. g = 9.81 N kg⁻¹.</a:t>
            </a:r>
            <a:endParaRPr lang="en-US" sz="1400" dirty="0"/>
          </a:p>
          <a:p>
            <a:pPr indent="0" marL="0">
              <a:spcAft>
                <a:spcPts val="600"/>
              </a:spcAft>
              <a:buNone/>
            </a:pPr>
            <a:r>
              <a:rPr lang="en-US" sz="1400" dirty="0">
                <a:solidFill>
                  <a:srgbClr val="1A1F2B"/>
                </a:solidFill>
              </a:rPr>
              <a:t>(a) Calculate the mass of water passing through the turbines each second.  [1]</a:t>
            </a:r>
            <a:endParaRPr lang="en-US" sz="1400" dirty="0"/>
          </a:p>
          <a:p>
            <a:pPr indent="0" marL="0">
              <a:spcAft>
                <a:spcPts val="600"/>
              </a:spcAft>
              <a:buNone/>
            </a:pPr>
            <a:r>
              <a:rPr lang="en-US" sz="1400" dirty="0">
                <a:solidFill>
                  <a:srgbClr val="1A1F2B"/>
                </a:solidFill>
              </a:rPr>
              <a:t>(b) Calculate the rate at which the water loses gravitational potential energy.  [2]</a:t>
            </a:r>
            <a:endParaRPr lang="en-US" sz="1400" dirty="0"/>
          </a:p>
          <a:p>
            <a:pPr indent="0" marL="0">
              <a:spcAft>
                <a:spcPts val="600"/>
              </a:spcAft>
              <a:buNone/>
            </a:pPr>
            <a:r>
              <a:rPr lang="en-US" sz="1400" dirty="0">
                <a:solidFill>
                  <a:srgbClr val="1A1F2B"/>
                </a:solidFill>
              </a:rPr>
              <a:t>(c) Calculate the useful output power of the station.  [1]</a:t>
            </a:r>
            <a:endParaRPr lang="en-US" sz="1400" dirty="0"/>
          </a:p>
          <a:p>
            <a:pPr indent="0" marL="0">
              <a:spcAft>
                <a:spcPts val="600"/>
              </a:spcAft>
              <a:buNone/>
            </a:pPr>
            <a:r>
              <a:rPr lang="en-US" sz="1400" dirty="0">
                <a:solidFill>
                  <a:srgbClr val="1A1F2B"/>
                </a:solidFill>
              </a:rPr>
              <a:t>(d) Calculate the useful energy output of the station in one day, in kWh.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242177"/>
          </a:xfrm>
          <a:prstGeom prst="roundRect">
            <a:avLst>
              <a:gd name="adj" fmla="val 4417"/>
            </a:avLst>
          </a:prstGeom>
          <a:solidFill>
            <a:srgbClr val="F3F5F9"/>
          </a:solidFill>
          <a:ln w="12700">
            <a:solidFill>
              <a:srgbClr val="DDE2EA"/>
            </a:solidFill>
            <a:prstDash val="solid"/>
          </a:ln>
        </p:spPr>
      </p:sp>
      <p:sp>
        <p:nvSpPr>
          <p:cNvPr id="5" name="Text 3"/>
          <p:cNvSpPr txBox="1"/>
          <p:nvPr/>
        </p:nvSpPr>
        <p:spPr>
          <a:xfrm>
            <a:off x="685800" y="1463040"/>
            <a:ext cx="7772400" cy="1013577"/>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Useful energy per minute = 45 × 9.81 × 8.0 = 3532 J, so useful power = 3532 ÷ 60 = 58.9 W. Efficiency = 58.9 ÷ 95 = 0.62 = 62%.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119085"/>
          </a:xfrm>
          <a:prstGeom prst="roundRect">
            <a:avLst>
              <a:gd name="adj" fmla="val 4903"/>
            </a:avLst>
          </a:prstGeom>
          <a:solidFill>
            <a:srgbClr val="F3F5F9"/>
          </a:solidFill>
          <a:ln w="12700">
            <a:solidFill>
              <a:srgbClr val="DDE2EA"/>
            </a:solidFill>
            <a:prstDash val="solid"/>
          </a:ln>
        </p:spPr>
      </p:sp>
      <p:sp>
        <p:nvSpPr>
          <p:cNvPr id="5" name="Text 3"/>
          <p:cNvSpPr txBox="1"/>
          <p:nvPr/>
        </p:nvSpPr>
        <p:spPr>
          <a:xfrm>
            <a:off x="685800" y="1463040"/>
            <a:ext cx="7772400" cy="89048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Input power = useful ÷ efficiency = 18 ÷ 0.32 = 56.25 kW. Wasted power = 56.25 − 18 = 38 kW.</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231626"/>
          </a:xfrm>
          <a:prstGeom prst="roundRect">
            <a:avLst>
              <a:gd name="adj" fmla="val 4455"/>
            </a:avLst>
          </a:prstGeom>
          <a:solidFill>
            <a:srgbClr val="F3F5F9"/>
          </a:solidFill>
          <a:ln w="12700">
            <a:solidFill>
              <a:srgbClr val="DDE2EA"/>
            </a:solidFill>
            <a:prstDash val="solid"/>
          </a:ln>
        </p:spPr>
      </p:sp>
      <p:sp>
        <p:nvSpPr>
          <p:cNvPr id="5" name="Text 3"/>
          <p:cNvSpPr txBox="1"/>
          <p:nvPr/>
        </p:nvSpPr>
        <p:spPr>
          <a:xfrm>
            <a:off x="685800" y="1463040"/>
            <a:ext cx="7772400" cy="100302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From the graph the efficiency at 6.0 kW is 80% (0.80). Input power = 6.0 ÷ 0.80 = 7.5 kW. Wasted power = 7.5 − 6.0 = 1.5 kW.</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useful energy = 0.300 × 9.81 × 0.800 = 2.354 J</a:t>
            </a:r>
            <a:endParaRPr lang="en-US" sz="1400" dirty="0"/>
          </a:p>
          <a:p>
            <a:pPr marL="342900" indent="-342900">
              <a:spcAft>
                <a:spcPts val="400"/>
              </a:spcAft>
              <a:buSzPct val="100000"/>
              <a:buChar char="•"/>
            </a:pPr>
            <a:r>
              <a:rPr lang="en-US" sz="1400" dirty="0">
                <a:solidFill>
                  <a:srgbClr val="1A1F2B"/>
                </a:solidFill>
              </a:rPr>
              <a:t>useful power = 2.354 ÷ 4.60 = 0.512 W</a:t>
            </a:r>
            <a:endParaRPr lang="en-US" sz="1400" dirty="0"/>
          </a:p>
          <a:p>
            <a:pPr marL="342900" indent="-342900">
              <a:spcAft>
                <a:spcPts val="400"/>
              </a:spcAft>
              <a:buSzPct val="100000"/>
              <a:buChar char="•"/>
            </a:pPr>
            <a:r>
              <a:rPr lang="en-US" sz="1400" dirty="0">
                <a:solidFill>
                  <a:srgbClr val="1A1F2B"/>
                </a:solidFill>
              </a:rPr>
              <a:t>efficiency = 0.512 ÷ 3.20 = 0.160 / 16.0%</a:t>
            </a:r>
            <a:endParaRPr lang="en-US" sz="1400" dirty="0"/>
          </a:p>
          <a:p>
            <a:pPr marL="342900" indent="-342900">
              <a:spcAft>
                <a:spcPts val="400"/>
              </a:spcAft>
              <a:buSzPct val="100000"/>
              <a:buChar char="•"/>
            </a:pPr>
            <a:r>
              <a:rPr lang="en-US" sz="1400" dirty="0">
                <a:solidFill>
                  <a:srgbClr val="1A1F2B"/>
                </a:solidFill>
              </a:rPr>
              <a:t>efficiency increases with load and then decreases</a:t>
            </a:r>
            <a:endParaRPr lang="en-US" sz="1400" dirty="0"/>
          </a:p>
          <a:p>
            <a:pPr marL="342900" indent="-342900">
              <a:spcAft>
                <a:spcPts val="400"/>
              </a:spcAft>
              <a:buSzPct val="100000"/>
              <a:buChar char="•"/>
            </a:pPr>
            <a:r>
              <a:rPr lang="en-US" sz="1400" dirty="0">
                <a:solidFill>
                  <a:srgbClr val="1A1F2B"/>
                </a:solidFill>
              </a:rPr>
              <a:t>greatest at a load of about 0.3 kg (between 0.2 kg and 0.4 kg)</a:t>
            </a:r>
            <a:endParaRPr lang="en-US" sz="1400" dirty="0"/>
          </a:p>
          <a:p>
            <a:pPr marL="342900" indent="-342900">
              <a:spcAft>
                <a:spcPts val="400"/>
              </a:spcAft>
              <a:buSzPct val="100000"/>
              <a:buChar char="•"/>
            </a:pPr>
            <a:r>
              <a:rPr lang="en-US" sz="1400" dirty="0">
                <a:solidFill>
                  <a:srgbClr val="1A1F2B"/>
                </a:solidFill>
              </a:rPr>
              <a:t>take more readings at loads between 0.2 kg and 0.4 kg / use a greater lifting height or light gates so that the percentage uncertainty in each time is smaller / repeat each timing and use the mean</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85 × 1000 = 8.5 × 10⁴ kg</a:t>
            </a:r>
            <a:endParaRPr lang="en-US" sz="1600" dirty="0"/>
          </a:p>
          <a:p>
            <a:pPr marL="342900" indent="-342900">
              <a:spcAft>
                <a:spcPts val="400"/>
              </a:spcAft>
              <a:buSzPct val="100000"/>
              <a:buChar char="•"/>
            </a:pPr>
            <a:r>
              <a:rPr lang="en-US" sz="1600" dirty="0">
                <a:solidFill>
                  <a:srgbClr val="1A1F2B"/>
                </a:solidFill>
              </a:rPr>
              <a:t>energy lost per second = mgΔh for one second's mass of water: 8.5 × 10⁴ × 9.81 × 120</a:t>
            </a:r>
            <a:endParaRPr lang="en-US" sz="1600" dirty="0"/>
          </a:p>
          <a:p>
            <a:pPr marL="342900" indent="-342900">
              <a:spcAft>
                <a:spcPts val="400"/>
              </a:spcAft>
              <a:buSzPct val="100000"/>
              <a:buChar char="•"/>
            </a:pPr>
            <a:r>
              <a:rPr lang="en-US" sz="1600" dirty="0">
                <a:solidFill>
                  <a:srgbClr val="1A1F2B"/>
                </a:solidFill>
              </a:rPr>
              <a:t>= 1.0 × 10⁸ W (1.0006 × 10⁸ W)</a:t>
            </a:r>
            <a:endParaRPr lang="en-US" sz="1600" dirty="0"/>
          </a:p>
          <a:p>
            <a:pPr marL="342900" indent="-342900">
              <a:spcAft>
                <a:spcPts val="400"/>
              </a:spcAft>
              <a:buSzPct val="100000"/>
              <a:buChar char="•"/>
            </a:pPr>
            <a:r>
              <a:rPr lang="en-US" sz="1600" dirty="0">
                <a:solidFill>
                  <a:srgbClr val="1A1F2B"/>
                </a:solidFill>
              </a:rPr>
              <a:t>0.88 × 1.0006 × 10⁸ = 8.8 × 10⁷ W (88 MW)</a:t>
            </a:r>
            <a:endParaRPr lang="en-US" sz="1600" dirty="0"/>
          </a:p>
          <a:p>
            <a:pPr marL="342900" indent="-342900">
              <a:spcAft>
                <a:spcPts val="400"/>
              </a:spcAft>
              <a:buSzPct val="100000"/>
              <a:buChar char="•"/>
            </a:pPr>
            <a:r>
              <a:rPr lang="en-US" sz="1600" dirty="0">
                <a:solidFill>
                  <a:srgbClr val="1A1F2B"/>
                </a:solidFill>
              </a:rPr>
              <a:t>8.805 × 10⁴ kW × 24 h</a:t>
            </a:r>
            <a:endParaRPr lang="en-US" sz="1600" dirty="0"/>
          </a:p>
          <a:p>
            <a:pPr marL="342900" indent="-342900">
              <a:spcAft>
                <a:spcPts val="400"/>
              </a:spcAft>
              <a:buSzPct val="100000"/>
              <a:buChar char="•"/>
            </a:pPr>
            <a:r>
              <a:rPr lang="en-US" sz="1600" dirty="0">
                <a:solidFill>
                  <a:srgbClr val="1A1F2B"/>
                </a:solidFill>
              </a:rPr>
              <a:t>= 2.1 × 10⁶ kWh (allow error carried forward)</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51</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1.6 Power and efficiency · Edexcel IAL Physics</dc:title>
  <dc:subject>PptxGenJS Presentation</dc:subject>
  <dc:creator>Evan Kotronis · ExaminerPrep</dc:creator>
  <cp:lastModifiedBy>Evan Kotronis · ExaminerPrep</cp:lastModifiedBy>
  <cp:revision>1</cp:revision>
  <dcterms:created xsi:type="dcterms:W3CDTF">2026-10-26T15:12:56Z</dcterms:created>
  <dcterms:modified xsi:type="dcterms:W3CDTF">2026-10-26T15:12:56Z</dcterms:modified>
</cp:coreProperties>
</file>