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notesMasterIdLst>
    <p:notesMasterId r:id="rId5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48d1add7-58ac-2009-dfa0-ee978b71c257}">
          <p14:sldIdLst>
            <p14:sldId id="256"/>
            <p14:sldId id="257"/>
            <p14:sldId id="258"/>
          </p14:sldIdLst>
        </p14:section>
        <p14:section name="Theory" id="{ba03e174-53eb-6df6-e0d7-99f10117ffd7}">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Lst>
        </p14:section>
        <p14:section name="Practice" id="{60ad110f-39e8-b4de-009d-72069ca56e12}">
          <p14:sldIdLst>
            <p14:sldId id="298"/>
            <p14:sldId id="299"/>
            <p14:sldId id="300"/>
            <p14:sldId id="301"/>
            <p14:sldId id="302"/>
            <p14:sldId id="303"/>
          </p14:sldIdLst>
        </p14:section>
        <p14:section name="Answers" id="{c3d6e1ed-3406-33f9-2367-0fd2a5630594}">
          <p14:sldIdLst>
            <p14:sldId id="304"/>
            <p14:sldId id="305"/>
            <p14:sldId id="306"/>
            <p14:sldId id="307"/>
            <p14:sldId id="308"/>
            <p14:sldId id="309"/>
            <p14:sldId id="31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esProps" Target="presProps.xml"/><Relationship Id="rId59" Type="http://schemas.openxmlformats.org/officeDocument/2006/relationships/viewProps" Target="viewProps.xml"/><Relationship Id="rId60" Type="http://schemas.openxmlformats.org/officeDocument/2006/relationships/theme" Target="theme/theme1.xml"/><Relationship Id="rId6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 Progressive waves. Notes for this topic: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progressive wave, and how do transverse and longitudinal waves differ?.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progressive wave, and how do transverse and longitudinal waves differ?.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progressive wave, and how do transverse and longitudinal waves differ?.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amplitude, wavelength, frequency and period mean?.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amplitude, wavelength, frequency and period mean?.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amplitude, wavelength, frequency and period mean?: Worked example 1.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v = fλ come from, and how do you use it?.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v = fλ come from, and how do you use it?.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v = fλ come from, and how do you use it?: Worked example 2.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v = fλ come from, and how do you use it?.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v = fλ come from, and how do you use it?: Worked example 3.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v = fλ come from, and how do you use it?.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longitudinal wave using displacement and pressure?.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longitudinal wave using displacement and pressure?.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longitudinal wave using displacement and pressure?: Worked example 4.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describe a longitudinal wave using displacement and pressure?.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displacement–distance and displacement–time graphs?.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displacement–distance and displacement–time graphs?.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displacement–distance and displacement–time graphs?.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displacement–distance and displacement–time graphs?.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displacement–distance and displacement–time graphs?: Worked example 5.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displacement–distance and displacement–time graphs?: Worked example 5.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read displacement–distance and displacement–time graphs?.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speed of sound with an oscilloscope?.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speed of sound with an oscilloscope?.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speed of sound with an oscilloscope?.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speed of sound with an oscilloscope?.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speed of sound with an oscilloscope?.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speed of sound with an oscilloscope?: Worked example 6.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speed of sound with an oscilloscope?: Worked example 6.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speed of sound with an oscilloscope?.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2.1.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2.1.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https://examinerprep.com/notes/edexcel-ial-physics/progressive-waves/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https://examinerprep.com/ial-physics-2-1-progressive-waves-questions#IALP-U2-1-A-01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https://examinerprep.com/ial-physics-2-1-progressive-waves-questions#IALP-U2-1-A-06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https://examinerprep.com/ial-physics-2-1-progressive-waves-questions#IALP-U2-1-A-09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https://examinerprep.com/ial-physics-2-1-progressive-waves-questions#IALP-U2-1-B-02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https://examinerprep.com/ial-physics-2-1-progressive-waves-questions#IALP-U2-1-B-03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https://examinerprep.com/ial-physics-2-1-progressive-waves-questions#IALP-U2-1-A-01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https://examinerprep.com/ial-physics-2-1-progressive-waves-questions#IALP-U2-1-A-06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https://examinerprep.com/ial-physics-2-1-progressive-waves-questions#IALP-U2-1-A-09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https://examinerprep.com/ial-physics-2-1-progressive-waves-questions#IALP-U2-1-B-02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https://examinerprep.com/ial-physics-2-1-progressive-waves-questions#IALP-U2-1-B-03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slideLayout" Target="../slideLayouts/slideLayout3.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hyperlink" Target="https://examinerprep.com/notes/edexcel-ial-physics/progressive-waves/" TargetMode="External"/><Relationship Id="rId2" Type="http://schemas.openxmlformats.org/officeDocument/2006/relationships/hyperlink" Target="https://examinerprep.com/ial-physics-2-1-progressive-wave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2.1 Progressive waves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What a progressive wave is: energy transferred, no net transfer of material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Transverse and longitudinal waves, with examples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Amplitude, wavelength, frequency, period and wave speed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and justifying v = fλ</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Longitudinal waves in terms of molecule displacement and pressure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Displacement–distance and displacement–time graphs, and phase along a wave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Core practical: the speed of sound in air with a two-beam oscilloscope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 progressive wave transfers energy through a medium (or through space) without any net transfer of the medium itself.</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Transverse: particles oscillate at right angles to the direction of energy transfer. Longitudinal: particles oscillate parallel to it, forming compressions and rarefactions.</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Amplitude A is the maximum displacement from equilibrium; wavelength λ is the distance between neighbouring points oscillating in phase; f = 1/T.</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In one period the wave moves one wavelength, so v = fλ. The source sets f; the medium sets v.</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 displacement–distance graph is a snapshot and shows λ; a displacement–time graph follows one point and shows T.</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Points a distance Δx apart differ in phase by 360°×Δx/λ; points one wavelength apart are in phase.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progressive wave, and how do transverse and longitudinal waves differ?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Drop a stone into a pond and ripples spread out, yet a cork floating on the surface only bobs up and down as they pass; it is not carried to the bank. Something travels outwards, but it is not the water. That "something" is energy, and the travelling disturbance that carries it is a wave.</a:t>
            </a:r>
            <a:endParaRPr lang="en-US" sz="1500" dirty="0"/>
          </a:p>
        </p:txBody>
      </p:sp>
      <p:sp>
        <p:nvSpPr>
          <p:cNvPr id="5" name="Shape 3"/>
          <p:cNvSpPr/>
          <p:nvPr/>
        </p:nvSpPr>
        <p:spPr>
          <a:xfrm>
            <a:off x="457200" y="2181758"/>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273198"/>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 </a:t>
            </a:r>
            <a:r>
              <a:rPr lang="en-US" sz="1400" b="1" dirty="0">
                <a:solidFill>
                  <a:srgbClr val="1A1F2B"/>
                </a:solidFill>
                <a:latin typeface="Calibri" pitchFamily="34" charset="0"/>
                <a:ea typeface="Calibri" pitchFamily="34" charset="-122"/>
                <a:cs typeface="Calibri" pitchFamily="34" charset="-120"/>
              </a:rPr>
              <a:t>progressive wave</a:t>
            </a:r>
            <a:r>
              <a:rPr lang="en-US" sz="1400" dirty="0">
                <a:solidFill>
                  <a:srgbClr val="1A1F2B"/>
                </a:solidFill>
                <a:latin typeface="Calibri" pitchFamily="34" charset="0"/>
                <a:ea typeface="Calibri" pitchFamily="34" charset="-122"/>
                <a:cs typeface="Calibri" pitchFamily="34" charset="-120"/>
              </a:rPr>
              <a:t> is a disturbance that travels through a medium, transferring energy from one place to another without a net transfer of the medium.</a:t>
            </a:r>
            <a:endParaRPr lang="en-US" sz="1400" dirty="0"/>
          </a:p>
        </p:txBody>
      </p:sp>
      <p:sp>
        <p:nvSpPr>
          <p:cNvPr id="7" name="Text 5"/>
          <p:cNvSpPr txBox="1"/>
          <p:nvPr/>
        </p:nvSpPr>
        <p:spPr>
          <a:xfrm>
            <a:off x="457200" y="2914193"/>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Each particle of the medium oscillates about a fixed equilibrium position and passes the disturbance on to its neighbour a little later in time. Electromagnetic waves need no medium at all: what oscillates there is an electric and a magnetic field.</a:t>
            </a:r>
            <a:endParaRPr lang="en-US" sz="1500" dirty="0"/>
          </a:p>
        </p:txBody>
      </p:sp>
      <p:sp>
        <p:nvSpPr>
          <p:cNvPr id="8" name="Shape 6"/>
          <p:cNvSpPr/>
          <p:nvPr/>
        </p:nvSpPr>
        <p:spPr>
          <a:xfrm>
            <a:off x="457200" y="3724351"/>
            <a:ext cx="8229600" cy="613562"/>
          </a:xfrm>
          <a:prstGeom prst="roundRect">
            <a:avLst>
              <a:gd name="adj" fmla="val 8942"/>
            </a:avLst>
          </a:prstGeom>
          <a:solidFill>
            <a:srgbClr val="EEF2FF"/>
          </a:solidFill>
          <a:ln w="9525">
            <a:solidFill>
              <a:srgbClr val="DDE2EA"/>
            </a:solidFill>
            <a:prstDash val="solid"/>
          </a:ln>
        </p:spPr>
      </p:sp>
      <p:sp>
        <p:nvSpPr>
          <p:cNvPr id="9" name="Text 7"/>
          <p:cNvSpPr txBox="1"/>
          <p:nvPr/>
        </p:nvSpPr>
        <p:spPr>
          <a:xfrm>
            <a:off x="603504" y="3815791"/>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In a </a:t>
            </a:r>
            <a:r>
              <a:rPr lang="en-US" sz="1400" b="1" dirty="0">
                <a:solidFill>
                  <a:srgbClr val="1A1F2B"/>
                </a:solidFill>
                <a:latin typeface="Calibri" pitchFamily="34" charset="0"/>
                <a:ea typeface="Calibri" pitchFamily="34" charset="-122"/>
                <a:cs typeface="Calibri" pitchFamily="34" charset="-120"/>
              </a:rPr>
              <a:t>transverse wave</a:t>
            </a:r>
            <a:r>
              <a:rPr lang="en-US" sz="1400" dirty="0">
                <a:solidFill>
                  <a:srgbClr val="1A1F2B"/>
                </a:solidFill>
                <a:latin typeface="Calibri" pitchFamily="34" charset="0"/>
                <a:ea typeface="Calibri" pitchFamily="34" charset="-122"/>
                <a:cs typeface="Calibri" pitchFamily="34" charset="-120"/>
              </a:rPr>
              <a:t> the oscillations are perpendicular to the direction in which the wave transfers energy. In a </a:t>
            </a:r>
            <a:r>
              <a:rPr lang="en-US" sz="1400" b="1" dirty="0">
                <a:solidFill>
                  <a:srgbClr val="1A1F2B"/>
                </a:solidFill>
                <a:latin typeface="Calibri" pitchFamily="34" charset="0"/>
                <a:ea typeface="Calibri" pitchFamily="34" charset="-122"/>
                <a:cs typeface="Calibri" pitchFamily="34" charset="-120"/>
              </a:rPr>
              <a:t>longitudinal wave</a:t>
            </a:r>
            <a:r>
              <a:rPr lang="en-US" sz="1400" dirty="0">
                <a:solidFill>
                  <a:srgbClr val="1A1F2B"/>
                </a:solidFill>
                <a:latin typeface="Calibri" pitchFamily="34" charset="0"/>
                <a:ea typeface="Calibri" pitchFamily="34" charset="-122"/>
                <a:cs typeface="Calibri" pitchFamily="34" charset="-120"/>
              </a:rPr>
              <a:t> the oscillations are parallel to the direction in which the wave transfers energy.</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a progressive wave, and how do transverse and longitudinal waves differ?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Two directions of oscillation (red double arrows). In the transverse wave each particle moves only up and down; in the longitudinal wave each moves only back and forth, crowding together at compressions (C) and spreading out at rarefactions (R).">    </p:cNvPr>
          <p:cNvPicPr>
            <a:picLocks noChangeAspect="1"/>
          </p:cNvPicPr>
          <p:nvPr/>
        </p:nvPicPr>
        <p:blipFill>
          <a:blip r:embed="rId1"/>
          <a:stretch>
            <a:fillRect/>
          </a:stretch>
        </p:blipFill>
        <p:spPr>
          <a:xfrm>
            <a:off x="4389120" y="1383487"/>
            <a:ext cx="4297680" cy="2445106"/>
          </a:xfrm>
          <a:prstGeom prst="rect">
            <a:avLst/>
          </a:prstGeom>
        </p:spPr>
      </p:pic>
      <p:sp>
        <p:nvSpPr>
          <p:cNvPr id="5" name="Text 2"/>
          <p:cNvSpPr txBox="1"/>
          <p:nvPr/>
        </p:nvSpPr>
        <p:spPr>
          <a:xfrm>
            <a:off x="4389120" y="3874313"/>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Two directions of oscillation (red double arrows). In the transverse wave each particle moves only up and down; in the longitudinal wave each moves only back and forth, crowding together at compressions (C) and spreading out at rarefactions (R).</a:t>
            </a:r>
            <a:endParaRPr lang="en-US" sz="1100" dirty="0"/>
          </a:p>
        </p:txBody>
      </p:sp>
      <p:sp>
        <p:nvSpPr>
          <p:cNvPr id="6" name="Text 3"/>
          <p:cNvSpPr txBox="1"/>
          <p:nvPr/>
        </p:nvSpPr>
        <p:spPr>
          <a:xfrm>
            <a:off x="457200" y="1371600"/>
            <a:ext cx="3611880" cy="2710282"/>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Transverse examples:</a:t>
            </a:r>
            <a:r>
              <a:rPr lang="en-US" sz="1500" dirty="0">
                <a:solidFill>
                  <a:srgbClr val="1A1F2B"/>
                </a:solidFill>
                <a:latin typeface="Calibri" pitchFamily="34" charset="0"/>
                <a:ea typeface="Calibri" pitchFamily="34" charset="-122"/>
                <a:cs typeface="Calibri" pitchFamily="34" charset="-120"/>
              </a:rPr>
              <a:t> waves on a stretched string or rope, all electromagnetic waves (light, radio, X-rays), the S-waves of an earthquake.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Longitudinal examples:</a:t>
            </a:r>
            <a:r>
              <a:rPr lang="en-US" sz="1500" dirty="0">
                <a:solidFill>
                  <a:srgbClr val="1A1F2B"/>
                </a:solidFill>
                <a:latin typeface="Calibri" pitchFamily="34" charset="0"/>
                <a:ea typeface="Calibri" pitchFamily="34" charset="-122"/>
                <a:cs typeface="Calibri" pitchFamily="34" charset="-120"/>
              </a:rPr>
              <a:t> sound and ultrasound in any medium, a push–pull pulse along a slinky spring, the P-waves of an earthquake.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Surface water waves are a mixture (water particles move in loops), but are usually modelled as transverse.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is a progressive wave, and how do transverse and longitudinal waves differ?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Defining a transverse wave as one where "the wave moves up and down". The particles (or fields) oscillate; the wave travels forwards. A full definition names both the direction of oscillation and the direction of energy transfer.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amplitude, wavelength, frequency and period mean?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881835"/>
                <a:gridCol w="5440680"/>
                <a:gridCol w="90708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Quantity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Unit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displacement x or 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 and direction of a particle from its equilibrium position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amplitude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maximum displacement from the equilibrium position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wavelength 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distance between two neighbouring points oscillating in phase, e.g. crest to crest or compression to compression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time for one complete oscillation of a particle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frequency 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number of complete oscillations per unit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Hz =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wave speed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distance travelled by the wave (by a crest, say) per unit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amplitude, wavelength, frequency and period mean?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Displacement–distance graph for the rope in worked example 1. The amplitude is measured from the equilibrium line, not from crest to trough; the wavelength is crest to crest.">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Displacement–distance graph for the rope in worked example 1. The amplitude is measured from the equilibrium line, not from crest to trough; the wavelength is crest to crest.</a:t>
            </a:r>
            <a:endParaRPr lang="en-US" sz="1100" dirty="0"/>
          </a:p>
        </p:txBody>
      </p:sp>
      <p:sp>
        <p:nvSpPr>
          <p:cNvPr id="6" name="Shape 3"/>
          <p:cNvSpPr/>
          <p:nvPr/>
        </p:nvSpPr>
        <p:spPr>
          <a:xfrm>
            <a:off x="457200" y="1371600"/>
            <a:ext cx="3621938" cy="1750162"/>
          </a:xfrm>
          <a:prstGeom prst="roundRect">
            <a:avLst>
              <a:gd name="adj" fmla="val 3135"/>
            </a:avLst>
          </a:prstGeom>
          <a:solidFill>
            <a:srgbClr val="EEF2FF"/>
          </a:solidFill>
          <a:ln w="9525">
            <a:solidFill>
              <a:srgbClr val="DDE2EA"/>
            </a:solidFill>
            <a:prstDash val="solid"/>
          </a:ln>
        </p:spPr>
      </p:sp>
      <p:sp>
        <p:nvSpPr>
          <p:cNvPr id="7" name="Text 4"/>
          <p:cNvSpPr txBox="1"/>
          <p:nvPr/>
        </p:nvSpPr>
        <p:spPr>
          <a:xfrm>
            <a:off x="603504" y="1463040"/>
            <a:ext cx="3329330" cy="1603858"/>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f = 1/T</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f = frequency (Hz), T = period (s). Not in the formulae list: learn it. It follows from the definitions, since f oscillations happen each second, each lasting 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amplitude, wavelength, frequency and period mean?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1 · Easy · Determine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shakes one end of a long rope. A photograph shows that the vertical distance from a crest to a trough is 0.36 m and that exactly four complete wavelengths fit along 6.0 m of rope. A marked point on the rope makes 15 complete oscillations in 10.0 s. Determine the amplitude, the wavelength, the frequency and the period of the wave.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Amplitude is half the crest-to-trough height: A = 0.36÷2 → </a:t>
            </a:r>
            <a:r>
              <a:rPr lang="en-US" sz="1500" b="1" dirty="0">
                <a:solidFill>
                  <a:srgbClr val="1A1F2B"/>
                </a:solidFill>
                <a:latin typeface="Calibri" pitchFamily="34" charset="0"/>
                <a:ea typeface="Calibri" pitchFamily="34" charset="-122"/>
                <a:cs typeface="Calibri" pitchFamily="34" charset="-120"/>
              </a:rPr>
              <a:t>A = 0.18 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Wavelength = length ÷ number of wavelengths: λ= 6.0÷4 → </a:t>
            </a:r>
            <a:r>
              <a:rPr lang="en-US" sz="1500" b="1" dirty="0">
                <a:solidFill>
                  <a:srgbClr val="1A1F2B"/>
                </a:solidFill>
                <a:latin typeface="Calibri" pitchFamily="34" charset="0"/>
                <a:ea typeface="Calibri" pitchFamily="34" charset="-122"/>
                <a:cs typeface="Calibri" pitchFamily="34" charset="-120"/>
              </a:rPr>
              <a:t>λ = 1.5 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Frequency = oscillations ÷ time: f = 15÷10.0 → </a:t>
            </a:r>
            <a:r>
              <a:rPr lang="en-US" sz="1500" b="1" dirty="0">
                <a:solidFill>
                  <a:srgbClr val="1A1F2B"/>
                </a:solidFill>
                <a:latin typeface="Calibri" pitchFamily="34" charset="0"/>
                <a:ea typeface="Calibri" pitchFamily="34" charset="-122"/>
                <a:cs typeface="Calibri" pitchFamily="34" charset="-120"/>
              </a:rPr>
              <a:t>f = 1.5 Hz</a:t>
            </a:r>
            <a:r>
              <a:rPr lang="en-US" sz="1500" dirty="0">
                <a:solidFill>
                  <a:srgbClr val="1A1F2B"/>
                </a:solidFill>
                <a:latin typeface="Calibri" pitchFamily="34" charset="0"/>
                <a:ea typeface="Calibri" pitchFamily="34" charset="-122"/>
                <a:cs typeface="Calibri" pitchFamily="34" charset="-120"/>
              </a:rPr>
              <a:t>; period T = 1÷1.5 → </a:t>
            </a:r>
            <a:r>
              <a:rPr lang="en-US" sz="1500" b="1" dirty="0">
                <a:solidFill>
                  <a:srgbClr val="1A1F2B"/>
                </a:solidFill>
                <a:latin typeface="Calibri" pitchFamily="34" charset="0"/>
                <a:ea typeface="Calibri" pitchFamily="34" charset="-122"/>
                <a:cs typeface="Calibri" pitchFamily="34" charset="-120"/>
              </a:rPr>
              <a:t>T = 0.667 s</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v = fλ come from, and how do you use it?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663854"/>
          </a:xfrm>
          <a:prstGeom prst="roundRect">
            <a:avLst>
              <a:gd name="adj" fmla="val 8264"/>
            </a:avLst>
          </a:prstGeom>
          <a:solidFill>
            <a:srgbClr val="EEF2FF"/>
          </a:solidFill>
          <a:ln w="9525">
            <a:solidFill>
              <a:srgbClr val="DDE2EA"/>
            </a:solidFill>
            <a:prstDash val="solid"/>
          </a:ln>
        </p:spPr>
      </p:sp>
      <p:sp>
        <p:nvSpPr>
          <p:cNvPr id="5" name="Text 3"/>
          <p:cNvSpPr txBox="1"/>
          <p:nvPr/>
        </p:nvSpPr>
        <p:spPr>
          <a:xfrm>
            <a:off x="603504" y="1463040"/>
            <a:ext cx="7936992" cy="51755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wave equation:</a:t>
            </a:r>
            <a:r>
              <a:rPr lang="en-US" sz="1400" dirty="0">
                <a:solidFill>
                  <a:srgbClr val="1A1F2B"/>
                </a:solidFill>
                <a:latin typeface="Calibri" pitchFamily="34" charset="0"/>
                <a:ea typeface="Calibri" pitchFamily="34" charset="-122"/>
                <a:cs typeface="Calibri" pitchFamily="34" charset="-120"/>
              </a:rPr>
              <a:t> v = fλ</a:t>
            </a:r>
            <a:endParaRPr lang="en-US" sz="1400" dirty="0"/>
          </a:p>
          <a:p>
            <a:pPr indent="0" marL="0">
              <a:spcBef>
                <a:spcPts val="400"/>
              </a:spcBef>
              <a:buNone/>
            </a:pPr>
            <a:r>
              <a:rPr lang="en-US" sz="1400" dirty="0">
                <a:solidFill>
                  <a:srgbClr val="1A1F2B"/>
                </a:solidFill>
                <a:latin typeface="Calibri" pitchFamily="34" charset="0"/>
                <a:ea typeface="Calibri" pitchFamily="34" charset="-122"/>
                <a:cs typeface="Calibri" pitchFamily="34" charset="-120"/>
              </a:rPr>
              <a:t>v = wave speed (m s⁻¹), f = frequency (Hz), λ = wavelength (m).</a:t>
            </a:r>
            <a:endParaRPr lang="en-US" sz="1400" dirty="0"/>
          </a:p>
        </p:txBody>
      </p:sp>
      <p:sp>
        <p:nvSpPr>
          <p:cNvPr id="6" name="Text 4"/>
          <p:cNvSpPr txBox="1"/>
          <p:nvPr/>
        </p:nvSpPr>
        <p:spPr>
          <a:xfrm>
            <a:off x="457200" y="2154326"/>
            <a:ext cx="8229600" cy="2350922"/>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Why it is true:</a:t>
            </a:r>
            <a:r>
              <a:rPr lang="en-US" sz="1500" dirty="0">
                <a:solidFill>
                  <a:srgbClr val="1A1F2B"/>
                </a:solidFill>
                <a:latin typeface="Calibri" pitchFamily="34" charset="0"/>
                <a:ea typeface="Calibri" pitchFamily="34" charset="-122"/>
                <a:cs typeface="Calibri" pitchFamily="34" charset="-120"/>
              </a:rPr>
              <a:t> in one period T the source makes one oscillation and the wave moves forward one wavelength, so v = λ/T = fλ. The argument uses nothing about the kind of wave, so it holds for every kind of wave.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frequency is set by the source</a:t>
            </a:r>
            <a:r>
              <a:rPr lang="en-US" sz="1500" dirty="0">
                <a:solidFill>
                  <a:srgbClr val="1A1F2B"/>
                </a:solidFill>
                <a:latin typeface="Calibri" pitchFamily="34" charset="0"/>
                <a:ea typeface="Calibri" pitchFamily="34" charset="-122"/>
                <a:cs typeface="Calibri" pitchFamily="34" charset="-120"/>
              </a:rPr>
              <a:t> and does not change when the wave moves into a new medium.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speed is set by the medium</a:t>
            </a:r>
            <a:r>
              <a:rPr lang="en-US" sz="1500" dirty="0">
                <a:solidFill>
                  <a:srgbClr val="1A1F2B"/>
                </a:solidFill>
                <a:latin typeface="Calibri" pitchFamily="34" charset="0"/>
                <a:ea typeface="Calibri" pitchFamily="34" charset="-122"/>
                <a:cs typeface="Calibri" pitchFamily="34" charset="-120"/>
              </a:rPr>
              <a:t> (its stiffness, density, tension, temperature …). In one medium, all frequencies of sound travel at the same speed.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 in a given medium, doubling f halves λ; moving into a medium where v is larger makes λ larger in the same ratio.</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Watch the prefixes: kHz = 10³ Hz, MHz = 10⁶ Hz, GHz = 10⁹ Hz; mm, μm and nm for wavelengths.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v = fλ come from, and how do you use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The same 1.20 kHz note in air (340 m s⁻¹) and in water (1480 m s⁻¹), drawn to the same distance scale. The frequency is fixed by the loudspeaker, so the wavelength grows in proportion to the speed.">    </p:cNvPr>
          <p:cNvPicPr>
            <a:picLocks noChangeAspect="1"/>
          </p:cNvPicPr>
          <p:nvPr/>
        </p:nvPicPr>
        <p:blipFill>
          <a:blip r:embed="rId1"/>
          <a:stretch>
            <a:fillRect/>
          </a:stretch>
        </p:blipFill>
        <p:spPr>
          <a:xfrm>
            <a:off x="2109521" y="1371600"/>
            <a:ext cx="4924958" cy="2638044"/>
          </a:xfrm>
          <a:prstGeom prst="rect">
            <a:avLst/>
          </a:prstGeom>
        </p:spPr>
      </p:pic>
      <p:sp>
        <p:nvSpPr>
          <p:cNvPr id="5" name="Text 2"/>
          <p:cNvSpPr txBox="1"/>
          <p:nvPr/>
        </p:nvSpPr>
        <p:spPr>
          <a:xfrm>
            <a:off x="2109521" y="4055364"/>
            <a:ext cx="4924958" cy="562356"/>
          </a:xfrm>
          <a:prstGeom prst="rect">
            <a:avLst/>
          </a:prstGeom>
          <a:noFill/>
          <a:ln/>
        </p:spPr>
        <p:txBody>
          <a:bodyPr wrap="square" lIns="0" tIns="0" rIns="0" bIns="0" rtlCol="0" anchor="t"/>
          <a:lstStyle/>
          <a:p>
            <a:pPr algn="ctr" indent="0" marL="0">
              <a:buNone/>
            </a:pPr>
            <a:r>
              <a:rPr lang="en-US" sz="1100" i="1" dirty="0">
                <a:solidFill>
                  <a:srgbClr val="5A6577"/>
                </a:solidFill>
              </a:rPr>
              <a:t>The same 1.20 kHz note in air (340 m s⁻¹) and in water (1480 m s⁻¹), drawn to the same distance scale. The frequency is fixed by the loudspeaker, so the wavelength grows in proportion to the speed.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v = fλ come from, and how do you use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2 · Easy · Calculate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loudspeaker at the side of a swimming pool plays a steady note of frequency 1.20 kHz. The speed of sound is 340 m s⁻¹ in air and 1480 m s⁻¹ in water. Calculate the wavelength of the sound in the air and in the water.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Rearrange: λ= v/f, with f = 1200 Hz.</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 air: λ= 340÷1200 → </a:t>
            </a:r>
            <a:r>
              <a:rPr lang="en-US" sz="1500" b="1" dirty="0">
                <a:solidFill>
                  <a:srgbClr val="1A1F2B"/>
                </a:solidFill>
                <a:latin typeface="Calibri" pitchFamily="34" charset="0"/>
                <a:ea typeface="Calibri" pitchFamily="34" charset="-122"/>
                <a:cs typeface="Calibri" pitchFamily="34" charset="-120"/>
              </a:rPr>
              <a:t>λ = 0.283 m</a:t>
            </a:r>
            <a:r>
              <a:rPr lang="en-US" sz="1500" dirty="0">
                <a:solidFill>
                  <a:srgbClr val="1A1F2B"/>
                </a:solidFill>
                <a:latin typeface="Calibri" pitchFamily="34" charset="0"/>
                <a:ea typeface="Calibri" pitchFamily="34" charset="-122"/>
                <a:cs typeface="Calibri" pitchFamily="34" charset="-120"/>
              </a:rPr>
              <a:t>. In water (same frequency, larger speed): λ= 1480÷1200 → </a:t>
            </a:r>
            <a:r>
              <a:rPr lang="en-US" sz="1500" b="1" dirty="0">
                <a:solidFill>
                  <a:srgbClr val="1A1F2B"/>
                </a:solidFill>
                <a:latin typeface="Calibri" pitchFamily="34" charset="0"/>
                <a:ea typeface="Calibri" pitchFamily="34" charset="-122"/>
                <a:cs typeface="Calibri" pitchFamily="34" charset="-120"/>
              </a:rPr>
              <a:t>λ = 1.23 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wavelength rises by the same factor as the speed, 4.35, because f is fixed by the loudspeaker.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v = fλ come from, and how do you use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Eight bright lines (crests) on the ripple-tank photograph of worked example 3. Eight crests enclose seven gaps, so the distance is seven wavelengths, not eight.">    </p:cNvPr>
          <p:cNvPicPr>
            <a:picLocks noChangeAspect="1"/>
          </p:cNvPicPr>
          <p:nvPr/>
        </p:nvPicPr>
        <p:blipFill>
          <a:blip r:embed="rId1"/>
          <a:stretch>
            <a:fillRect/>
          </a:stretch>
        </p:blipFill>
        <p:spPr>
          <a:xfrm>
            <a:off x="781812" y="1371600"/>
            <a:ext cx="7579462" cy="2807208"/>
          </a:xfrm>
          <a:prstGeom prst="rect">
            <a:avLst/>
          </a:prstGeom>
        </p:spPr>
      </p:pic>
      <p:sp>
        <p:nvSpPr>
          <p:cNvPr id="5" name="Text 2"/>
          <p:cNvSpPr txBox="1"/>
          <p:nvPr/>
        </p:nvSpPr>
        <p:spPr>
          <a:xfrm>
            <a:off x="781812" y="4224528"/>
            <a:ext cx="7579462" cy="393192"/>
          </a:xfrm>
          <a:prstGeom prst="rect">
            <a:avLst/>
          </a:prstGeom>
          <a:noFill/>
          <a:ln/>
        </p:spPr>
        <p:txBody>
          <a:bodyPr wrap="square" lIns="0" tIns="0" rIns="0" bIns="0" rtlCol="0" anchor="t"/>
          <a:lstStyle/>
          <a:p>
            <a:pPr algn="ctr" indent="0" marL="0">
              <a:buNone/>
            </a:pPr>
            <a:r>
              <a:rPr lang="en-US" sz="1100" i="1" dirty="0">
                <a:solidFill>
                  <a:srgbClr val="5A6577"/>
                </a:solidFill>
              </a:rPr>
              <a:t>Eight bright lines (crests) on the ripple-tank photograph of worked example 3. Eight crests enclose seven gaps, so the distance is seven wavelengths, not eight.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v = fλ come from, and how do you use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3 · Medium · Calculate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vibrating bar dips into a ripple tank at 12 Hz. On a photograph, eight successive bright lines (wave crests) span a distance of 0.105 m. (a) Calculate the speed of the ripples. (b) Calculate the time for a crest to cross the 0.45 m width of the tank.</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Eight crests enclose seven gaps: λ= 0.105÷7 = 0.0150 m = 15.0 mm. Then v = fλ= 12×0.0150 → </a:t>
            </a:r>
            <a:r>
              <a:rPr lang="en-US" sz="1500" b="1" dirty="0">
                <a:solidFill>
                  <a:srgbClr val="1A1F2B"/>
                </a:solidFill>
                <a:latin typeface="Calibri" pitchFamily="34" charset="0"/>
                <a:ea typeface="Calibri" pitchFamily="34" charset="-122"/>
                <a:cs typeface="Calibri" pitchFamily="34" charset="-120"/>
              </a:rPr>
              <a:t>v = 0.180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wave moves at constant speed: t = 0.45÷0.180 → </a:t>
            </a:r>
            <a:r>
              <a:rPr lang="en-US" sz="1500" b="1" dirty="0">
                <a:solidFill>
                  <a:srgbClr val="1A1F2B"/>
                </a:solidFill>
                <a:latin typeface="Calibri" pitchFamily="34" charset="0"/>
                <a:ea typeface="Calibri" pitchFamily="34" charset="-122"/>
                <a:cs typeface="Calibri" pitchFamily="34" charset="-120"/>
              </a:rPr>
              <a:t>t = 2.5 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Dividing by 8 instead of 7 gives λ= 13.1 mm and v = 0.158 m s⁻¹, which is 12.5% too small.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v = fλ come from, and how do you use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you are told how many crests, compressions or bright lines fit in a distance, count the gaps: n crests in a row span (n - 1) wavelengths. Sketching three or four crests settles it in seconds.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describe a longitudinal wave using displacement and pressure?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a sound wave each air molecule is displaced along the direction of travel. Take displacement to the right (the direction of travel) as positive.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compression</a:t>
            </a:r>
            <a:r>
              <a:rPr lang="en-US" sz="1500" dirty="0">
                <a:solidFill>
                  <a:srgbClr val="1A1F2B"/>
                </a:solidFill>
                <a:latin typeface="Calibri" pitchFamily="34" charset="0"/>
                <a:ea typeface="Calibri" pitchFamily="34" charset="-122"/>
                <a:cs typeface="Calibri" pitchFamily="34" charset="-120"/>
              </a:rPr>
              <a:t> is where molecules are closest together: the molecules just behind it are displaced forwards and those just in front are displaced backwards, so they crowd in. Pressure and density are above the undisturbed value.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rarefaction</a:t>
            </a:r>
            <a:r>
              <a:rPr lang="en-US" sz="1500" dirty="0">
                <a:solidFill>
                  <a:srgbClr val="1A1F2B"/>
                </a:solidFill>
                <a:latin typeface="Calibri" pitchFamily="34" charset="0"/>
                <a:ea typeface="Calibri" pitchFamily="34" charset="-122"/>
                <a:cs typeface="Calibri" pitchFamily="34" charset="-120"/>
              </a:rPr>
              <a:t> is where molecules are furthest apart; pressure and density are below the undisturbed value.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At the centre of a compression or a rarefaction the displacement itself is </a:t>
            </a:r>
            <a:r>
              <a:rPr lang="en-US" sz="1500" b="1" dirty="0">
                <a:solidFill>
                  <a:srgbClr val="1A1F2B"/>
                </a:solidFill>
                <a:latin typeface="Calibri" pitchFamily="34" charset="0"/>
                <a:ea typeface="Calibri" pitchFamily="34" charset="-122"/>
                <a:cs typeface="Calibri" pitchFamily="34" charset="-120"/>
              </a:rPr>
              <a:t>zero</a:t>
            </a:r>
            <a:r>
              <a:rPr lang="en-US" sz="1500" dirty="0">
                <a:solidFill>
                  <a:srgbClr val="1A1F2B"/>
                </a:solidFill>
                <a:latin typeface="Calibri" pitchFamily="34" charset="0"/>
                <a:ea typeface="Calibri" pitchFamily="34" charset="-122"/>
                <a:cs typeface="Calibri" pitchFamily="34" charset="-120"/>
              </a:rPr>
              <a:t>; the molecules with the largest displacement sit halfway between them, where the pressure is normal.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 the pressure variation is a quarter of a wavelength out of step with the displacement graph.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wavelength is the distance from one compression to the next (or rarefaction to rarefaction); a compression and the nearest rarefaction are λ/2 apart.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describe a longitudinal wave using displacement and pressure?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One sound wave (λ = 0.50 m) at one instant, three ways: molecule positions (top), displacement and excess pressure (graph). At a compression C the displacement is zero but the excess pressure is greatest; the displacement is greatest where the pressure is normal.">    </p:cNvPr>
          <p:cNvPicPr>
            <a:picLocks noChangeAspect="1"/>
          </p:cNvPicPr>
          <p:nvPr/>
        </p:nvPicPr>
        <p:blipFill>
          <a:blip r:embed="rId1"/>
          <a:stretch>
            <a:fillRect/>
          </a:stretch>
        </p:blipFill>
        <p:spPr>
          <a:xfrm>
            <a:off x="2782519" y="1371600"/>
            <a:ext cx="3578047" cy="2300630"/>
          </a:xfrm>
          <a:prstGeom prst="rect">
            <a:avLst/>
          </a:prstGeom>
        </p:spPr>
      </p:pic>
      <p:sp>
        <p:nvSpPr>
          <p:cNvPr id="5" name="Text 2"/>
          <p:cNvSpPr txBox="1"/>
          <p:nvPr/>
        </p:nvSpPr>
        <p:spPr>
          <a:xfrm>
            <a:off x="2782519" y="3717950"/>
            <a:ext cx="3578047" cy="899770"/>
          </a:xfrm>
          <a:prstGeom prst="rect">
            <a:avLst/>
          </a:prstGeom>
          <a:noFill/>
          <a:ln/>
        </p:spPr>
        <p:txBody>
          <a:bodyPr wrap="square" lIns="0" tIns="0" rIns="0" bIns="0" rtlCol="0" anchor="t"/>
          <a:lstStyle/>
          <a:p>
            <a:pPr algn="ctr" indent="0" marL="0">
              <a:buNone/>
            </a:pPr>
            <a:r>
              <a:rPr lang="en-US" sz="1100" i="1" dirty="0">
                <a:solidFill>
                  <a:srgbClr val="5A6577"/>
                </a:solidFill>
              </a:rPr>
              <a:t>One sound wave (λ = 0.50 m) at one instant, three ways: molecule positions (top), displacement and excess pressure (graph). At a compression C the displacement is zero but the excess pressure is greatest; the displacement is greatest where the pressure is normal.</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describe a longitudinal wave using displacement and pressure?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Medium · Calculate, state</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tuning fork produces a sound of frequency 680 Hz in air, where the speed of sound is 340 m s⁻¹. (a) Calculate the distance between neighbouring compressions. (b) State the distance from a compression to the nearest rarefaction. (c) Calculate the time between successive compressions reaching a listener's ear. (d) State how far an air molecule travels along with the wave in one second.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Compression to compression is one wavelength: λ= 340÷680 → </a:t>
            </a:r>
            <a:r>
              <a:rPr lang="en-US" sz="1500" b="1" dirty="0">
                <a:solidFill>
                  <a:srgbClr val="1A1F2B"/>
                </a:solidFill>
                <a:latin typeface="Calibri" pitchFamily="34" charset="0"/>
                <a:ea typeface="Calibri" pitchFamily="34" charset="-122"/>
                <a:cs typeface="Calibri" pitchFamily="34" charset="-120"/>
              </a:rPr>
              <a:t>0.500 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Compression to rarefaction is half a wavelength → </a:t>
            </a:r>
            <a:r>
              <a:rPr lang="en-US" sz="1500" b="1" dirty="0">
                <a:solidFill>
                  <a:srgbClr val="1A1F2B"/>
                </a:solidFill>
                <a:latin typeface="Calibri" pitchFamily="34" charset="0"/>
                <a:ea typeface="Calibri" pitchFamily="34" charset="-122"/>
                <a:cs typeface="Calibri" pitchFamily="34" charset="-120"/>
              </a:rPr>
              <a:t>0.250 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Successive compressions arrive one period apart: T = 1÷680 → </a:t>
            </a:r>
            <a:r>
              <a:rPr lang="en-US" sz="1500" b="1" dirty="0">
                <a:solidFill>
                  <a:srgbClr val="1A1F2B"/>
                </a:solidFill>
                <a:latin typeface="Calibri" pitchFamily="34" charset="0"/>
                <a:ea typeface="Calibri" pitchFamily="34" charset="-122"/>
                <a:cs typeface="Calibri" pitchFamily="34" charset="-120"/>
              </a:rPr>
              <a:t>1.47 ms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Molecules only oscillate about their equilibrium positions → </a:t>
            </a:r>
            <a:r>
              <a:rPr lang="en-US" sz="1500" b="1" dirty="0">
                <a:solidFill>
                  <a:srgbClr val="1A1F2B"/>
                </a:solidFill>
                <a:latin typeface="Calibri" pitchFamily="34" charset="0"/>
                <a:ea typeface="Calibri" pitchFamily="34" charset="-122"/>
                <a:cs typeface="Calibri" pitchFamily="34" charset="-120"/>
              </a:rPr>
              <a:t>no net distance</a:t>
            </a:r>
            <a:r>
              <a:rPr lang="en-US" sz="1500" dirty="0">
                <a:solidFill>
                  <a:srgbClr val="1A1F2B"/>
                </a:solidFill>
                <a:latin typeface="Calibri" pitchFamily="34" charset="0"/>
                <a:ea typeface="Calibri" pitchFamily="34" charset="-122"/>
                <a:cs typeface="Calibri" pitchFamily="34" charset="-120"/>
              </a:rPr>
              <a:t>; each vibrates 680 times a second about a fixed position.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How do you describe a longitudinal wave using displacement and pressure?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that at a compression the molecules have their maximum displacement. A compression is where neighbouring molecules have moved towards it from both sides; the molecule at its centre has zero displacement at that instant.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displacement–distance and displacement–time graphs?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631290"/>
                <a:gridCol w="4025189"/>
                <a:gridCol w="257312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Displacement–distance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Displacement–time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What it shows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snapshot of every point along the wave at one instant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history of one point over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Horizontal repeat length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wavelength 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period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Peak height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amplitude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amplitude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a longitudinal wave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positive displacement means moved forwards along the direction of travel, not "up"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same convention, for one molecule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284525"/>
            <a:ext cx="8229600" cy="1046074"/>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To find the wave speed you usually need both: λ from the distance graph and T (so f) from the time graph, then v = λ/T.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snapshot taken a little later has the same shape, shifted a distance vΔt in the direction of travel: a quarter of a wavelength after a quarter of a period.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displacement–distance and displacement–time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Displacement–distance graph for the wave of worked example 5 at t = 0 (solid) and a quarter period later (dashed): the crest has moved 0.20 m to the right, the direction of travel. The wavelength is read from this graph.">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Displacement–distance graph for the wave of worked example 5 at t = 0 (solid) and a quarter period later (dashed): the crest has moved 0.20 m to the right, the direction of travel. The wavelength is read from this graph.</a:t>
            </a:r>
            <a:endParaRPr lang="en-US" sz="1100" dirty="0"/>
          </a:p>
        </p:txBody>
      </p:sp>
      <p:sp>
        <p:nvSpPr>
          <p:cNvPr id="6" name="Text 3"/>
          <p:cNvSpPr txBox="1"/>
          <p:nvPr/>
        </p:nvSpPr>
        <p:spPr>
          <a:xfrm>
            <a:off x="457200" y="1371600"/>
            <a:ext cx="3621938" cy="99486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To find which way a particle is moving, imagine the shifted snapshot and see whether that point's displacement has gone up or down.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displacement–distance and displacement–time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Displacement–time graph for the particle at x = 0 in the same wave. Its repeat length is the period, 25 ms. Just after t = 0 the displacement becomes positive, so the particle is moving upwards.">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Displacement–time graph for the particle at x = 0 in the same wave. Its repeat length is the period, 25 ms. Just after t = 0 the displacement becomes positive, so the particle is moving upwards.</a:t>
            </a:r>
            <a:endParaRPr lang="en-US" sz="1100" dirty="0"/>
          </a:p>
        </p:txBody>
      </p:sp>
      <p:sp>
        <p:nvSpPr>
          <p:cNvPr id="6" name="Text 3"/>
          <p:cNvSpPr txBox="1"/>
          <p:nvPr/>
        </p:nvSpPr>
        <p:spPr>
          <a:xfrm>
            <a:off x="457200" y="1371600"/>
            <a:ext cx="3621938" cy="180594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Phase along a wave</a:t>
            </a:r>
            <a:endParaRPr lang="en-US" sz="17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Phase</a:t>
            </a:r>
            <a:r>
              <a:rPr lang="en-US" sz="1500" dirty="0">
                <a:solidFill>
                  <a:srgbClr val="1A1F2B"/>
                </a:solidFill>
                <a:latin typeface="Calibri" pitchFamily="34" charset="0"/>
                <a:ea typeface="Calibri" pitchFamily="34" charset="-122"/>
                <a:cs typeface="Calibri" pitchFamily="34" charset="-120"/>
              </a:rPr>
              <a:t> describes where a point is in its cycle of oscillation. One complete cycle is 360° or 2π rad. Moving one wavelength along a progressive wave takes you through one whole cycle, so two points a distance Δx apart have a phase difference</a:t>
            </a:r>
            <a:endParaRPr lang="en-US" sz="1700" dirty="0"/>
          </a:p>
        </p:txBody>
      </p:sp>
      <p:sp>
        <p:nvSpPr>
          <p:cNvPr id="7" name="Shape 4"/>
          <p:cNvSpPr/>
          <p:nvPr/>
        </p:nvSpPr>
        <p:spPr>
          <a:xfrm>
            <a:off x="457200" y="3223260"/>
            <a:ext cx="3621938" cy="1228039"/>
          </a:xfrm>
          <a:prstGeom prst="roundRect">
            <a:avLst>
              <a:gd name="adj" fmla="val 4468"/>
            </a:avLst>
          </a:prstGeom>
          <a:solidFill>
            <a:srgbClr val="EEF2FF"/>
          </a:solidFill>
          <a:ln w="9525">
            <a:solidFill>
              <a:srgbClr val="DDE2EA"/>
            </a:solidFill>
            <a:prstDash val="solid"/>
          </a:ln>
        </p:spPr>
      </p:sp>
      <p:sp>
        <p:nvSpPr>
          <p:cNvPr id="8" name="Text 5"/>
          <p:cNvSpPr txBox="1"/>
          <p:nvPr/>
        </p:nvSpPr>
        <p:spPr>
          <a:xfrm>
            <a:off x="603504" y="3314700"/>
            <a:ext cx="3329330" cy="1081735"/>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Δφ= 360°×Δx/λ   Δφ= 2π×Δx/λ</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Not in the formulae list: learn it from "one wavelength ↔ one full cycle (360° or 2π rad)".</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displacement–distance and displacement–time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Phase along the wave of worked example 5 (λ = 0.80 m). P and Q, 0.30 m apart, differ in phase by 135°. R is one wavelength from P and moves exactly in step with it.">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Phase along the wave of worked example 5 (λ = 0.80 m). P and Q, 0.30 m apart, differ in phase by 135°. R is one wavelength from P and moves exactly in step with it.</a:t>
            </a:r>
            <a:endParaRPr lang="en-US" sz="1100" dirty="0"/>
          </a:p>
        </p:txBody>
      </p:sp>
      <p:sp>
        <p:nvSpPr>
          <p:cNvPr id="6" name="Text 3"/>
          <p:cNvSpPr txBox="1"/>
          <p:nvPr/>
        </p:nvSpPr>
        <p:spPr>
          <a:xfrm>
            <a:off x="457200" y="1371600"/>
            <a:ext cx="3621938" cy="2249424"/>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Points λ, 2λ, 3λ … apart are </a:t>
            </a:r>
            <a:r>
              <a:rPr lang="en-US" sz="1500" b="1" dirty="0">
                <a:solidFill>
                  <a:srgbClr val="1A1F2B"/>
                </a:solidFill>
                <a:latin typeface="Calibri" pitchFamily="34" charset="0"/>
                <a:ea typeface="Calibri" pitchFamily="34" charset="-122"/>
                <a:cs typeface="Calibri" pitchFamily="34" charset="-120"/>
              </a:rPr>
              <a:t>in phase</a:t>
            </a:r>
            <a:r>
              <a:rPr lang="en-US" sz="1500" dirty="0">
                <a:solidFill>
                  <a:srgbClr val="1A1F2B"/>
                </a:solidFill>
                <a:latin typeface="Calibri" pitchFamily="34" charset="0"/>
                <a:ea typeface="Calibri" pitchFamily="34" charset="-122"/>
                <a:cs typeface="Calibri" pitchFamily="34" charset="-120"/>
              </a:rPr>
              <a:t>; points λ/2, 3λ/2 … apart are in </a:t>
            </a:r>
            <a:r>
              <a:rPr lang="en-US" sz="1500" b="1" dirty="0">
                <a:solidFill>
                  <a:srgbClr val="1A1F2B"/>
                </a:solidFill>
                <a:latin typeface="Calibri" pitchFamily="34" charset="0"/>
                <a:ea typeface="Calibri" pitchFamily="34" charset="-122"/>
                <a:cs typeface="Calibri" pitchFamily="34" charset="-120"/>
              </a:rPr>
              <a:t>antiphase</a:t>
            </a:r>
            <a:r>
              <a:rPr lang="en-US" sz="1500" dirty="0">
                <a:solidFill>
                  <a:srgbClr val="1A1F2B"/>
                </a:solidFill>
                <a:latin typeface="Calibri" pitchFamily="34" charset="0"/>
                <a:ea typeface="Calibri" pitchFamily="34" charset="-122"/>
                <a:cs typeface="Calibri" pitchFamily="34" charset="-120"/>
              </a:rPr>
              <a:t> (180°, π rad).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 a progressive wave every point within one wavelength has a different phase, and all have the same amplitude.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link between phase difference and path difference for two separate sources is in 2.2.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displacement–distance and displacement–time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5 · Hard · Calculate, state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graphs above show a transverse wave on a long stretched spring travelling in the +x direction. The displacement–distance graph has crests 0.80 m apart; the displacement–time graph for the point at x = 0 has crests 25 ms apart. (a) Calculate the speed of the wave. (b) Calculate the phase difference between points P (x = 0.10 m) and Q (x = 0.40 m), in degrees and in radians. (c) State the direction in which the point at x = 0 is moving at t = 0. (d) Calculate the time for a crest to travel 2.0 m along the spring.</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λ from the distance graph, T from the time graph: f = 1÷0.025 = 40 Hz, v = 40×0.80 → </a:t>
            </a:r>
            <a:r>
              <a:rPr lang="en-US" sz="1500" b="1" dirty="0">
                <a:solidFill>
                  <a:srgbClr val="1A1F2B"/>
                </a:solidFill>
                <a:latin typeface="Calibri" pitchFamily="34" charset="0"/>
                <a:ea typeface="Calibri" pitchFamily="34" charset="-122"/>
                <a:cs typeface="Calibri" pitchFamily="34" charset="-120"/>
              </a:rPr>
              <a:t>v = 32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Δx = 0.30 m: Δφ= 360°×0.30÷0.80 → </a:t>
            </a:r>
            <a:r>
              <a:rPr lang="en-US" sz="1500" b="1" dirty="0">
                <a:solidFill>
                  <a:srgbClr val="1A1F2B"/>
                </a:solidFill>
                <a:latin typeface="Calibri" pitchFamily="34" charset="0"/>
                <a:ea typeface="Calibri" pitchFamily="34" charset="-122"/>
                <a:cs typeface="Calibri" pitchFamily="34" charset="-120"/>
              </a:rPr>
              <a:t>135° = 3π/4 rad = 2.36 rad</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Just after t = 0 the time graph becomes positive → </a:t>
            </a:r>
            <a:r>
              <a:rPr lang="en-US" sz="1500" b="1" dirty="0">
                <a:solidFill>
                  <a:srgbClr val="1A1F2B"/>
                </a:solidFill>
                <a:latin typeface="Calibri" pitchFamily="34" charset="0"/>
                <a:ea typeface="Calibri" pitchFamily="34" charset="-122"/>
                <a:cs typeface="Calibri" pitchFamily="34" charset="-120"/>
              </a:rPr>
              <a:t>moving upwards</a:t>
            </a:r>
            <a:r>
              <a:rPr lang="en-US" sz="1500" dirty="0">
                <a:solidFill>
                  <a:srgbClr val="1A1F2B"/>
                </a:solidFill>
                <a:latin typeface="Calibri" pitchFamily="34" charset="0"/>
                <a:ea typeface="Calibri" pitchFamily="34" charset="-122"/>
                <a:cs typeface="Calibri" pitchFamily="34" charset="-120"/>
              </a:rPr>
              <a:t> (in the +d direction).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displacement–distance and displacement–time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5 · Hard · Calculate, state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Check with the snapshot: shifting the solid curve a little to the right (towards the dashed curve) raises the point at x = 0.</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A crest moves at the wave speed: t = 2.0÷32 → </a:t>
            </a:r>
            <a:r>
              <a:rPr lang="en-US" sz="1500" b="1" dirty="0">
                <a:solidFill>
                  <a:srgbClr val="1A1F2B"/>
                </a:solidFill>
                <a:latin typeface="Calibri" pitchFamily="34" charset="0"/>
                <a:ea typeface="Calibri" pitchFamily="34" charset="-122"/>
                <a:cs typeface="Calibri" pitchFamily="34" charset="-120"/>
              </a:rPr>
              <a:t>t = 0.0625 s (62.5 ms)</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read displacement–distance and displacement–time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reading any value off a wave graph, read the horizontal axis label. A repeat length in metres is a wavelength; a repeat length in seconds is a period. Reading 0.80 as a period, or 25 ms as a wavelength, gives a speed with no meaning.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speed of sound with an oscilloscope?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The arrangement, with wavefronts drawn one wavelength (13.7 cm at 2.50 kHz) apart to the scale of the rule. The generator signal goes to channel 1 and the microphone signal to channel 2.">    </p:cNvPr>
          <p:cNvPicPr>
            <a:picLocks noChangeAspect="1"/>
          </p:cNvPicPr>
          <p:nvPr/>
        </p:nvPicPr>
        <p:blipFill>
          <a:blip r:embed="rId1"/>
          <a:stretch>
            <a:fillRect/>
          </a:stretch>
        </p:blipFill>
        <p:spPr>
          <a:xfrm>
            <a:off x="4389120" y="1544422"/>
            <a:ext cx="4297680" cy="2292401"/>
          </a:xfrm>
          <a:prstGeom prst="rect">
            <a:avLst/>
          </a:prstGeom>
        </p:spPr>
      </p:pic>
      <p:sp>
        <p:nvSpPr>
          <p:cNvPr id="5" name="Text 2"/>
          <p:cNvSpPr txBox="1"/>
          <p:nvPr/>
        </p:nvSpPr>
        <p:spPr>
          <a:xfrm>
            <a:off x="4389120" y="3882542"/>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arrangement, with wavefronts drawn one wavelength (13.7 cm at 2.50 kHz) apart to the scale of the rule. The generator signal goes to channel 1 and the microphone signal to channel 2.</a:t>
            </a:r>
            <a:endParaRPr lang="en-US" sz="1100" dirty="0"/>
          </a:p>
        </p:txBody>
      </p:sp>
      <p:sp>
        <p:nvSpPr>
          <p:cNvPr id="6" name="Text 3"/>
          <p:cNvSpPr txBox="1"/>
          <p:nvPr/>
        </p:nvSpPr>
        <p:spPr>
          <a:xfrm>
            <a:off x="457200" y="1371600"/>
            <a:ext cx="3611880" cy="21479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a core practical. The oscilloscope compares the phase of the sound arriving at a microphone with the phase of the signal driving the loudspeaker. Moving the microphone one wavelength further away brings the two traces back into step, so the distance moved between "in-phase" positions is the wavelength. With the frequency known, v = fλ.</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speed of sound with an oscilloscope?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The screen with the microphone at an in-phase position: the peaks of the two traces line up. At 0.10 ms per division one period of the 2.50 kHz signal is 4.0 divisions.">    </p:cNvPr>
          <p:cNvPicPr>
            <a:picLocks noChangeAspect="1"/>
          </p:cNvPicPr>
          <p:nvPr/>
        </p:nvPicPr>
        <p:blipFill>
          <a:blip r:embed="rId1"/>
          <a:stretch>
            <a:fillRect/>
          </a:stretch>
        </p:blipFill>
        <p:spPr>
          <a:xfrm>
            <a:off x="1764792" y="1371600"/>
            <a:ext cx="5615330" cy="2807208"/>
          </a:xfrm>
          <a:prstGeom prst="rect">
            <a:avLst/>
          </a:prstGeom>
        </p:spPr>
      </p:pic>
      <p:sp>
        <p:nvSpPr>
          <p:cNvPr id="5" name="Text 2"/>
          <p:cNvSpPr txBox="1"/>
          <p:nvPr/>
        </p:nvSpPr>
        <p:spPr>
          <a:xfrm>
            <a:off x="1764792" y="4224528"/>
            <a:ext cx="5615330" cy="393192"/>
          </a:xfrm>
          <a:prstGeom prst="rect">
            <a:avLst/>
          </a:prstGeom>
          <a:noFill/>
          <a:ln/>
        </p:spPr>
        <p:txBody>
          <a:bodyPr wrap="square" lIns="0" tIns="0" rIns="0" bIns="0" rtlCol="0" anchor="t"/>
          <a:lstStyle/>
          <a:p>
            <a:pPr algn="ctr" indent="0" marL="0">
              <a:buNone/>
            </a:pPr>
            <a:r>
              <a:rPr lang="en-US" sz="1100" i="1" dirty="0">
                <a:solidFill>
                  <a:srgbClr val="5A6577"/>
                </a:solidFill>
              </a:rPr>
              <a:t>The screen with the microphone at an in-phase position: the peaks of the two traces line up. At 0.10 ms per division one period of the 2.50 kHz signal is 4.0 divisions.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speed of sound with an oscilloscope?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Half a wavelength (6.9 cm) further on, the traces are in antiphase: each peak of one lines up with a trough of the other. In-phase and antiphase positions alternate every λ/2.">    </p:cNvPr>
          <p:cNvPicPr>
            <a:picLocks noChangeAspect="1"/>
          </p:cNvPicPr>
          <p:nvPr/>
        </p:nvPicPr>
        <p:blipFill>
          <a:blip r:embed="rId1"/>
          <a:stretch>
            <a:fillRect/>
          </a:stretch>
        </p:blipFill>
        <p:spPr>
          <a:xfrm>
            <a:off x="4389120" y="1616659"/>
            <a:ext cx="4297680" cy="2148840"/>
          </a:xfrm>
          <a:prstGeom prst="rect">
            <a:avLst/>
          </a:prstGeom>
        </p:spPr>
      </p:pic>
      <p:sp>
        <p:nvSpPr>
          <p:cNvPr id="5" name="Text 2"/>
          <p:cNvSpPr txBox="1"/>
          <p:nvPr/>
        </p:nvSpPr>
        <p:spPr>
          <a:xfrm>
            <a:off x="4389120" y="381121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Half a wavelength (6.9 cm) further on, the traces are in antiphase: each peak of one lines up with a trough of the other. In-phase and antiphase positions alternate every λ/2.</a:t>
            </a:r>
            <a:endParaRPr lang="en-US" sz="1100" dirty="0"/>
          </a:p>
        </p:txBody>
      </p:sp>
      <p:sp>
        <p:nvSpPr>
          <p:cNvPr id="6" name="Text 3"/>
          <p:cNvSpPr txBox="1"/>
          <p:nvPr/>
        </p:nvSpPr>
        <p:spPr>
          <a:xfrm>
            <a:off x="457200" y="1371600"/>
            <a:ext cx="3611880" cy="325252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Method in outline</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Connect a signal generator to a loudspeaker and also to channel 1 of a two-beam oscilloscope; connect a microphone to channel 2.</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Set a frequency of a few kilohertz, so that the wavelength (around 10 cm) is short enough for several to fit along a metre rule; read f from the generator (or from the period on the screen).</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Place the microphone on the axis of the loudspeaker, next to a metre rule fixed to the bench.</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speed of sound with an oscilloscope?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316199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Adjust the time-base and channel gains so that both traces show a few cycles.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Move the microphone until the two traces are in phase (peaks line up) and record its position on the rule.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Move it slowly away, counting each time the traces come back into phase, through several (say 6–10) wavelengths. Record the final position.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Wavelength = distance moved ÷ number of times the traces came back into phase (the number of wavelengths, not counting the starting position). Repeat the run, take a mean, then v = fλ.</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Getting a good result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Many wavelengths:</a:t>
            </a:r>
            <a:r>
              <a:rPr lang="en-US" sz="1500" dirty="0">
                <a:solidFill>
                  <a:srgbClr val="1A1F2B"/>
                </a:solidFill>
                <a:latin typeface="Calibri" pitchFamily="34" charset="0"/>
                <a:ea typeface="Calibri" pitchFamily="34" charset="-122"/>
                <a:cs typeface="Calibri" pitchFamily="34" charset="-120"/>
              </a:rPr>
              <a:t> judging exactly where the traces line up is uncertain by several millimetres; spreading that over 6 wavelengths makes the percentage uncertainty about six times smaller.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Antiphase is sharper to spot on some screens: in-phase and antiphase positions alternate every λ/2, so you can count either, as long as you know which.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speed of sound with an oscilloscope?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15581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Reduce reflections from the bench and walls (soft material on the bench, other objects moved away), which can distort the microphone trace.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Alternatively, record each in-phase position, plot position against the number of wavelengths and take the gradient as λ; an unknown zero (where inside the loudspeaker the sound "starts") then only shifts the intercept.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keep the volume low, especially at higher frequencies.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speed of sound with an oscilloscope?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6 · Hard · Determine</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signal generator is set to 2.50 kHz. In three runs, a student starts with the traces in phase and moves the microphone away until they have come back into phase six times (six wavelengths). The distances moved are 82.3 cm, 81.8 cm and 82.9 cm. Determine the speed of sound and its percentage uncertainty, assuming the frequency is exact.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Mean distance = (82.3 + 81.8 + 82.9)÷3 = 82.3 cm; uncertainty (half the range) = (82.9 - 81.8)÷2 = ±0.55 cm.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Six wavelengths in the mean distance: λ= 82.33÷6 = 13.72 cm = 0.1372 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v = fλ= 2500×0.1372 → </a:t>
            </a:r>
            <a:r>
              <a:rPr lang="en-US" sz="1500" b="1" dirty="0">
                <a:solidFill>
                  <a:srgbClr val="1A1F2B"/>
                </a:solidFill>
                <a:latin typeface="Calibri" pitchFamily="34" charset="0"/>
                <a:ea typeface="Calibri" pitchFamily="34" charset="-122"/>
                <a:cs typeface="Calibri" pitchFamily="34" charset="-120"/>
              </a:rPr>
              <a:t>v = 343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percentage uncertainty in the distance carries straight through to v: 0.55÷82.3×100 = 0.67% → </a:t>
            </a:r>
            <a:r>
              <a:rPr lang="en-US" sz="1500" b="1" dirty="0">
                <a:solidFill>
                  <a:srgbClr val="1A1F2B"/>
                </a:solidFill>
                <a:latin typeface="Calibri" pitchFamily="34" charset="0"/>
                <a:ea typeface="Calibri" pitchFamily="34" charset="-122"/>
                <a:cs typeface="Calibri" pitchFamily="34" charset="-120"/>
              </a:rPr>
              <a:t>v = (343 ± 2) m s⁻¹</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speed of sound with an oscilloscope?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6 · Hard · Determine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Judging a single wavelength of 13.7 cm to ± 0.5 cm would give 3.6%, which is the reason for measuring over many wavelengths.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speed of sound with an oscilloscope?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Taking the distance between an in-phase position and the next antiphase position as the wavelength. That distance is only λ/2, and the speed comes out half its true value.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definitions with two directions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transverse and longitudinal waves, name what oscillates and compare its direction with the direction of energy transfer (or of wave travel): "perpendicular to" or "parallel to".</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prefixes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Convert kHz, MHz and GHz to Hz, and mm, cm or nm to m, before using v = fλ. Then sense-check: sound in air is a few hundred m s⁻¹; light in a vacuum is 3.00 × 10⁸ m s⁻¹.</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gaps, not crests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n crests (or compressions, or in-phase positions) in a row span n - 1 wavelengths. "The microphone was moved through six wavelengths" is different from "six in-phase positions were seen".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2.1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which graph is it?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Distance on the horizontal axis gives λ; time gives T. Write "from the graph, λ = …" or "T = …" as a line of working, so the reading is clear even if a later step slips.</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phase as a fraction of a wavelength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Find Δx/λ first, then multiply by 360° or 2π. Give the unit (degrees or rad) every time; "135" alone is ambiguous.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wave carries the medium along with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floating cork bobs in place as ripples pass under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progressive wave transfers energy; each particle only oscillates about a fixed position.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Amplitude is the height from crest to trough.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Crest to trough is two amplitudes.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Amplitude is the maximum displacement from the equilibrium position.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higher frequency sound travels faster.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one medium all frequencies of sound arrive together, or music would be scrambled at a distance.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medium sets v; a higher f just means a shorter 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frequency changes when a wave enters a new medium.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oscillations at the boundary must match on both sides, one for 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Frequency is set by the source; v and λ change together.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 compression the molecules have their largest displacement.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Molecules on either side are displaced towards the compression; the one at its centre is at its equilibrium position.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 compression the displacement is zero and the pressure is greatest.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displacement–time graph shows the wavelength.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horizontal axis is time, so its repeat length is a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displacement–time graph gives the period; a displacement–distance graph gives the wavelength.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2 Superposition and stationary waves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Phase difference is the key to interference; two progressive waves travelling in opposite directions build a stationary wave, and the speed of a wave on a string sets its harmonics.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3 Intensity, refraction and polarisation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Refraction is a change of speed at constant frequency, exactly the v = fλ reasoning above; only transverse waves can be polarised, which is evidence that light is transverse.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5 Photons, and oscillations (Unit 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electromagnetic waves c = fλ, and the frequency fixes each photon's energy through E = hf. Each particle of a wave carrying a pure tone performs simple harmonic motion; the sine-shaped graphs on this page are the same functions.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250338"/>
                <a:gridCol w="3787445"/>
                <a:gridCol w="219181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fλ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wave speed (m s⁻¹) from frequency (Hz) and wavelength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1/T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frequency from period (e.g. from a displacement–time graph or an oscilloscope)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λ/T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wave speed straight from the two graphs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v = fλ and f = 1/T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Δφ= 360°×Δx/λ= 2πΔx/λ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phase difference between two points on a wave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λ = distance ÷ number of wavelengths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wavelength from several crests or in-phase positions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(count the gaps)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7194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displacement–time graph for one point on a wave repeats every 4.0 ms. Calculate the frequency.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radio station broadcasts at 95.0 MHz. Calculate the wavelength of its radio waves.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Describe the motion of the air molecules as a sound wave passes, and say where the pressure is greatest.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Two points on a progressive wave of wavelength 0.48 m are 0.12 m apart. Calculate their phase difference.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In the speed-of-sound practical, why is the microphone moved through several in-phase positions rather than one?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Ultrasound of frequency 2.0 MHz travels through soft tissue at 1540 m s⁻¹. Calculate its wavelength.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6956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 = 1/T = 1÷4.0×10⁻³ = 250 Hz.</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λ= c/f = 3.00×10⁸÷95.0×10⁶ = 3.16 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Each molecule oscillates back and forth about a fixed position, parallel to the direction the sound travels. Where neighbouring molecules have moved towards each other there is a compression, with pressure (and density) above normal; the pressure is greatest at the centre of a compression.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Δφ= 360°×0.12÷0.48 = 90° (π/2 rad).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The position at which the traces line up can only be judged to within a few millimetres. Measuring the distance for many wavelengths and dividing makes this uncertainty a much smaller percentage of the measured distance.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λ= v/f = 1540÷2.0×10⁶ = 7.7×10⁻⁴ m = 0.77 mm.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Which of the following is the wavelength of a progressive wave?</a:t>
            </a:r>
            <a:endParaRPr lang="en-US" sz="1400" dirty="0"/>
          </a:p>
          <a:p>
            <a:pPr indent="0" marL="0">
              <a:spcAft>
                <a:spcPts val="600"/>
              </a:spcAft>
              <a:buNone/>
            </a:pPr>
            <a:r>
              <a:rPr lang="en-US" sz="1400" dirty="0">
                <a:solidFill>
                  <a:srgbClr val="1A1F2B"/>
                </a:solidFill>
              </a:rPr>
              <a:t>A   the maximum displacement of a particle from its equilibrium position</a:t>
            </a:r>
            <a:endParaRPr lang="en-US" sz="1400" dirty="0"/>
          </a:p>
          <a:p>
            <a:pPr indent="0" marL="0">
              <a:spcAft>
                <a:spcPts val="600"/>
              </a:spcAft>
              <a:buNone/>
            </a:pPr>
            <a:r>
              <a:rPr lang="en-US" sz="1400" dirty="0">
                <a:solidFill>
                  <a:srgbClr val="1A1F2B"/>
                </a:solidFill>
              </a:rPr>
              <a:t>B   the distance travelled by the wave in one second</a:t>
            </a:r>
            <a:endParaRPr lang="en-US" sz="1400" dirty="0"/>
          </a:p>
          <a:p>
            <a:pPr indent="0" marL="0">
              <a:spcAft>
                <a:spcPts val="600"/>
              </a:spcAft>
              <a:buNone/>
            </a:pPr>
            <a:r>
              <a:rPr lang="en-US" sz="1400" dirty="0">
                <a:solidFill>
                  <a:srgbClr val="1A1F2B"/>
                </a:solidFill>
              </a:rPr>
              <a:t>C   the distance between a crest and the neighbouring trough</a:t>
            </a:r>
            <a:endParaRPr lang="en-US" sz="1400" dirty="0"/>
          </a:p>
          <a:p>
            <a:pPr indent="0" marL="0">
              <a:spcAft>
                <a:spcPts val="600"/>
              </a:spcAft>
              <a:buNone/>
            </a:pPr>
            <a:r>
              <a:rPr lang="en-US" sz="1400" dirty="0">
                <a:solidFill>
                  <a:srgbClr val="1A1F2B"/>
                </a:solidFill>
              </a:rPr>
              <a:t>D   the distance between two neighbouring points that oscillate in phase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On a displacement–distance graph of a progressive wave, the horizontal distance between a crest and the neighbouring trough is 0.30 m. Points X and Y on the wave are 0.20 m apart.</a:t>
            </a:r>
            <a:endParaRPr lang="en-US" sz="1200" dirty="0"/>
          </a:p>
          <a:p>
            <a:pPr indent="0" marL="0">
              <a:spcAft>
                <a:spcPts val="600"/>
              </a:spcAft>
              <a:buNone/>
            </a:pPr>
            <a:r>
              <a:rPr lang="en-US" sz="1200" dirty="0">
                <a:solidFill>
                  <a:srgbClr val="1A1F2B"/>
                </a:solidFill>
              </a:rPr>
              <a:t>What is the phase difference between the oscillations of X and Y?</a:t>
            </a:r>
            <a:endParaRPr lang="en-US" sz="1200" dirty="0"/>
          </a:p>
          <a:p>
            <a:pPr indent="0" marL="0">
              <a:spcAft>
                <a:spcPts val="600"/>
              </a:spcAft>
              <a:buNone/>
            </a:pPr>
            <a:r>
              <a:rPr lang="en-US" sz="1200" dirty="0">
                <a:solidFill>
                  <a:srgbClr val="1A1F2B"/>
                </a:solidFill>
              </a:rPr>
              <a:t>Figure: displacement–distance graph of the wave, with crest-to-trough distance and points X and Y</a:t>
            </a:r>
            <a:endParaRPr lang="en-US" sz="1200" dirty="0"/>
          </a:p>
          <a:p>
            <a:pPr indent="0" marL="0">
              <a:spcAft>
                <a:spcPts val="600"/>
              </a:spcAft>
              <a:buNone/>
            </a:pPr>
            <a:r>
              <a:rPr lang="en-US" sz="1200" dirty="0">
                <a:solidFill>
                  <a:srgbClr val="1A1F2B"/>
                </a:solidFill>
              </a:rPr>
              <a:t>A   0.33 rad</a:t>
            </a:r>
            <a:endParaRPr lang="en-US" sz="1200" dirty="0"/>
          </a:p>
          <a:p>
            <a:pPr indent="0" marL="0">
              <a:spcAft>
                <a:spcPts val="600"/>
              </a:spcAft>
              <a:buNone/>
            </a:pPr>
            <a:r>
              <a:rPr lang="en-US" sz="1200" dirty="0">
                <a:solidFill>
                  <a:srgbClr val="1A1F2B"/>
                </a:solidFill>
              </a:rPr>
              <a:t>B   1.0 rad</a:t>
            </a:r>
            <a:endParaRPr lang="en-US" sz="1200" dirty="0"/>
          </a:p>
          <a:p>
            <a:pPr indent="0" marL="0">
              <a:spcAft>
                <a:spcPts val="600"/>
              </a:spcAft>
              <a:buNone/>
            </a:pPr>
            <a:r>
              <a:rPr lang="en-US" sz="1200" dirty="0">
                <a:solidFill>
                  <a:srgbClr val="1A1F2B"/>
                </a:solidFill>
              </a:rPr>
              <a:t>C   2.1 rad</a:t>
            </a:r>
            <a:endParaRPr lang="en-US" sz="1200" dirty="0"/>
          </a:p>
          <a:p>
            <a:pPr indent="0" marL="0">
              <a:spcAft>
                <a:spcPts val="600"/>
              </a:spcAft>
              <a:buNone/>
            </a:pPr>
            <a:r>
              <a:rPr lang="en-US" sz="1200" dirty="0">
                <a:solidFill>
                  <a:srgbClr val="1A1F2B"/>
                </a:solidFill>
              </a:rPr>
              <a:t>D   4.2 rad</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953158"/>
            <a:ext cx="3474720" cy="1945843"/>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transverse progressive wave travels along a rope. At one instant a particular point on the rope is at a crest.</a:t>
            </a:r>
            <a:endParaRPr lang="en-US" sz="1400" dirty="0"/>
          </a:p>
          <a:p>
            <a:pPr indent="0" marL="0">
              <a:spcAft>
                <a:spcPts val="600"/>
              </a:spcAft>
              <a:buNone/>
            </a:pPr>
            <a:r>
              <a:rPr lang="en-US" sz="1400" dirty="0">
                <a:solidFill>
                  <a:srgbClr val="1A1F2B"/>
                </a:solidFill>
              </a:rPr>
              <a:t>Which statement about that point at this instant is correct?</a:t>
            </a:r>
            <a:endParaRPr lang="en-US" sz="1400" dirty="0"/>
          </a:p>
          <a:p>
            <a:pPr indent="0" marL="0">
              <a:spcAft>
                <a:spcPts val="600"/>
              </a:spcAft>
              <a:buNone/>
            </a:pPr>
            <a:r>
              <a:rPr lang="en-US" sz="1400" dirty="0">
                <a:solidFill>
                  <a:srgbClr val="1A1F2B"/>
                </a:solidFill>
              </a:rPr>
              <a:t>A   Its displacement is zero and it is moving at its greatest speed.</a:t>
            </a:r>
            <a:endParaRPr lang="en-US" sz="1400" dirty="0"/>
          </a:p>
          <a:p>
            <a:pPr indent="0" marL="0">
              <a:spcAft>
                <a:spcPts val="600"/>
              </a:spcAft>
              <a:buNone/>
            </a:pPr>
            <a:r>
              <a:rPr lang="en-US" sz="1400" dirty="0">
                <a:solidFill>
                  <a:srgbClr val="1A1F2B"/>
                </a:solidFill>
              </a:rPr>
              <a:t>B   It is moving in the direction in which the wave travels.</a:t>
            </a:r>
            <a:endParaRPr lang="en-US" sz="1400" dirty="0"/>
          </a:p>
          <a:p>
            <a:pPr indent="0" marL="0">
              <a:spcAft>
                <a:spcPts val="600"/>
              </a:spcAft>
              <a:buNone/>
            </a:pPr>
            <a:r>
              <a:rPr lang="en-US" sz="1400" dirty="0">
                <a:solidFill>
                  <a:srgbClr val="1A1F2B"/>
                </a:solidFill>
              </a:rPr>
              <a:t>C   It is moving along the rope at the wave speed.</a:t>
            </a:r>
            <a:endParaRPr lang="en-US" sz="1400" dirty="0"/>
          </a:p>
          <a:p>
            <a:pPr indent="0" marL="0">
              <a:spcAft>
                <a:spcPts val="600"/>
              </a:spcAft>
              <a:buNone/>
            </a:pPr>
            <a:r>
              <a:rPr lang="en-US" sz="1400" dirty="0">
                <a:solidFill>
                  <a:srgbClr val="1A1F2B"/>
                </a:solidFill>
              </a:rPr>
              <a:t>D   It is momentarily at rest at its maximum displacement.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Waves can be classified as transverse or longitudinal.</a:t>
            </a:r>
            <a:endParaRPr lang="en-US" sz="1600" dirty="0"/>
          </a:p>
          <a:p>
            <a:pPr indent="0" marL="0">
              <a:spcAft>
                <a:spcPts val="600"/>
              </a:spcAft>
              <a:buNone/>
            </a:pPr>
            <a:r>
              <a:rPr lang="en-US" sz="1600" dirty="0">
                <a:solidFill>
                  <a:srgbClr val="1A1F2B"/>
                </a:solidFill>
              </a:rPr>
              <a:t>(a) Explain the difference between a transverse wave and a longitudinal wave.  [2]</a:t>
            </a:r>
            <a:endParaRPr lang="en-US" sz="1600" dirty="0"/>
          </a:p>
          <a:p>
            <a:pPr indent="0" marL="0">
              <a:spcAft>
                <a:spcPts val="600"/>
              </a:spcAft>
              <a:buNone/>
            </a:pPr>
            <a:r>
              <a:rPr lang="en-US" sz="1600" dirty="0">
                <a:solidFill>
                  <a:srgbClr val="1A1F2B"/>
                </a:solidFill>
              </a:rPr>
              <a:t>(b) Give one example of each type of wave.  [2]</a:t>
            </a:r>
            <a:endParaRPr lang="en-US" sz="1600" dirty="0"/>
          </a:p>
          <a:p>
            <a:pPr indent="0" marL="0">
              <a:spcAft>
                <a:spcPts val="600"/>
              </a:spcAft>
              <a:buNone/>
            </a:pPr>
            <a:r>
              <a:rPr lang="en-US" sz="1600" dirty="0">
                <a:solidFill>
                  <a:srgbClr val="1A1F2B"/>
                </a:solidFill>
              </a:rPr>
              <a:t>(c) State what is transferred from place to place by a progressive wave.  [1]</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data buoy floats on the open ocean. Its height above the sea bed is recorded and shows that it rises a total of 1.70 m from its lowest to its highest position, and that successive crests of the ocean swell pass the buoy every 9.0 s. Aerial photographs show that the crests are 120 m apart. The swell may be treated as a progressive transverse wave.</a:t>
            </a:r>
            <a:endParaRPr lang="en-US" sz="1200" dirty="0"/>
          </a:p>
          <a:p>
            <a:pPr indent="0" marL="0">
              <a:spcAft>
                <a:spcPts val="600"/>
              </a:spcAft>
              <a:buNone/>
            </a:pPr>
            <a:r>
              <a:rPr lang="en-US" sz="1200" dirty="0">
                <a:solidFill>
                  <a:srgbClr val="1A1F2B"/>
                </a:solidFill>
              </a:rPr>
              <a:t>Figure: profile of the ocean swell (not to scale)</a:t>
            </a:r>
            <a:endParaRPr lang="en-US" sz="1200" dirty="0"/>
          </a:p>
          <a:p>
            <a:pPr indent="0" marL="0">
              <a:spcAft>
                <a:spcPts val="600"/>
              </a:spcAft>
              <a:buNone/>
            </a:pPr>
            <a:r>
              <a:rPr lang="en-US" sz="1200" dirty="0">
                <a:solidFill>
                  <a:srgbClr val="1A1F2B"/>
                </a:solidFill>
              </a:rPr>
              <a:t>(a) State the amplitude of the swell.  [1]</a:t>
            </a:r>
            <a:endParaRPr lang="en-US" sz="1200" dirty="0"/>
          </a:p>
          <a:p>
            <a:pPr indent="0" marL="0">
              <a:spcAft>
                <a:spcPts val="600"/>
              </a:spcAft>
              <a:buNone/>
            </a:pPr>
            <a:r>
              <a:rPr lang="en-US" sz="1200" dirty="0">
                <a:solidFill>
                  <a:srgbClr val="1A1F2B"/>
                </a:solidFill>
              </a:rPr>
              <a:t>(b) Calculate the frequency of the swell.  [1]</a:t>
            </a:r>
            <a:endParaRPr lang="en-US" sz="1200" dirty="0"/>
          </a:p>
          <a:p>
            <a:pPr indent="0" marL="0">
              <a:spcAft>
                <a:spcPts val="600"/>
              </a:spcAft>
              <a:buNone/>
            </a:pPr>
            <a:r>
              <a:rPr lang="en-US" sz="1200" dirty="0">
                <a:solidFill>
                  <a:srgbClr val="1A1F2B"/>
                </a:solidFill>
              </a:rPr>
              <a:t>(c) Calculate the speed of the swell.  [2]</a:t>
            </a:r>
            <a:endParaRPr lang="en-US" sz="1200" dirty="0"/>
          </a:p>
          <a:p>
            <a:pPr indent="0" marL="0">
              <a:spcAft>
                <a:spcPts val="600"/>
              </a:spcAft>
              <a:buNone/>
            </a:pPr>
            <a:r>
              <a:rPr lang="en-US" sz="1200" dirty="0">
                <a:solidFill>
                  <a:srgbClr val="1A1F2B"/>
                </a:solidFill>
              </a:rPr>
              <a:t>(d) A storm far away produced the swell. Calculate the time for a crest to travel 2.0 km towards the buoy.  [2]</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2057400"/>
            <a:ext cx="3474720" cy="173736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301965"/>
          </a:xfrm>
          <a:prstGeom prst="roundRect">
            <a:avLst>
              <a:gd name="adj" fmla="val 4214"/>
            </a:avLst>
          </a:prstGeom>
          <a:solidFill>
            <a:srgbClr val="F3F5F9"/>
          </a:solidFill>
          <a:ln w="12700">
            <a:solidFill>
              <a:srgbClr val="DDE2EA"/>
            </a:solidFill>
            <a:prstDash val="solid"/>
          </a:ln>
        </p:spPr>
      </p:sp>
      <p:sp>
        <p:nvSpPr>
          <p:cNvPr id="5" name="Text 3"/>
          <p:cNvSpPr txBox="1"/>
          <p:nvPr/>
        </p:nvSpPr>
        <p:spPr>
          <a:xfrm>
            <a:off x="685800" y="1463040"/>
            <a:ext cx="7772400" cy="1073365"/>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wavelength is the distance between two neighbouring points oscillating in phase — for example crest to crest, or compression to compression.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164805"/>
          </a:xfrm>
          <a:prstGeom prst="roundRect">
            <a:avLst>
              <a:gd name="adj" fmla="val 4710"/>
            </a:avLst>
          </a:prstGeom>
          <a:solidFill>
            <a:srgbClr val="F3F5F9"/>
          </a:solidFill>
          <a:ln w="12700">
            <a:solidFill>
              <a:srgbClr val="DDE2EA"/>
            </a:solidFill>
            <a:prstDash val="solid"/>
          </a:ln>
        </p:spPr>
      </p:sp>
      <p:sp>
        <p:nvSpPr>
          <p:cNvPr id="5" name="Text 3"/>
          <p:cNvSpPr txBox="1"/>
          <p:nvPr/>
        </p:nvSpPr>
        <p:spPr>
          <a:xfrm>
            <a:off x="685800" y="1463040"/>
            <a:ext cx="7772400" cy="936205"/>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Crest to neighbouring trough is half a wavelength, so λ = 0.60 m. Δφ = 2π × 0.20 ÷ 0.60 = 2π/3 = 2.1 rad.</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474294"/>
          </a:xfrm>
          <a:prstGeom prst="roundRect">
            <a:avLst>
              <a:gd name="adj" fmla="val 3721"/>
            </a:avLst>
          </a:prstGeom>
          <a:solidFill>
            <a:srgbClr val="F3F5F9"/>
          </a:solidFill>
          <a:ln w="12700">
            <a:solidFill>
              <a:srgbClr val="DDE2EA"/>
            </a:solidFill>
            <a:prstDash val="solid"/>
          </a:ln>
        </p:spPr>
      </p:sp>
      <p:sp>
        <p:nvSpPr>
          <p:cNvPr id="5" name="Text 3"/>
          <p:cNvSpPr txBox="1"/>
          <p:nvPr/>
        </p:nvSpPr>
        <p:spPr>
          <a:xfrm>
            <a:off x="685800" y="1463040"/>
            <a:ext cx="7772400" cy="1245694"/>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Each point oscillates at right angles to the rope. At a crest it has its maximum displacement and is momentarily at rest before moving back towards equilibrium. It never travels along the rope.</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transverse: the oscillations are perpendicular to the direction of energy transfer / of wave travel</a:t>
            </a:r>
            <a:endParaRPr lang="en-US" sz="1400" dirty="0"/>
          </a:p>
          <a:p>
            <a:pPr marL="342900" indent="-342900">
              <a:spcAft>
                <a:spcPts val="400"/>
              </a:spcAft>
              <a:buSzPct val="100000"/>
              <a:buChar char="•"/>
            </a:pPr>
            <a:r>
              <a:rPr lang="en-US" sz="1400" dirty="0">
                <a:solidFill>
                  <a:srgbClr val="1A1F2B"/>
                </a:solidFill>
              </a:rPr>
              <a:t>longitudinal: the oscillations are parallel to the direction of energy transfer / of wave travel</a:t>
            </a:r>
            <a:endParaRPr lang="en-US" sz="1400" dirty="0"/>
          </a:p>
          <a:p>
            <a:pPr marL="342900" indent="-342900">
              <a:spcAft>
                <a:spcPts val="400"/>
              </a:spcAft>
              <a:buSzPct val="100000"/>
              <a:buChar char="•"/>
            </a:pPr>
            <a:r>
              <a:rPr lang="en-US" sz="1400" dirty="0">
                <a:solidFill>
                  <a:srgbClr val="1A1F2B"/>
                </a:solidFill>
              </a:rPr>
              <a:t>transverse: any electromagnetic wave (light, radio, microwaves …) / a wave on a string / S-wave</a:t>
            </a:r>
            <a:endParaRPr lang="en-US" sz="1400" dirty="0"/>
          </a:p>
          <a:p>
            <a:pPr marL="342900" indent="-342900">
              <a:spcAft>
                <a:spcPts val="400"/>
              </a:spcAft>
              <a:buSzPct val="100000"/>
              <a:buChar char="•"/>
            </a:pPr>
            <a:r>
              <a:rPr lang="en-US" sz="1400" dirty="0">
                <a:solidFill>
                  <a:srgbClr val="1A1F2B"/>
                </a:solidFill>
              </a:rPr>
              <a:t>longitudinal: sound / ultrasound / P-wave / push–pull wave on a slinky</a:t>
            </a:r>
            <a:endParaRPr lang="en-US" sz="1400" dirty="0"/>
          </a:p>
          <a:p>
            <a:pPr marL="342900" indent="-342900">
              <a:spcAft>
                <a:spcPts val="400"/>
              </a:spcAft>
              <a:buSzPct val="100000"/>
              <a:buChar char="•"/>
            </a:pPr>
            <a:r>
              <a:rPr lang="en-US" sz="1400" dirty="0">
                <a:solidFill>
                  <a:srgbClr val="1A1F2B"/>
                </a:solidFill>
              </a:rPr>
              <a:t>energy (and information), with no net transfer of the medium</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1.70 ÷ 2 = 0.85 m</a:t>
            </a:r>
            <a:endParaRPr lang="en-US" sz="1600" dirty="0"/>
          </a:p>
          <a:p>
            <a:pPr marL="342900" indent="-342900">
              <a:spcAft>
                <a:spcPts val="400"/>
              </a:spcAft>
              <a:buSzPct val="100000"/>
              <a:buChar char="•"/>
            </a:pPr>
            <a:r>
              <a:rPr lang="en-US" sz="1600" dirty="0">
                <a:solidFill>
                  <a:srgbClr val="1A1F2B"/>
                </a:solidFill>
              </a:rPr>
              <a:t>f = 1/T = 1 ÷ 9.0 = 0.11 Hz (0.111 Hz)</a:t>
            </a:r>
            <a:endParaRPr lang="en-US" sz="1600" dirty="0"/>
          </a:p>
          <a:p>
            <a:pPr marL="342900" indent="-342900">
              <a:spcAft>
                <a:spcPts val="400"/>
              </a:spcAft>
              <a:buSzPct val="100000"/>
              <a:buChar char="•"/>
            </a:pPr>
            <a:r>
              <a:rPr lang="en-US" sz="1600" dirty="0">
                <a:solidFill>
                  <a:srgbClr val="1A1F2B"/>
                </a:solidFill>
              </a:rPr>
              <a:t>v = fλ (or λ/T) = 120 ÷ 9.0</a:t>
            </a:r>
            <a:endParaRPr lang="en-US" sz="1600" dirty="0"/>
          </a:p>
          <a:p>
            <a:pPr marL="342900" indent="-342900">
              <a:spcAft>
                <a:spcPts val="400"/>
              </a:spcAft>
              <a:buSzPct val="100000"/>
              <a:buChar char="•"/>
            </a:pPr>
            <a:r>
              <a:rPr lang="en-US" sz="1600" dirty="0">
                <a:solidFill>
                  <a:srgbClr val="1A1F2B"/>
                </a:solidFill>
              </a:rPr>
              <a:t>= 13 m s⁻¹ (13.3 m s⁻¹)</a:t>
            </a:r>
            <a:endParaRPr lang="en-US" sz="1600" dirty="0"/>
          </a:p>
          <a:p>
            <a:pPr marL="342900" indent="-342900">
              <a:spcAft>
                <a:spcPts val="400"/>
              </a:spcAft>
              <a:buSzPct val="100000"/>
              <a:buChar char="•"/>
            </a:pPr>
            <a:r>
              <a:rPr lang="en-US" sz="1600" dirty="0">
                <a:solidFill>
                  <a:srgbClr val="1A1F2B"/>
                </a:solidFill>
              </a:rPr>
              <a:t>t = distance ÷ speed = 2000 ÷ 13.3</a:t>
            </a:r>
            <a:endParaRPr lang="en-US" sz="1600" dirty="0"/>
          </a:p>
          <a:p>
            <a:pPr marL="342900" indent="-342900">
              <a:spcAft>
                <a:spcPts val="400"/>
              </a:spcAft>
              <a:buSzPct val="100000"/>
              <a:buChar char="•"/>
            </a:pPr>
            <a:r>
              <a:rPr lang="en-US" sz="1600" dirty="0">
                <a:solidFill>
                  <a:srgbClr val="1A1F2B"/>
                </a:solidFill>
              </a:rPr>
              <a:t>= 150 s (allow error carried forward)</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55</Slides>
  <Notes>55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 Progressive waves · Edexcel IAL Physics</dc:title>
  <dc:subject>PptxGenJS Presentation</dc:subject>
  <dc:creator>Evan Kotronis · ExaminerPrep</dc:creator>
  <cp:lastModifiedBy>Evan Kotronis · ExaminerPrep</cp:lastModifiedBy>
  <cp:revision>1</cp:revision>
  <dcterms:created xsi:type="dcterms:W3CDTF">2026-10-26T15:12:58Z</dcterms:created>
  <dcterms:modified xsi:type="dcterms:W3CDTF">2026-10-26T15:12:58Z</dcterms:modified>
</cp:coreProperties>
</file>