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Lst>
  <p:notesMasterIdLst>
    <p:notesMasterId r:id="rId5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eaf72458-1519-fcf9-c75c-cf6780705e07}">
          <p14:sldIdLst>
            <p14:sldId id="256"/>
            <p14:sldId id="257"/>
            <p14:sldId id="258"/>
          </p14:sldIdLst>
        </p14:section>
        <p14:section name="Theory" id="{45426132-9b1f-aa99-1930-da10e986e69d}">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Lst>
        </p14:section>
        <p14:section name="Practice" id="{f21df172-34e4-7982-f0e0-7106ba784ca0}">
          <p14:sldIdLst>
            <p14:sldId id="294"/>
            <p14:sldId id="295"/>
            <p14:sldId id="296"/>
            <p14:sldId id="297"/>
            <p14:sldId id="298"/>
            <p14:sldId id="299"/>
          </p14:sldIdLst>
        </p14:section>
        <p14:section name="Answers" id="{841db90d-bb1e-f3cb-f75a-da42d673c851}">
          <p14:sldIdLst>
            <p14:sldId id="300"/>
            <p14:sldId id="301"/>
            <p14:sldId id="302"/>
            <p14:sldId id="303"/>
            <p14:sldId id="304"/>
            <p14:sldId id="305"/>
            <p14:sldId id="30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2.10 Resistance, temperature and light. Notes for this topic: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decides the resistance of a conductor at the atomic scale?.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decides the resistance of a conductor at the atomic scale?.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decides the resistance of a conductor at the atomic scale?: Worked example 1.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the resistance of a metal increase with temperature?.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the resistance of a metal increase with temperature?.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the resistance of a metal increase with temperature?.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the resistance of a metal increase with temperature?.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the resistance of a metal increase with temperature?: Worked example 2.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the I–V graph of a filament lamp curved?.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the I–V graph of a filament lamp curved?.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the I–V graph of a filament lamp curved?: Worked example 3.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the I–V graph of a filament lamp curved?.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the resistance of an NTC thermistor decrease with temperature?.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the resistance of an NTC thermistor decrease with temperature?.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the resistance of an NTC thermistor decrease with temperature?: Worked example 4.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the resistance of an NTC thermistor decrease with temperature?: Worked example 4.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the resistance of an NTC thermistor decrease with temperature?.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the resistance of an NTC thermistor decrease with temperature?.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the resistance of an LDR decrease in brighter light?.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the resistance of an LDR decrease in brighter light?.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thermistors and LDRs used as sensors?.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thermistors and LDRs used as sensors?.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thermistors and LDRs used as sensors?.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thermistors and LDRs used as sensors?: Worked example 5.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thermistors and LDRs used as sensors?.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thermistors and LDRs used as sensors?: Worked example 6.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thermistors and LDRs used as sensors?.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2.10.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2.10.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https://examinerprep.com/notes/edexcel-ial-physics/resistance-temperature-and-light/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https://examinerprep.com/ial-physics-2-10-resistance-temperature-and-light-questions#IALP-U2-10-FA-06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https://examinerprep.com/ial-physics-2-10-resistance-temperature-and-light-questions#IALP-U2-10-A-01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https://examinerprep.com/ial-physics-2-10-resistance-temperature-and-light-questions#IALP-U2-10-A-02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https://examinerprep.com/ial-physics-2-10-resistance-temperature-and-light-questions#IALP-U2-10-B-06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https://examinerprep.com/ial-physics-2-10-resistance-temperature-and-light-questions#IALP-U2-10-FB-02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https://examinerprep.com/ial-physics-2-10-resistance-temperature-and-light-questions#IALP-U2-10-FA-06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https://examinerprep.com/ial-physics-2-10-resistance-temperature-and-light-questions#IALP-U2-10-A-01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https://examinerprep.com/ial-physics-2-10-resistance-temperature-and-light-questions#IALP-U2-10-A-02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https://examinerprep.com/ial-physics-2-10-resistance-temperature-and-light-questions#IALP-U2-10-B-06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https://examinerprep.com/ial-physics-2-10-resistance-temperature-and-light-questions#IALP-U2-10-FB-02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3.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3.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hyperlink" Target="https://examinerprep.com/notes/edexcel-ial-physics/resistance-temperature-and-light/" TargetMode="External"/><Relationship Id="rId2" Type="http://schemas.openxmlformats.org/officeDocument/2006/relationships/hyperlink" Target="https://examinerprep.com/ial-physics-2-10-resistance-temperature-and-light-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2.10 Resistance, temperature and light</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What limits the current in a conductor: the number of charge carriers and their drift velocity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Why the resistance of a metal increases with temperature (lattice vibrations)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Why a filament lamp has a curved current–potential difference graph</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Why the resistance of an NTC thermistor decreases with temperature (more charge carriers)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Why the resistance of an LDR decreases as the light intensity increases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Reading and sketching resistance–temperature and resistance–light intensity graphs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Thermistors and LDRs as sensors in potential divider circuits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For a fixed potential difference the current is I = nqvA, so it depends on the number density of charge carriers n and on their drift velocity v, and the resistance R = V/I changes whenever nv changes.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Metal heated: n stays the same; the lattice ions vibrate with a larger amplitude, electrons collide with them more often, v falls, so I falls and R rises.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Filament lamp: more current → hotter filament → higher resistance, so the I–V graph bends towards the V axis.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NTC thermistor heated: many more charge carriers are released, so n rises steeply; this outweighs the small fall in v, so R falls.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LDR in brighter light: absorbed light releases more charge carriers, n rises, so R falls.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In a potential divider, the p.d. across a component rises when its share of the total resistance rises: that is how these components become temperature and light sensors.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decides the resistance of a conductor at the atomic scale?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One simple model, charge carriers moving through a vibrating lattice of ions, explains three different behaviours on this page: a metal's resistance rises when it is heated, a thermistor's falls, and an LDR's falls in brighter light. The model rests on one equation.</a:t>
            </a:r>
            <a:endParaRPr lang="en-US" sz="1500" dirty="0"/>
          </a:p>
        </p:txBody>
      </p:sp>
      <p:sp>
        <p:nvSpPr>
          <p:cNvPr id="5" name="Shape 3"/>
          <p:cNvSpPr/>
          <p:nvPr/>
        </p:nvSpPr>
        <p:spPr>
          <a:xfrm>
            <a:off x="457200" y="2181758"/>
            <a:ext cx="8229600" cy="1043330"/>
          </a:xfrm>
          <a:prstGeom prst="roundRect">
            <a:avLst>
              <a:gd name="adj" fmla="val 5259"/>
            </a:avLst>
          </a:prstGeom>
          <a:solidFill>
            <a:srgbClr val="EEF2FF"/>
          </a:solidFill>
          <a:ln w="9525">
            <a:solidFill>
              <a:srgbClr val="DDE2EA"/>
            </a:solidFill>
            <a:prstDash val="solid"/>
          </a:ln>
        </p:spPr>
      </p:sp>
      <p:sp>
        <p:nvSpPr>
          <p:cNvPr id="6" name="Text 4"/>
          <p:cNvSpPr txBox="1"/>
          <p:nvPr/>
        </p:nvSpPr>
        <p:spPr>
          <a:xfrm>
            <a:off x="603504" y="2273198"/>
            <a:ext cx="7936992" cy="8970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Current in terms of charge carriers:</a:t>
            </a:r>
            <a:r>
              <a:rPr lang="en-US" sz="1400" dirty="0">
                <a:solidFill>
                  <a:srgbClr val="1A1F2B"/>
                </a:solidFill>
                <a:latin typeface="Calibri" pitchFamily="34" charset="0"/>
                <a:ea typeface="Calibri" pitchFamily="34" charset="-122"/>
                <a:cs typeface="Calibri" pitchFamily="34" charset="-120"/>
              </a:rPr>
              <a:t> I = nqvA, where I is the current (A), n the number of charge carriers per unit volume (m⁻³), q the charge on each carrier (C), v the drift velocity (m s⁻¹) and A the cross-sectional area (m²). In the formulae list supplied in the exam; it is derived on page 2.6. The drift velocity is the small average velocity of the carriers along the conductor, superimposed on their much faster random motion.</a:t>
            </a:r>
            <a:endParaRPr lang="en-US" sz="1400" dirty="0"/>
          </a:p>
        </p:txBody>
      </p:sp>
      <p:sp>
        <p:nvSpPr>
          <p:cNvPr id="7" name="Text 5"/>
          <p:cNvSpPr txBox="1"/>
          <p:nvPr/>
        </p:nvSpPr>
        <p:spPr>
          <a:xfrm>
            <a:off x="457200" y="3343961"/>
            <a:ext cx="8229600" cy="1046074"/>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 potential difference across a conductor creates an electric field that accelerates the free charge carriers (in a metal, the conduction electrons).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carriers keep colliding with the lattice ions, losing the energy they gained. Each collision transfers energy to the lattice as vibration, which is why a current heats a conductor.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decides the resistance of a conductor at the atomic scale?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159562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collisions limit the drift velocity: more frequent collisions mean a smaller drift velocity for the same p.d.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a given conductor and a fixed p.d., the current is set by n and v (q and A do not change). Since R = V/I, anything that reduces nv increases the resistance.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So every explanation on this page has the same skeleton: what happens to n? what happens to v? which effect wins? so what happens to I and 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decides the resistance of a conductor at the atomic scale?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Medium · Calculate, State</a:t>
            </a:r>
            <a:endParaRPr lang="en-US" sz="1200" dirty="0"/>
          </a:p>
        </p:txBody>
      </p:sp>
      <p:sp>
        <p:nvSpPr>
          <p:cNvPr id="4" name="Text 2"/>
          <p:cNvSpPr txBox="1"/>
          <p:nvPr/>
        </p:nvSpPr>
        <p:spPr>
          <a:xfrm>
            <a:off x="457200" y="1371600"/>
            <a:ext cx="8229600" cy="278892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copper wire of cross-sectional area 0.50 mm² has a resistance of 3.0 Ω and is connected to a constant 6.0 V supply. Copper has 8.5 ×10²⁸ conduction electrons per m³; e = 1.60 ×10⁻¹⁹ C. (a) Calculate the drift velocity of the electrons. (b) As the wire warms up, its resistance rises to 3.6 Ω. Calculate the new drift velocity and state why the number of electrons per m³ can be taken as unchanged.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I = 6.0/3.0 = 2.0 A and A = 0.50 ×10⁻⁶ m². Rearranging I = nqvA: v = 2.0/(8.5 ×10²⁸ ×1.60 ×10⁻¹⁹ ×0.50 ×10⁻⁶), so </a:t>
            </a:r>
            <a:r>
              <a:rPr lang="en-US" sz="1500" b="1" dirty="0">
                <a:solidFill>
                  <a:srgbClr val="1A1F2B"/>
                </a:solidFill>
                <a:latin typeface="Calibri" pitchFamily="34" charset="0"/>
                <a:ea typeface="Calibri" pitchFamily="34" charset="-122"/>
                <a:cs typeface="Calibri" pitchFamily="34" charset="-120"/>
              </a:rPr>
              <a:t>v = 2.9 ×10⁻⁴ m s⁻¹ (2.94 ×10⁻⁴ 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I = 6.0/3.6 = 1.67 A, so v = 1.667/(8.5 ×10²⁸ ×1.60 ×10⁻¹⁹ ×0.50 ×10⁻⁶), giving </a:t>
            </a:r>
            <a:r>
              <a:rPr lang="en-US" sz="1500" b="1" dirty="0">
                <a:solidFill>
                  <a:srgbClr val="1A1F2B"/>
                </a:solidFill>
                <a:latin typeface="Calibri" pitchFamily="34" charset="0"/>
                <a:ea typeface="Calibri" pitchFamily="34" charset="-122"/>
                <a:cs typeface="Calibri" pitchFamily="34" charset="-120"/>
              </a:rPr>
              <a:t>v = 2.5 ×10⁻⁴ m s⁻¹ (2.45 ×10⁻⁴ m s⁻¹)</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In a metal every atom already provides its conduction electrons; heating does not release significantly more.</a:t>
            </a:r>
            <a:r>
              <a:rPr lang="en-US" sz="1500" dirty="0">
                <a:solidFill>
                  <a:srgbClr val="1A1F2B"/>
                </a:solidFill>
                <a:latin typeface="Calibri" pitchFamily="34" charset="0"/>
                <a:ea typeface="Calibri" pitchFamily="34" charset="-122"/>
                <a:cs typeface="Calibri" pitchFamily="34" charset="-120"/>
              </a:rPr>
              <a:t> The whole change is in v: 0.833 of its original value, exactly 3.0/3.6.</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does the resistance of a metal increase with temperature?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Text 2"/>
          <p:cNvSpPr txBox="1"/>
          <p:nvPr/>
        </p:nvSpPr>
        <p:spPr>
          <a:xfrm>
            <a:off x="457200" y="1371600"/>
            <a:ext cx="8229600" cy="215889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lattice ions are always vibrating about fixed positions. Raising the temperature increases their kinetic energy, so they vibrate with a larger amplitude.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conduction electrons therefore collide with the ions more often (the ions present a bigger "target"), so the electrons gain less drift velocity between collisions.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number of conduction electrons per unit volume, n, is effectively unchanged by heating.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With n constant and v smaller, I = nqvA is smaller for the same p.d., so R = V/I is larger.</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effect is modest: for copper, the resistance rises by roughly 0.4% for each degree Celsius near room temperature.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does the resistance of a metal increase with temperature?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Lattice model of a metal. The dashed envelopes show the vibration amplitude, drawn ∝ √T (kelvin), so the amplitude at 400 °C is 1.52 times that at 20 °C. The number of conduction electrons (14) is the same in both panels.">    </p:cNvPr>
          <p:cNvPicPr>
            <a:picLocks noChangeAspect="1"/>
          </p:cNvPicPr>
          <p:nvPr/>
        </p:nvPicPr>
        <p:blipFill>
          <a:blip r:embed="rId1"/>
          <a:stretch>
            <a:fillRect/>
          </a:stretch>
        </p:blipFill>
        <p:spPr>
          <a:xfrm>
            <a:off x="4389120" y="1596542"/>
            <a:ext cx="4297680" cy="2018995"/>
          </a:xfrm>
          <a:prstGeom prst="rect">
            <a:avLst/>
          </a:prstGeom>
        </p:spPr>
      </p:pic>
      <p:sp>
        <p:nvSpPr>
          <p:cNvPr id="5" name="Text 2"/>
          <p:cNvSpPr txBox="1"/>
          <p:nvPr/>
        </p:nvSpPr>
        <p:spPr>
          <a:xfrm>
            <a:off x="4389120" y="3661258"/>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Lattice model of a metal. The dashed envelopes show the vibration amplitude, drawn ∝ √T (kelvin), so the amplitude at 400 °C is 1.52 times that at 20 °C. The number of conduction electrons (14) is the same in both panels.</a:t>
            </a:r>
            <a:endParaRPr lang="en-US" sz="1100" dirty="0"/>
          </a:p>
        </p:txBody>
      </p:sp>
      <p:sp>
        <p:nvSpPr>
          <p:cNvPr id="6" name="Text 3"/>
          <p:cNvSpPr txBox="1"/>
          <p:nvPr/>
        </p:nvSpPr>
        <p:spPr>
          <a:xfrm>
            <a:off x="457200" y="1371600"/>
            <a:ext cx="3611880" cy="2528316"/>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The resistance–temperature graph of a metal</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Over everyday temperatures the graph of R against θ is very close to a straight line with a positive gradient and a positive intercept on the R axis at 0 °C. It is not proportional: doubling the Celsius temperature does not double the resistance. The same behaviour, at a much higher temperature, explains the filament lamp below.</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does the resistance of a metal increase with temperature?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A copper coil: 10.0 Ω at 0 °C rising in a straight line to 14.3 Ω at 100 °C. The line does not pass through the origin.">    </p:cNvPr>
          <p:cNvPicPr>
            <a:picLocks noChangeAspect="1"/>
          </p:cNvPicPr>
          <p:nvPr/>
        </p:nvPicPr>
        <p:blipFill>
          <a:blip r:embed="rId1"/>
          <a:stretch>
            <a:fillRect/>
          </a:stretch>
        </p:blipFill>
        <p:spPr>
          <a:xfrm>
            <a:off x="2054657" y="1371600"/>
            <a:ext cx="5033772" cy="2807208"/>
          </a:xfrm>
          <a:prstGeom prst="rect">
            <a:avLst/>
          </a:prstGeom>
        </p:spPr>
      </p:pic>
      <p:sp>
        <p:nvSpPr>
          <p:cNvPr id="5" name="Text 2"/>
          <p:cNvSpPr txBox="1"/>
          <p:nvPr/>
        </p:nvSpPr>
        <p:spPr>
          <a:xfrm>
            <a:off x="2054657" y="4224528"/>
            <a:ext cx="5033772" cy="393192"/>
          </a:xfrm>
          <a:prstGeom prst="rect">
            <a:avLst/>
          </a:prstGeom>
          <a:noFill/>
          <a:ln/>
        </p:spPr>
        <p:txBody>
          <a:bodyPr wrap="square" lIns="0" tIns="0" rIns="0" bIns="0" rtlCol="0" anchor="t"/>
          <a:lstStyle/>
          <a:p>
            <a:pPr algn="ctr" indent="0" marL="0">
              <a:buNone/>
            </a:pPr>
            <a:r>
              <a:rPr lang="en-US" sz="1100" i="1" dirty="0">
                <a:solidFill>
                  <a:srgbClr val="5A6577"/>
                </a:solidFill>
              </a:rPr>
              <a:t>A copper coil: 10.0 Ω at 0 °C rising in a straight line to 14.3 Ω at 100 °C. The line does not pass through the origin.</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does the resistance of a metal increase with temperature?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An NTC thermistor: 33.6 kΩ at 0 °C falling steeply, then levelling off at 0.70 kΩ at 100 °C. Note the unit, kΩ, is different from the copper graph.">    </p:cNvPr>
          <p:cNvPicPr>
            <a:picLocks noChangeAspect="1"/>
          </p:cNvPicPr>
          <p:nvPr/>
        </p:nvPicPr>
        <p:blipFill>
          <a:blip r:embed="rId1"/>
          <a:stretch>
            <a:fillRect/>
          </a:stretch>
        </p:blipFill>
        <p:spPr>
          <a:xfrm>
            <a:off x="2054657" y="1371600"/>
            <a:ext cx="5033772" cy="2807208"/>
          </a:xfrm>
          <a:prstGeom prst="rect">
            <a:avLst/>
          </a:prstGeom>
        </p:spPr>
      </p:pic>
      <p:sp>
        <p:nvSpPr>
          <p:cNvPr id="5" name="Text 2"/>
          <p:cNvSpPr txBox="1"/>
          <p:nvPr/>
        </p:nvSpPr>
        <p:spPr>
          <a:xfrm>
            <a:off x="2054657" y="4224528"/>
            <a:ext cx="5033772" cy="393192"/>
          </a:xfrm>
          <a:prstGeom prst="rect">
            <a:avLst/>
          </a:prstGeom>
          <a:noFill/>
          <a:ln/>
        </p:spPr>
        <p:txBody>
          <a:bodyPr wrap="square" lIns="0" tIns="0" rIns="0" bIns="0" rtlCol="0" anchor="t"/>
          <a:lstStyle/>
          <a:p>
            <a:pPr algn="ctr" indent="0" marL="0">
              <a:buNone/>
            </a:pPr>
            <a:r>
              <a:rPr lang="en-US" sz="1100" i="1" dirty="0">
                <a:solidFill>
                  <a:srgbClr val="5A6577"/>
                </a:solidFill>
              </a:rPr>
              <a:t>An NTC thermistor: 33.6 kΩ at 0 °C falling steeply, then levelling off at 0.70 kΩ at 100 °C. Note the unit, kΩ, is different from the copper graph.</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does the resistance of a metal increase with temperature?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2 · Medium · Calculate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two graphs above. The copper coil and the thermistor are each connected in turn to a constant 5.0 V supply. (a) Calculate the percentage change in resistance of each component between 20 °C and 80 °C. (b) Calculate the current in each component at 20 °C and at 80 °C.</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Coil: (13.44 - 10.86)/10.86, so </a:t>
            </a:r>
            <a:r>
              <a:rPr lang="en-US" sz="1500" b="1" dirty="0">
                <a:solidFill>
                  <a:srgbClr val="1A1F2B"/>
                </a:solidFill>
                <a:latin typeface="Calibri" pitchFamily="34" charset="0"/>
                <a:ea typeface="Calibri" pitchFamily="34" charset="-122"/>
                <a:cs typeface="Calibri" pitchFamily="34" charset="-120"/>
              </a:rPr>
              <a:t>+24%</a:t>
            </a:r>
            <a:r>
              <a:rPr lang="en-US" sz="1500" dirty="0">
                <a:solidFill>
                  <a:srgbClr val="1A1F2B"/>
                </a:solidFill>
                <a:latin typeface="Calibri" pitchFamily="34" charset="0"/>
                <a:ea typeface="Calibri" pitchFamily="34" charset="-122"/>
                <a:cs typeface="Calibri" pitchFamily="34" charset="-120"/>
              </a:rPr>
              <a:t>. Thermistor: (1.27 - 12.54)/12.54, so </a:t>
            </a:r>
            <a:r>
              <a:rPr lang="en-US" sz="1500" b="1" dirty="0">
                <a:solidFill>
                  <a:srgbClr val="1A1F2B"/>
                </a:solidFill>
                <a:latin typeface="Calibri" pitchFamily="34" charset="0"/>
                <a:ea typeface="Calibri" pitchFamily="34" charset="-122"/>
                <a:cs typeface="Calibri" pitchFamily="34" charset="-120"/>
              </a:rPr>
              <a:t>−90%</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I = V/R; with R in kΩ the current comes out in mA. Coil: 5.0/10.86 = 0.460 A → 5.0/13.44 = 0.372 A. Thermistor: 5.0/12.54 = 0.399 mA → 5.0/1.27 = 3.94 mA. </a:t>
            </a:r>
            <a:r>
              <a:rPr lang="en-US" sz="1500" b="1" dirty="0">
                <a:solidFill>
                  <a:srgbClr val="1A1F2B"/>
                </a:solidFill>
                <a:latin typeface="Calibri" pitchFamily="34" charset="0"/>
                <a:ea typeface="Calibri" pitchFamily="34" charset="-122"/>
                <a:cs typeface="Calibri" pitchFamily="34" charset="-120"/>
              </a:rPr>
              <a:t>Coil 0.460 A → 0.372 A; thermistor 0.399 mA → 3.94 mA.</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Heating cuts the coil's current by about a fifth but makes the thermistor's current about ten times larger: opposite directions, very different sizes.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Why is the I–V graph of a filament lamp curved?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A 12.0 V, 2.00 A lamp, modelled with a filament resistance that rises in proportion to the power it dissipates (cold resistance 1.0 Ω). The dashed lines from the origin have gradients I/V = 1/R: the resistance is 1.54 Ω at 2.0 V and 6.0 Ω at 12.0 V.">    </p:cNvPr>
          <p:cNvPicPr>
            <a:picLocks noChangeAspect="1"/>
          </p:cNvPicPr>
          <p:nvPr/>
        </p:nvPicPr>
        <p:blipFill>
          <a:blip r:embed="rId1"/>
          <a:stretch>
            <a:fillRect/>
          </a:stretch>
        </p:blipFill>
        <p:spPr>
          <a:xfrm>
            <a:off x="4646066" y="1371600"/>
            <a:ext cx="4040734" cy="2469794"/>
          </a:xfrm>
          <a:prstGeom prst="rect">
            <a:avLst/>
          </a:prstGeom>
        </p:spPr>
      </p:pic>
      <p:sp>
        <p:nvSpPr>
          <p:cNvPr id="5" name="Text 2"/>
          <p:cNvSpPr txBox="1"/>
          <p:nvPr/>
        </p:nvSpPr>
        <p:spPr>
          <a:xfrm>
            <a:off x="4646066" y="3887114"/>
            <a:ext cx="4040734" cy="730606"/>
          </a:xfrm>
          <a:prstGeom prst="rect">
            <a:avLst/>
          </a:prstGeom>
          <a:noFill/>
          <a:ln/>
        </p:spPr>
        <p:txBody>
          <a:bodyPr wrap="square" lIns="0" tIns="0" rIns="0" bIns="0" rtlCol="0" anchor="t"/>
          <a:lstStyle/>
          <a:p>
            <a:pPr algn="ctr" indent="0" marL="0">
              <a:buNone/>
            </a:pPr>
            <a:r>
              <a:rPr lang="en-US" sz="1100" i="1" dirty="0">
                <a:solidFill>
                  <a:srgbClr val="5A6577"/>
                </a:solidFill>
              </a:rPr>
              <a:t>A 12.0 V, 2.00 A lamp, modelled with a filament resistance that rises in proportion to the power it dissipates (cold resistance 1.0 Ω). The dashed lines from the origin have gradients I/V = 1/R: the resistance is 1.54 Ω at 2.0 V and 6.0 Ω at 12.0 V.</a:t>
            </a:r>
            <a:endParaRPr lang="en-US" sz="1100" dirty="0"/>
          </a:p>
        </p:txBody>
      </p:sp>
      <p:sp>
        <p:nvSpPr>
          <p:cNvPr id="6" name="Text 3"/>
          <p:cNvSpPr txBox="1"/>
          <p:nvPr/>
        </p:nvSpPr>
        <p:spPr>
          <a:xfrm>
            <a:off x="457200" y="1371600"/>
            <a:ext cx="3868826" cy="306964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filament lamp is a thin metal (tungsten) wire. The current in it transfers energy to the lattice, so the filament's temperature depends on the current. As the p.d. is increased, the current increases, the filament gets hotter, the ions vibrate with larger amplitude, the electrons collide more often and the resistance increases. So each further volt produces a smaller increase in current: the I–V graph is steep near the origin and becomes less steep, curving towards the V axis. Reversing the p.d. reverses the current but heats the filament just as much, so the graph is symmetrical through the origin.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is the I–V graph of a filament lamp curved?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resistance at any point is V/I for that point: the gradient of the line from the origin, not the gradient of the curve.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is the I–V graph of a filament lamp curved?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Medium · Calculate, Explain</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lamp in the graph above takes a current of 1.30 A at 2.0 V and 2.00 A at 12.0 V. (a) Calculate the resistance of the filament at each p.d. (b) Explain the difference.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 = V/I: </a:t>
            </a:r>
            <a:r>
              <a:rPr lang="en-US" sz="1500" b="1" dirty="0">
                <a:solidFill>
                  <a:srgbClr val="1A1F2B"/>
                </a:solidFill>
                <a:latin typeface="Calibri" pitchFamily="34" charset="0"/>
                <a:ea typeface="Calibri" pitchFamily="34" charset="-122"/>
                <a:cs typeface="Calibri" pitchFamily="34" charset="-120"/>
              </a:rPr>
              <a:t>2.0/1.30 = 1.54 Ω and 12.0/2.00 = 6.0 Ω</a:t>
            </a:r>
            <a:r>
              <a:rPr lang="en-US" sz="1500" dirty="0">
                <a:solidFill>
                  <a:srgbClr val="1A1F2B"/>
                </a:solidFill>
                <a:latin typeface="Calibri" pitchFamily="34" charset="0"/>
                <a:ea typeface="Calibri" pitchFamily="34" charset="-122"/>
                <a:cs typeface="Calibri" pitchFamily="34" charset="-120"/>
              </a:rPr>
              <a:t>, about 3.9 times larger.</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12.0 V the current, and so the power dissipated (24 W), is much greater, so the filament is much hotter. </a:t>
            </a:r>
            <a:r>
              <a:rPr lang="en-US" sz="1500" b="1" dirty="0">
                <a:solidFill>
                  <a:srgbClr val="1A1F2B"/>
                </a:solidFill>
                <a:latin typeface="Calibri" pitchFamily="34" charset="0"/>
                <a:ea typeface="Calibri" pitchFamily="34" charset="-122"/>
                <a:cs typeface="Calibri" pitchFamily="34" charset="-120"/>
              </a:rPr>
              <a:t>Its ions vibrate with a larger amplitude, the electrons collide with them more often, the drift velocity per volt is smaller, so the resistance is higher.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is the I–V graph of a filament lamp curved?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Finding the resistance from the gradient of the tangent to the I–V curve. Resistance is defined as R = V/I, so read one point and divide. For a lamp the tangent method gives a value that is far too large near the top of the curve.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does the resistance of an NTC thermistor decrease with temperature?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NTC thermistor:</a:t>
            </a:r>
            <a:r>
              <a:rPr lang="en-US" sz="1400" dirty="0">
                <a:solidFill>
                  <a:srgbClr val="1A1F2B"/>
                </a:solidFill>
                <a:latin typeface="Calibri" pitchFamily="34" charset="0"/>
                <a:ea typeface="Calibri" pitchFamily="34" charset="-122"/>
                <a:cs typeface="Calibri" pitchFamily="34" charset="-120"/>
              </a:rPr>
              <a:t> a semiconductor resistor whose resistance decreases as its temperature increases (negative temperature coefficient).</a:t>
            </a:r>
            <a:endParaRPr lang="en-US" sz="1400" dirty="0"/>
          </a:p>
        </p:txBody>
      </p:sp>
      <p:sp>
        <p:nvSpPr>
          <p:cNvPr id="6" name="Text 4"/>
          <p:cNvSpPr txBox="1"/>
          <p:nvPr/>
        </p:nvSpPr>
        <p:spPr>
          <a:xfrm>
            <a:off x="457200" y="2104034"/>
            <a:ext cx="8229600" cy="235092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In a semiconductor, very few electrons are free to move at room temperature: n is small compared with a metal.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When the temperature rises, more electrons gain enough energy from the lattice vibrations to break free and become conduction electrons, so n increases greatly.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ions also vibrate more, so the drift velocity at a given p.d. falls a little, the same effect as in a metal.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increase in n is much larger than the fall in v, so nv and the current increase: the resistance decreases.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R–θ graph is a curve falling steeply at low temperatures and levelling off at high temperatures.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Why does the resistance of an NTC thermistor decrease with temperature?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Lattice model of an NTC thermistor. The number of conduction electrons drawn follows the thermistor's resistance ratio between 20 °C and 80 °C (2 → 20); the vibration amplitude grows only 10%.">    </p:cNvPr>
          <p:cNvPicPr>
            <a:picLocks noChangeAspect="1"/>
          </p:cNvPicPr>
          <p:nvPr/>
        </p:nvPicPr>
        <p:blipFill>
          <a:blip r:embed="rId1"/>
          <a:stretch>
            <a:fillRect/>
          </a:stretch>
        </p:blipFill>
        <p:spPr>
          <a:xfrm>
            <a:off x="4389120" y="1681582"/>
            <a:ext cx="4297680" cy="2018995"/>
          </a:xfrm>
          <a:prstGeom prst="rect">
            <a:avLst/>
          </a:prstGeom>
        </p:spPr>
      </p:pic>
      <p:sp>
        <p:nvSpPr>
          <p:cNvPr id="5" name="Text 2"/>
          <p:cNvSpPr txBox="1"/>
          <p:nvPr/>
        </p:nvSpPr>
        <p:spPr>
          <a:xfrm>
            <a:off x="4389120" y="3746297"/>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Lattice model of an NTC thermistor. The number of conduction electrons drawn follows the thermistor's resistance ratio between 20 °C and 80 °C (2 → 20); the vibration amplitude grows only 10%.</a:t>
            </a:r>
            <a:endParaRPr lang="en-US" sz="1100" dirty="0"/>
          </a:p>
        </p:txBody>
      </p:sp>
      <p:sp>
        <p:nvSpPr>
          <p:cNvPr id="6" name="Text 3"/>
          <p:cNvSpPr txBox="1"/>
          <p:nvPr/>
        </p:nvSpPr>
        <p:spPr>
          <a:xfrm>
            <a:off x="457200" y="1371600"/>
            <a:ext cx="361188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It never reaches zero.</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Why does the resistance of an NTC thermistor decrease with temperature?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Hard · Explain (6 points)</a:t>
            </a:r>
            <a:endParaRPr lang="en-US" sz="1200" dirty="0"/>
          </a:p>
        </p:txBody>
      </p:sp>
      <p:sp>
        <p:nvSpPr>
          <p:cNvPr id="4" name="Text 2"/>
          <p:cNvSpPr txBox="1"/>
          <p:nvPr/>
        </p:nvSpPr>
        <p:spPr>
          <a:xfrm>
            <a:off x="457200" y="1371600"/>
            <a:ext cx="8229600" cy="297911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Explain why, when the temperature rises, the resistance of a metal wire increases but the resistance of an NTC thermistor decreases. Refer to I = nqvA in your answer.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Six linked points, in a clear order:</a:t>
            </a:r>
            <a:endParaRPr lang="en-US" sz="13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For a fixed p.d., the resistance depends on the current, I = nqvA, where n is the number of charge carriers per unit volume and v is their drift velocity.</a:t>
            </a:r>
            <a:endParaRPr lang="en-US" sz="13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When the temperature rises, the lattice ions vibrate with a larger amplitude.</a:t>
            </a:r>
            <a:endParaRPr lang="en-US" sz="13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The charge carriers collide with the ions more frequently, so their drift velocity decreases.</a:t>
            </a:r>
            <a:endParaRPr lang="en-US" sz="13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In the metal, n does not change significantly, so the current decreases and the resistance increases.</a:t>
            </a:r>
            <a:endParaRPr lang="en-US" sz="13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In the thermistor, the rise in temperature releases many more charge carriers, so n increases greatly.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Why does the resistance of an NTC thermistor decrease with temperature?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Hard · Explain (6 points)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6. </a:t>
            </a:r>
            <a:r>
              <a:rPr lang="en-US" sz="1500" b="1" dirty="0">
                <a:solidFill>
                  <a:srgbClr val="1A1F2B"/>
                </a:solidFill>
                <a:latin typeface="Calibri" pitchFamily="34" charset="0"/>
                <a:ea typeface="Calibri" pitchFamily="34" charset="-122"/>
                <a:cs typeface="Calibri" pitchFamily="34" charset="-120"/>
              </a:rPr>
              <a:t>The increase in n outweighs the decrease in v, so the current increases and the resistance decreases.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Why does the resistance of an NTC thermistor decrease with temperature?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The thermistor (sealed, or with its leads kept dry) sits in a water bath next to the thermometer bulb, so both are at the same temperature when the reading is taken.">    </p:cNvPr>
          <p:cNvPicPr>
            <a:picLocks noChangeAspect="1"/>
          </p:cNvPicPr>
          <p:nvPr/>
        </p:nvPicPr>
        <p:blipFill>
          <a:blip r:embed="rId1"/>
          <a:stretch>
            <a:fillRect/>
          </a:stretch>
        </p:blipFill>
        <p:spPr>
          <a:xfrm>
            <a:off x="4746650" y="1371600"/>
            <a:ext cx="3940150" cy="2638044"/>
          </a:xfrm>
          <a:prstGeom prst="rect">
            <a:avLst/>
          </a:prstGeom>
        </p:spPr>
      </p:pic>
      <p:sp>
        <p:nvSpPr>
          <p:cNvPr id="5" name="Text 2"/>
          <p:cNvSpPr txBox="1"/>
          <p:nvPr/>
        </p:nvSpPr>
        <p:spPr>
          <a:xfrm>
            <a:off x="4746650" y="4055364"/>
            <a:ext cx="3940150" cy="562356"/>
          </a:xfrm>
          <a:prstGeom prst="rect">
            <a:avLst/>
          </a:prstGeom>
          <a:noFill/>
          <a:ln/>
        </p:spPr>
        <p:txBody>
          <a:bodyPr wrap="square" lIns="0" tIns="0" rIns="0" bIns="0" rtlCol="0" anchor="t"/>
          <a:lstStyle/>
          <a:p>
            <a:pPr algn="ctr" indent="0" marL="0">
              <a:buNone/>
            </a:pPr>
            <a:r>
              <a:rPr lang="en-US" sz="1100" i="1" dirty="0">
                <a:solidFill>
                  <a:srgbClr val="5A6577"/>
                </a:solidFill>
              </a:rPr>
              <a:t>The thermistor (sealed, or with its leads kept dry) sits in a water bath next to the thermometer bulb, so both are at the same temperature when the reading is taken.</a:t>
            </a:r>
            <a:endParaRPr lang="en-US" sz="1100" dirty="0"/>
          </a:p>
        </p:txBody>
      </p:sp>
      <p:sp>
        <p:nvSpPr>
          <p:cNvPr id="6" name="Text 3"/>
          <p:cNvSpPr txBox="1"/>
          <p:nvPr/>
        </p:nvSpPr>
        <p:spPr>
          <a:xfrm>
            <a:off x="457200" y="1371600"/>
            <a:ext cx="3969410" cy="254111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Measuring how resistance changes with temperature</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Put the thermistor (or a coil of wire) in a beaker of water with a thermometer, with its leads kept out of the water or the component sealed in a thin tube.</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Start with iced water; heat gently, stir, and wait for the reading to settle before recording the temperature and the resistance on an ohmmeter (or from V/I).</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Why does the resistance of an NTC thermistor decrease with temperature?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1327709"/>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Take readings every 10 °C up to near boiling; repeat while the water cools and average the two sets.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Use a small current: a large current would heat the component itself, so it would be hotter than the water.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uncertainty in a temperature reading is half the resolution of the thermometer (±0.5 °C for a 1 °C scale).</a:t>
            </a:r>
            <a:endParaRPr lang="en-US" sz="1500" dirty="0"/>
          </a:p>
        </p:txBody>
      </p:sp>
      <p:sp>
        <p:nvSpPr>
          <p:cNvPr id="5" name="Shape 3"/>
          <p:cNvSpPr/>
          <p:nvPr/>
        </p:nvSpPr>
        <p:spPr>
          <a:xfrm>
            <a:off x="457200" y="2745029"/>
            <a:ext cx="8229600" cy="1066190"/>
          </a:xfrm>
          <a:prstGeom prst="roundRect">
            <a:avLst>
              <a:gd name="adj" fmla="val 5146"/>
            </a:avLst>
          </a:prstGeom>
          <a:solidFill>
            <a:srgbClr val="FEF2F2"/>
          </a:solidFill>
          <a:ln w="9525">
            <a:solidFill>
              <a:srgbClr val="DDE2EA"/>
            </a:solidFill>
            <a:prstDash val="solid"/>
          </a:ln>
        </p:spPr>
      </p:sp>
      <p:sp>
        <p:nvSpPr>
          <p:cNvPr id="6" name="Text 4"/>
          <p:cNvSpPr txBox="1"/>
          <p:nvPr/>
        </p:nvSpPr>
        <p:spPr>
          <a:xfrm>
            <a:off x="603504" y="2836469"/>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"the thermistor's atoms vibrate less, so there are fewer collisions". The lattice vibrates more when hotter in every material. The thermistor's resistance falls because the number of charge carriers rises, and that effect is larger than the extra collisions.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does the resistance of an LDR decrease in brighter light?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Light-dependent resistor (LDR):</a:t>
            </a:r>
            <a:r>
              <a:rPr lang="en-US" sz="1400" dirty="0">
                <a:solidFill>
                  <a:srgbClr val="1A1F2B"/>
                </a:solidFill>
                <a:latin typeface="Calibri" pitchFamily="34" charset="0"/>
                <a:ea typeface="Calibri" pitchFamily="34" charset="-122"/>
                <a:cs typeface="Calibri" pitchFamily="34" charset="-120"/>
              </a:rPr>
              <a:t> a semiconductor resistor whose resistance decreases as the intensity of the light falling on it increases.</a:t>
            </a:r>
            <a:endParaRPr lang="en-US" sz="1400" dirty="0"/>
          </a:p>
        </p:txBody>
      </p:sp>
      <p:sp>
        <p:nvSpPr>
          <p:cNvPr id="6" name="Text 4"/>
          <p:cNvSpPr txBox="1"/>
          <p:nvPr/>
        </p:nvSpPr>
        <p:spPr>
          <a:xfrm>
            <a:off x="457200" y="2104034"/>
            <a:ext cx="8229600" cy="235092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In the dark the semiconductor has very few conduction electrons, so its resistance is high, of order 1 MΩ.</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Light is absorbed by the semiconductor. The energy absorbed releases electrons, which become conduction electrons (charge carriers).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Greater light intensity → more energy absorbed per second → more charge carriers released → n increases.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temperature, and so the drift velocity, is essentially unchanged, so by I = nqvA the current at a given p.d. increases and the resistance decreases.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R–light intensity graph is a curve: a steep fall at low intensities, levelling off at high intensities.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does the resistance of an LDR decrease in brighter light?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A typical LDR, modelled as R = 40 kΩ × (illuminance ÷ 10 lux)^−0.8: 23.0 kΩ at 20 lux and 3.64 kΩ at 200 lux. In total darkness the same model gives over 1 MΩ.">    </p:cNvPr>
          <p:cNvPicPr>
            <a:picLocks noChangeAspect="1"/>
          </p:cNvPicPr>
          <p:nvPr/>
        </p:nvPicPr>
        <p:blipFill>
          <a:blip r:embed="rId1"/>
          <a:stretch>
            <a:fillRect/>
          </a:stretch>
        </p:blipFill>
        <p:spPr>
          <a:xfrm>
            <a:off x="4389120" y="1492301"/>
            <a:ext cx="4297680" cy="2396642"/>
          </a:xfrm>
          <a:prstGeom prst="rect">
            <a:avLst/>
          </a:prstGeom>
        </p:spPr>
      </p:pic>
      <p:sp>
        <p:nvSpPr>
          <p:cNvPr id="5" name="Text 2"/>
          <p:cNvSpPr txBox="1"/>
          <p:nvPr/>
        </p:nvSpPr>
        <p:spPr>
          <a:xfrm>
            <a:off x="4389120" y="3934663"/>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A typical LDR, modelled as R = 40 kΩ × (illuminance ÷ 10 lux)^−0.8: 23.0 kΩ at 20 lux and 3.64 kΩ at 200 lux. In total darkness the same model gives over 1 MΩ.</a:t>
            </a:r>
            <a:endParaRPr lang="en-US" sz="1100" dirty="0"/>
          </a:p>
        </p:txBody>
      </p:sp>
      <p:sp>
        <p:nvSpPr>
          <p:cNvPr id="6" name="Shape 3"/>
          <p:cNvSpPr/>
          <p:nvPr/>
        </p:nvSpPr>
        <p:spPr>
          <a:xfrm>
            <a:off x="457200" y="1371600"/>
            <a:ext cx="3611880" cy="1496873"/>
          </a:xfrm>
          <a:prstGeom prst="roundRect">
            <a:avLst>
              <a:gd name="adj" fmla="val 3665"/>
            </a:avLst>
          </a:prstGeom>
          <a:solidFill>
            <a:srgbClr val="FFFBEB"/>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an LDR, the explanation is about n only: "more light, more charge carriers released, so lower resistance". Do not bring in lattice vibrations: the temperature of the LDR is not what changes.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are thermistors and LDRs used as sensors?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253014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Put the sensor in series with a fixed resistor across a supply: a potential divider. The current is the same in both, so each component's share of the supply p.d. is in proportion to its share of the total resistance. When the sensor's resistance changes, the output across the fixed resistor moves one way and the output across the sensor moves the other way.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Temperature sensor</a:t>
            </a:r>
            <a:r>
              <a:rPr lang="en-US" sz="1500" dirty="0">
                <a:solidFill>
                  <a:srgbClr val="1A1F2B"/>
                </a:solidFill>
                <a:latin typeface="Calibri" pitchFamily="34" charset="0"/>
                <a:ea typeface="Calibri" pitchFamily="34" charset="-122"/>
                <a:cs typeface="Calibri" pitchFamily="34" charset="-120"/>
              </a:rPr>
              <a:t> (fire alarm, heating control): thermistor on top, output across the fixed resistor. Hotter → thermistor resistance falls → its share falls → output rises.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Light sensor</a:t>
            </a:r>
            <a:r>
              <a:rPr lang="en-US" sz="1500" dirty="0">
                <a:solidFill>
                  <a:srgbClr val="1A1F2B"/>
                </a:solidFill>
                <a:latin typeface="Calibri" pitchFamily="34" charset="0"/>
                <a:ea typeface="Calibri" pitchFamily="34" charset="-122"/>
                <a:cs typeface="Calibri" pitchFamily="34" charset="-120"/>
              </a:rPr>
              <a:t> (street lamp switch): LDR at the bottom, output across the LDR. Darker → LDR resistance rises → its share rises → output rises.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Replacing the fixed resistor with a variable resistor lets you adjust the temperature or light level at which the output reaches a switching value.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thermistors and LDRs used as sensors?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Temperature sensor: thermistor on top, output across the 4.7 kΩ fixed resistor. Swapping the two components reverses the direction in which the output changes.">    </p:cNvPr>
          <p:cNvPicPr>
            <a:picLocks noChangeAspect="1"/>
          </p:cNvPicPr>
          <p:nvPr/>
        </p:nvPicPr>
        <p:blipFill>
          <a:blip r:embed="rId1"/>
          <a:stretch>
            <a:fillRect/>
          </a:stretch>
        </p:blipFill>
        <p:spPr>
          <a:xfrm>
            <a:off x="1603858" y="1371600"/>
            <a:ext cx="5936285" cy="2807208"/>
          </a:xfrm>
          <a:prstGeom prst="rect">
            <a:avLst/>
          </a:prstGeom>
        </p:spPr>
      </p:pic>
      <p:sp>
        <p:nvSpPr>
          <p:cNvPr id="5" name="Text 2"/>
          <p:cNvSpPr txBox="1"/>
          <p:nvPr/>
        </p:nvSpPr>
        <p:spPr>
          <a:xfrm>
            <a:off x="1603858" y="4224528"/>
            <a:ext cx="5936285" cy="393192"/>
          </a:xfrm>
          <a:prstGeom prst="rect">
            <a:avLst/>
          </a:prstGeom>
          <a:noFill/>
          <a:ln/>
        </p:spPr>
        <p:txBody>
          <a:bodyPr wrap="square" lIns="0" tIns="0" rIns="0" bIns="0" rtlCol="0" anchor="t"/>
          <a:lstStyle/>
          <a:p>
            <a:pPr algn="ctr" indent="0" marL="0">
              <a:buNone/>
            </a:pPr>
            <a:r>
              <a:rPr lang="en-US" sz="1100" i="1" dirty="0">
                <a:solidFill>
                  <a:srgbClr val="5A6577"/>
                </a:solidFill>
              </a:rPr>
              <a:t>Temperature sensor: thermistor on top, output across the 4.7 kΩ fixed resistor. Swapping the two components reverses the direction in which the output changes.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thermistors and LDRs used as sensors?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Light sensor: fixed resistor R on top, output across the LDR, so the output rises as it gets darker.">    </p:cNvPr>
          <p:cNvPicPr>
            <a:picLocks noChangeAspect="1"/>
          </p:cNvPicPr>
          <p:nvPr/>
        </p:nvPicPr>
        <p:blipFill>
          <a:blip r:embed="rId1"/>
          <a:stretch>
            <a:fillRect/>
          </a:stretch>
        </p:blipFill>
        <p:spPr>
          <a:xfrm>
            <a:off x="1424635" y="1371600"/>
            <a:ext cx="6293815" cy="2976372"/>
          </a:xfrm>
          <a:prstGeom prst="rect">
            <a:avLst/>
          </a:prstGeom>
        </p:spPr>
      </p:pic>
      <p:sp>
        <p:nvSpPr>
          <p:cNvPr id="5" name="Text 2"/>
          <p:cNvSpPr txBox="1"/>
          <p:nvPr/>
        </p:nvSpPr>
        <p:spPr>
          <a:xfrm>
            <a:off x="1424635" y="4393692"/>
            <a:ext cx="6293815" cy="224028"/>
          </a:xfrm>
          <a:prstGeom prst="rect">
            <a:avLst/>
          </a:prstGeom>
          <a:noFill/>
          <a:ln/>
        </p:spPr>
        <p:txBody>
          <a:bodyPr wrap="square" lIns="0" tIns="0" rIns="0" bIns="0" rtlCol="0" anchor="t"/>
          <a:lstStyle/>
          <a:p>
            <a:pPr algn="ctr" indent="0" marL="0">
              <a:buNone/>
            </a:pPr>
            <a:r>
              <a:rPr lang="en-US" sz="1100" i="1" dirty="0">
                <a:solidFill>
                  <a:srgbClr val="5A6577"/>
                </a:solidFill>
              </a:rPr>
              <a:t>Light sensor: fixed resistor R on top, output across the LDR, so the output rises as it gets darker.</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thermistors and LDRs used as sensors?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5 · Medium · Calculate</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the temperature sensor above the supply is 9.0 V with negligible internal resistance and the fixed resistor is 4.7 kΩ. The thermistor's resistance is 12.54 kΩ at 20 °C and 2.49 kΩ at 60 °C. Calculate the output p.d. across the fixed resistor at 20 °C and at 60 °C, and the current at 60 °C.</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fixed resistor's share of the total resistance sets its share of 9.0 V. 20 °C: Vₒᵤₜ = 9.0 ×4.7/(4.7 + 12.54), so </a:t>
            </a:r>
            <a:r>
              <a:rPr lang="en-US" sz="1500" b="1" dirty="0">
                <a:solidFill>
                  <a:srgbClr val="1A1F2B"/>
                </a:solidFill>
                <a:latin typeface="Calibri" pitchFamily="34" charset="0"/>
                <a:ea typeface="Calibri" pitchFamily="34" charset="-122"/>
                <a:cs typeface="Calibri" pitchFamily="34" charset="-120"/>
              </a:rPr>
              <a:t>2.45 V</a:t>
            </a:r>
            <a:r>
              <a:rPr lang="en-US" sz="1500" dirty="0">
                <a:solidFill>
                  <a:srgbClr val="1A1F2B"/>
                </a:solidFill>
                <a:latin typeface="Calibri" pitchFamily="34" charset="0"/>
                <a:ea typeface="Calibri" pitchFamily="34" charset="-122"/>
                <a:cs typeface="Calibri" pitchFamily="34" charset="-120"/>
              </a:rPr>
              <a:t>. 60 °C: Vₒᵤₜ = 9.0 ×4.7/(4.7 + 2.49), so </a:t>
            </a:r>
            <a:r>
              <a:rPr lang="en-US" sz="1500" b="1" dirty="0">
                <a:solidFill>
                  <a:srgbClr val="1A1F2B"/>
                </a:solidFill>
                <a:latin typeface="Calibri" pitchFamily="34" charset="0"/>
                <a:ea typeface="Calibri" pitchFamily="34" charset="-122"/>
                <a:cs typeface="Calibri" pitchFamily="34" charset="-120"/>
              </a:rPr>
              <a:t>5.88 V</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Current from the total resistance: </a:t>
            </a:r>
            <a:r>
              <a:rPr lang="en-US" sz="1500" b="1" dirty="0">
                <a:solidFill>
                  <a:srgbClr val="1A1F2B"/>
                </a:solidFill>
                <a:latin typeface="Calibri" pitchFamily="34" charset="0"/>
                <a:ea typeface="Calibri" pitchFamily="34" charset="-122"/>
                <a:cs typeface="Calibri" pitchFamily="34" charset="-120"/>
              </a:rPr>
              <a:t>I = 9.0/(7.19 ×10³) = 1.25 mA</a:t>
            </a:r>
            <a:r>
              <a:rPr lang="en-US" sz="1500" dirty="0">
                <a:solidFill>
                  <a:srgbClr val="1A1F2B"/>
                </a:solidFill>
                <a:latin typeface="Calibri" pitchFamily="34" charset="0"/>
                <a:ea typeface="Calibri" pitchFamily="34" charset="-122"/>
                <a:cs typeface="Calibri" pitchFamily="34" charset="-120"/>
              </a:rPr>
              <a:t>. Check: 1.252 mA × 4.7 kΩ = 5.88 V.</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thermistors and LDRs used as sensors?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Output of the temperature sensor against temperature, computed from the thermistor's R–θ curve. The output rises from 1.10 V at 0 °C to 7.83 V at 100 °C and is most sensitive in the middle of its range.">    </p:cNvPr>
          <p:cNvPicPr>
            <a:picLocks noChangeAspect="1"/>
          </p:cNvPicPr>
          <p:nvPr/>
        </p:nvPicPr>
        <p:blipFill>
          <a:blip r:embed="rId1"/>
          <a:stretch>
            <a:fillRect/>
          </a:stretch>
        </p:blipFill>
        <p:spPr>
          <a:xfrm>
            <a:off x="2285086" y="1371600"/>
            <a:ext cx="4573829" cy="2638044"/>
          </a:xfrm>
          <a:prstGeom prst="rect">
            <a:avLst/>
          </a:prstGeom>
        </p:spPr>
      </p:pic>
      <p:sp>
        <p:nvSpPr>
          <p:cNvPr id="5" name="Text 2"/>
          <p:cNvSpPr txBox="1"/>
          <p:nvPr/>
        </p:nvSpPr>
        <p:spPr>
          <a:xfrm>
            <a:off x="2285086" y="4055364"/>
            <a:ext cx="4573829" cy="562356"/>
          </a:xfrm>
          <a:prstGeom prst="rect">
            <a:avLst/>
          </a:prstGeom>
          <a:noFill/>
          <a:ln/>
        </p:spPr>
        <p:txBody>
          <a:bodyPr wrap="square" lIns="0" tIns="0" rIns="0" bIns="0" rtlCol="0" anchor="t"/>
          <a:lstStyle/>
          <a:p>
            <a:pPr algn="ctr" indent="0" marL="0">
              <a:buNone/>
            </a:pPr>
            <a:r>
              <a:rPr lang="en-US" sz="1100" i="1" dirty="0">
                <a:solidFill>
                  <a:srgbClr val="5A6577"/>
                </a:solidFill>
              </a:rPr>
              <a:t>Output of the temperature sensor against temperature, computed from the thermistor's R–θ curve. The output rises from 1.10 V at 0 °C to 7.83 V at 100 °C and is most sensitive in the middle of its range.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thermistors and LDRs used as sensors?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6 · Hard · Calculate</a:t>
            </a:r>
            <a:endParaRPr lang="en-US" sz="1200" dirty="0"/>
          </a:p>
        </p:txBody>
      </p:sp>
      <p:sp>
        <p:nvSpPr>
          <p:cNvPr id="4" name="Text 2"/>
          <p:cNvSpPr txBox="1"/>
          <p:nvPr/>
        </p:nvSpPr>
        <p:spPr>
          <a:xfrm>
            <a:off x="457200" y="1371600"/>
            <a:ext cx="8229600" cy="255849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the light sensor above the supply is 9.0 V. A switching circuit turns the street lamp on when the p.d. across the LDR reaches 6.0 V. The LDR's resistance is 23.0 kΩ at 20 lux and 3.64 kΩ at 200 lux. (a) Calculate the value of the fixed resistor R so that the lamp switches on when the illuminance falls to 20 lux. (b) Calculate the p.d. across the LDR at 200 lux and state whether the lamp is 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At switching, 6.0 V across the LDR leaves 3.0 V across R, with the same current in both: R/23.0 = 3.0/6.0, so </a:t>
            </a:r>
            <a:r>
              <a:rPr lang="en-US" sz="1500" b="1" dirty="0">
                <a:solidFill>
                  <a:srgbClr val="1A1F2B"/>
                </a:solidFill>
                <a:latin typeface="Calibri" pitchFamily="34" charset="0"/>
                <a:ea typeface="Calibri" pitchFamily="34" charset="-122"/>
                <a:cs typeface="Calibri" pitchFamily="34" charset="-120"/>
              </a:rPr>
              <a:t>R = 11 kΩ (11.5 kΩ)</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V_LDR = 9.0 ×3.64/(3.64 + 11.5), so </a:t>
            </a:r>
            <a:r>
              <a:rPr lang="en-US" sz="1500" b="1" dirty="0">
                <a:solidFill>
                  <a:srgbClr val="1A1F2B"/>
                </a:solidFill>
                <a:latin typeface="Calibri" pitchFamily="34" charset="0"/>
                <a:ea typeface="Calibri" pitchFamily="34" charset="-122"/>
                <a:cs typeface="Calibri" pitchFamily="34" charset="-120"/>
              </a:rPr>
              <a:t>V_LDR = 2.2 V (2.16 V), below 6.0 V, so the lamp is off</a:t>
            </a:r>
            <a:r>
              <a:rPr lang="en-US" sz="1500" dirty="0">
                <a:solidFill>
                  <a:srgbClr val="1A1F2B"/>
                </a:solidFill>
                <a:latin typeface="Calibri" pitchFamily="34" charset="0"/>
                <a:ea typeface="Calibri" pitchFamily="34" charset="-122"/>
                <a:cs typeface="Calibri" pitchFamily="34" charset="-120"/>
              </a:rPr>
              <a:t>. The higher the light level, the lower the LDR's share, so a dusk switch has its output across the LDR.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thermistors and LDRs used as sensors?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To decide which way an output moves, use ratios rather than a calculation: "the thermistor's resistance falls, so it takes a smaller share of the supply p.d., so the p.d. across the fixed resistor rises". Then add the reason the resistance changed if the question says "explain".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2.10</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name the factor that changes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Each explanation needs you to say which of n and v changes, in which direction, and why. Metal: v falls (more collisions), n constant. Thermistor: n rises greatly. LDR: n rises with light intensity.</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write a chain, not a list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Six-point explanations reward a linked sequence: temperature rises → ions vibrate with larger amplitude → more frequent collisions → lower drift velocity → lower current for the same p.d. → higher resistance. Each arrow is a point.</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say "charge carriers" or "conduction electrons"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 "the number of conduction electrons per unit volume increases", not "the electrons increase" or "the electrons get more energy". Precise wording shows which quantity in I = nqvA you mean.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2.10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sketch graphs with the right features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Metal R–θ: straight, rising, positive intercept. Thermistor and LDR: curves falling steeply then levelling off, never reaching zero. Lamp I–V: through the origin, symmetrical, gradient decreasing as |V| rises.</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check the direction of a sensor output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writing a final answer, ask: "as it gets hotter (or darker), does this component's share of the total resistance go up or down?" The p.d. across a component follows its share.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Heating a metal releases more free electrons, so it conducts better.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Metal atoms have already released their conduction electrons; heating adds almost none.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a metal n is constant; more collisions lower v, so R rises.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Electrons "bump into each other" more when hot.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resistance comes from collisions with the vibrating lattice 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Ions vibrate with larger amplitude, so electron–ion collisions are more frequent.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thermistor's lattice vibrates less when it is hot.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All lattices vibrate more as temperature rises.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rise in n outweighs the fall in v, so R falls.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filament lamp obeys Ohm's law because it is a metal.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Ohm's law needs constant temperature; the filament heats up as the current rises.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lamp's resistance rises with current, so its I–V graph curves.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resistance of a lamp is the gradient of its I–V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Resistance is defined as V/I at a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the line from the origin to the point: R = V/I.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LDR's resistance falls because light warms it up.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heating is tiny; the effect works on cold components too.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Absorbed light releases charge carriers, so n increases.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6 Current and drift velocity</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 = nqvA is the equation behind every explanation here; that page derives it and compares metals, semiconductors and insulators by their values of n.</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8 Resistivity and the potential divider</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 = ρl/A: heating changes the resistivity of the material, not its dimensions, so the same model explains why ρ for a metal rises and ρ for a semiconductor falls with temperature. Thermistors and LDRs are almost always used in a potential divider, whose equation and use with variable resistors are covered there.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Waves and the particle nature of light (Unit 2)</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Light arrives as photons, each carrying energy hf; this is why absorbing light can release charge carriers in an LDR, an idea that links to the photoelectric effect.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38374"/>
                <a:gridCol w="3356762"/>
                <a:gridCol w="233446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 = nqvA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current from the number density and drift velocity of charge carriers (n in m⁻³, v in m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V/I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resistance at any point on an I–V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IR for each resistor in series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p.d. across one component of a potential divider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 (as R = V/I)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Rₜₒₜₐₗ = R₁ + R₂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total resistance of a sensor and fixed resistor in series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Vₒᵤₜ = Vᵢₙ ×Rₒᵤₜ/(R₁ + R₂)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output of a sensor potential divider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I = Vᵢₙ/(R₁ + R₂) and V = IR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resistance ∝ 1/(nv) for a given conductor and p.d.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deciding which way R changes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I = nqvA and R = V/I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83555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metal wire is cooled at constant p.d. State what happens to the number of conduction electrons per unit volume and to their drift velocity.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lamp draws 0.12 A at 0.60 V and 0.50 A at 6.0 V. Calculate its resistance at each p.d. and explain the difference.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thermistor is connected in series with an ammeter and a constant supply, then warmed with a hair dryer. What happens to the ammeter reading, and why?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An LDR and a 3.0 kΩ resistor are in series across 6.0 V. The output is across the fixed resistor. Calculate the output when the LDR is 1.5 kΩ (bright) and 9.0 kΩ (dim).</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Why should only a small current pass through a thermistor while you measure how its resistance depends on the temperature of a water bath?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number per unit volume stays (almost) the same. The ions vibrate with a smaller amplitude, so collisions are less frequent and the drift velocity increases; the current increases and the resistance decreases.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0.60/0.12 = 5.0 Ω and 6.0/0.50 = 12 Ω. The larger current makes the filament hotter, so the ions vibrate more, collisions are more frequent and the resistance is higher.</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It increases. More charge carriers are released in the warmer thermistor, so n rises greatly; this outweighs the small fall in drift velocity, so the resistance falls and the current rises.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Bright: 6.0 ×3.0/4.5 = 4.0 V. Dim: 6.0 ×3.0/12.0 = 1.5 V. This output is high in bright light and falls as it gets darker.</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A large current would dissipate power in the thermistor and heat it above the water temperature, so the resistance recorded would belong to a higher temperature than the one read on the thermometer.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Figure 1 shows how the resistance R of an LDR varies with the illuminance E of the light falling on it. The LDR is moved from a place where the illuminance is 25 lux to a place where it is 400 lux. Its temperature does not change, so the drift velocity of the charge carriers for a given p.d. is unchanged.</a:t>
            </a:r>
            <a:endParaRPr lang="en-US" sz="1200" dirty="0"/>
          </a:p>
          <a:p>
            <a:pPr indent="0" marL="0">
              <a:spcAft>
                <a:spcPts val="600"/>
              </a:spcAft>
              <a:buNone/>
            </a:pPr>
            <a:r>
              <a:rPr lang="en-US" sz="1200" dirty="0">
                <a:solidFill>
                  <a:srgbClr val="1A1F2B"/>
                </a:solidFill>
              </a:rPr>
              <a:t>By what factor does the number of charge carriers per unit volume in the LDR increase?</a:t>
            </a:r>
            <a:endParaRPr lang="en-US" sz="1200" dirty="0"/>
          </a:p>
          <a:p>
            <a:pPr indent="0" marL="0">
              <a:spcAft>
                <a:spcPts val="600"/>
              </a:spcAft>
              <a:buNone/>
            </a:pPr>
            <a:r>
              <a:rPr lang="en-US" sz="1200" dirty="0">
                <a:solidFill>
                  <a:srgbClr val="1A1F2B"/>
                </a:solidFill>
              </a:rPr>
              <a:t>A   0.13</a:t>
            </a:r>
            <a:endParaRPr lang="en-US" sz="1200" dirty="0"/>
          </a:p>
          <a:p>
            <a:pPr indent="0" marL="0">
              <a:spcAft>
                <a:spcPts val="600"/>
              </a:spcAft>
              <a:buNone/>
            </a:pPr>
            <a:r>
              <a:rPr lang="en-US" sz="1200" dirty="0">
                <a:solidFill>
                  <a:srgbClr val="1A1F2B"/>
                </a:solidFill>
              </a:rPr>
              <a:t>B   8.0</a:t>
            </a:r>
            <a:endParaRPr lang="en-US" sz="1200" dirty="0"/>
          </a:p>
          <a:p>
            <a:pPr indent="0" marL="0">
              <a:spcAft>
                <a:spcPts val="600"/>
              </a:spcAft>
              <a:buNone/>
            </a:pPr>
            <a:r>
              <a:rPr lang="en-US" sz="1200" dirty="0">
                <a:solidFill>
                  <a:srgbClr val="1A1F2B"/>
                </a:solidFill>
              </a:rPr>
              <a:t>C   16</a:t>
            </a:r>
            <a:endParaRPr lang="en-US" sz="1200" dirty="0"/>
          </a:p>
          <a:p>
            <a:pPr indent="0" marL="0">
              <a:spcAft>
                <a:spcPts val="600"/>
              </a:spcAft>
              <a:buNone/>
            </a:pPr>
            <a:r>
              <a:rPr lang="en-US" sz="1200" dirty="0">
                <a:solidFill>
                  <a:srgbClr val="1A1F2B"/>
                </a:solidFill>
              </a:rPr>
              <a:t>D   21</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871254"/>
            <a:ext cx="3474720" cy="2109651"/>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temperature of a metal wire increases while the potential difference across it is kept constant.</a:t>
            </a:r>
            <a:endParaRPr lang="en-US" sz="1400" dirty="0"/>
          </a:p>
          <a:p>
            <a:pPr indent="0" marL="0">
              <a:spcAft>
                <a:spcPts val="600"/>
              </a:spcAft>
              <a:buNone/>
            </a:pPr>
            <a:r>
              <a:rPr lang="en-US" sz="1400" dirty="0">
                <a:solidFill>
                  <a:srgbClr val="1A1F2B"/>
                </a:solidFill>
              </a:rPr>
              <a:t>Which statement explains why the resistance of the wire increases?</a:t>
            </a:r>
            <a:endParaRPr lang="en-US" sz="1400" dirty="0"/>
          </a:p>
          <a:p>
            <a:pPr indent="0" marL="0">
              <a:spcAft>
                <a:spcPts val="600"/>
              </a:spcAft>
              <a:buNone/>
            </a:pPr>
            <a:r>
              <a:rPr lang="en-US" sz="1400" dirty="0">
                <a:solidFill>
                  <a:srgbClr val="1A1F2B"/>
                </a:solidFill>
              </a:rPr>
              <a:t>A   The lattice ions vibrate with a larger amplitude, so the conduction electrons collide with them more frequently.</a:t>
            </a:r>
            <a:endParaRPr lang="en-US" sz="1400" dirty="0"/>
          </a:p>
          <a:p>
            <a:pPr indent="0" marL="0">
              <a:spcAft>
                <a:spcPts val="600"/>
              </a:spcAft>
              <a:buNone/>
            </a:pPr>
            <a:r>
              <a:rPr lang="en-US" sz="1400" dirty="0">
                <a:solidFill>
                  <a:srgbClr val="1A1F2B"/>
                </a:solidFill>
              </a:rPr>
              <a:t>B   More conduction electrons are released from the metal atoms.</a:t>
            </a:r>
            <a:endParaRPr lang="en-US" sz="1400" dirty="0"/>
          </a:p>
          <a:p>
            <a:pPr indent="0" marL="0">
              <a:spcAft>
                <a:spcPts val="600"/>
              </a:spcAft>
              <a:buNone/>
            </a:pPr>
            <a:r>
              <a:rPr lang="en-US" sz="1400" dirty="0">
                <a:solidFill>
                  <a:srgbClr val="1A1F2B"/>
                </a:solidFill>
              </a:rPr>
              <a:t>C   The conduction electrons move faster at random, so their drift velocity increases.</a:t>
            </a:r>
            <a:endParaRPr lang="en-US" sz="1400" dirty="0"/>
          </a:p>
          <a:p>
            <a:pPr indent="0" marL="0">
              <a:spcAft>
                <a:spcPts val="600"/>
              </a:spcAft>
              <a:buNone/>
            </a:pPr>
            <a:r>
              <a:rPr lang="en-US" sz="1400" dirty="0">
                <a:solidFill>
                  <a:srgbClr val="1A1F2B"/>
                </a:solidFill>
              </a:rPr>
              <a:t>D   Some conduction electrons are captured by the lattice ions, so fewer are free to move.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intensity of the light falling on a light-dependent resistor (LDR) increases.</a:t>
            </a:r>
            <a:endParaRPr lang="en-US" sz="1400" dirty="0"/>
          </a:p>
          <a:p>
            <a:pPr indent="0" marL="0">
              <a:spcAft>
                <a:spcPts val="600"/>
              </a:spcAft>
              <a:buNone/>
            </a:pPr>
            <a:r>
              <a:rPr lang="en-US" sz="1400" dirty="0">
                <a:solidFill>
                  <a:srgbClr val="1A1F2B"/>
                </a:solidFill>
              </a:rPr>
              <a:t>Which row describes the changes in the number of charge carriers per unit volume in the LDR and in its resistance?</a:t>
            </a:r>
            <a:endParaRPr lang="en-US" sz="1400" dirty="0"/>
          </a:p>
          <a:p>
            <a:pPr indent="0" marL="0">
              <a:spcAft>
                <a:spcPts val="600"/>
              </a:spcAft>
              <a:buNone/>
            </a:pPr>
            <a:r>
              <a:rPr lang="en-US" sz="1400" dirty="0">
                <a:solidFill>
                  <a:srgbClr val="1A1F2B"/>
                </a:solidFill>
              </a:rPr>
              <a:t>A   number of charge carriers increases; resistance decreases</a:t>
            </a:r>
            <a:endParaRPr lang="en-US" sz="1400" dirty="0"/>
          </a:p>
          <a:p>
            <a:pPr indent="0" marL="0">
              <a:spcAft>
                <a:spcPts val="600"/>
              </a:spcAft>
              <a:buNone/>
            </a:pPr>
            <a:r>
              <a:rPr lang="en-US" sz="1400" dirty="0">
                <a:solidFill>
                  <a:srgbClr val="1A1F2B"/>
                </a:solidFill>
              </a:rPr>
              <a:t>B   number of charge carriers increases; resistance increases</a:t>
            </a:r>
            <a:endParaRPr lang="en-US" sz="1400" dirty="0"/>
          </a:p>
          <a:p>
            <a:pPr indent="0" marL="0">
              <a:spcAft>
                <a:spcPts val="600"/>
              </a:spcAft>
              <a:buNone/>
            </a:pPr>
            <a:r>
              <a:rPr lang="en-US" sz="1400" dirty="0">
                <a:solidFill>
                  <a:srgbClr val="1A1F2B"/>
                </a:solidFill>
              </a:rPr>
              <a:t>C   number of charge carriers decreases; resistance increases</a:t>
            </a:r>
            <a:endParaRPr lang="en-US" sz="1400" dirty="0"/>
          </a:p>
          <a:p>
            <a:pPr indent="0" marL="0">
              <a:spcAft>
                <a:spcPts val="600"/>
              </a:spcAft>
              <a:buNone/>
            </a:pPr>
            <a:r>
              <a:rPr lang="en-US" sz="1400" dirty="0">
                <a:solidFill>
                  <a:srgbClr val="1A1F2B"/>
                </a:solidFill>
              </a:rPr>
              <a:t>D   number of charge carriers unchanged; resistance decreases</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constant potential difference of 5.0 V is applied across an LDR. In dim light the current is 0.45 mA. When a lamp is switched on nearby, the current rises to 2.5 mA. The temperature of the LDR does not change significantly.</a:t>
            </a:r>
            <a:endParaRPr lang="en-US" sz="1200" dirty="0"/>
          </a:p>
          <a:p>
            <a:pPr indent="0" marL="0">
              <a:spcAft>
                <a:spcPts val="600"/>
              </a:spcAft>
              <a:buNone/>
            </a:pPr>
            <a:r>
              <a:rPr lang="en-US" sz="1200" dirty="0">
                <a:solidFill>
                  <a:srgbClr val="1A1F2B"/>
                </a:solidFill>
              </a:rPr>
              <a:t>(a) Calculate the resistance of the LDR in dim light and when the lamp is on.  [2]</a:t>
            </a:r>
            <a:endParaRPr lang="en-US" sz="1200" dirty="0"/>
          </a:p>
          <a:p>
            <a:pPr indent="0" marL="0">
              <a:spcAft>
                <a:spcPts val="600"/>
              </a:spcAft>
              <a:buNone/>
            </a:pPr>
            <a:r>
              <a:rPr lang="en-US" sz="1200" dirty="0">
                <a:solidFill>
                  <a:srgbClr val="1A1F2B"/>
                </a:solidFill>
              </a:rPr>
              <a:t>(b) Explain, with reference to I = nqvA, why the current increases when the lamp is switched on.  [4]</a:t>
            </a:r>
            <a:endParaRPr lang="en-US" sz="1200" dirty="0"/>
          </a:p>
          <a:p>
            <a:pPr indent="0" marL="0">
              <a:spcAft>
                <a:spcPts val="600"/>
              </a:spcAft>
              <a:buNone/>
            </a:pPr>
            <a:r>
              <a:rPr lang="en-US" sz="1200" dirty="0">
                <a:solidFill>
                  <a:srgbClr val="1A1F2B"/>
                </a:solidFill>
              </a:rPr>
              <a:t>(c) Assuming the drift velocity of the charge carriers does not change, calculate the factor by which the number of charge carriers per unit volume increases.  [1]</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Figure 1 shows a simple model of the material of an LDR at the same temperature, first in the dark and then in bright light.</a:t>
            </a:r>
            <a:endParaRPr lang="en-US" sz="1200" dirty="0"/>
          </a:p>
          <a:p>
            <a:pPr indent="0" marL="0">
              <a:spcAft>
                <a:spcPts val="600"/>
              </a:spcAft>
              <a:buNone/>
            </a:pPr>
            <a:r>
              <a:rPr lang="en-US" sz="1200" dirty="0">
                <a:solidFill>
                  <a:srgbClr val="1A1F2B"/>
                </a:solidFill>
              </a:rPr>
              <a:t>(a) Use Figure 1 to state which quantity in the equation I = nqvA is different in bright light, and the factor by which it changes.  [2]</a:t>
            </a:r>
            <a:endParaRPr lang="en-US" sz="1200" dirty="0"/>
          </a:p>
          <a:p>
            <a:pPr indent="0" marL="0">
              <a:spcAft>
                <a:spcPts val="600"/>
              </a:spcAft>
              <a:buNone/>
            </a:pPr>
            <a:r>
              <a:rPr lang="en-US" sz="1200" dirty="0">
                <a:solidFill>
                  <a:srgbClr val="1A1F2B"/>
                </a:solidFill>
              </a:rPr>
              <a:t>(b) Explain why the resistance of the LDR is smaller in bright light. Refer to Figure 1 in your answer.  [3]</a:t>
            </a:r>
            <a:endParaRPr lang="en-US" sz="1200" dirty="0"/>
          </a:p>
        </p:txBody>
      </p:sp>
      <p:pic>
        <p:nvPicPr>
          <p:cNvPr id="5" name="Image 0" descr="Figure for question 5">    </p:cNvPr>
          <p:cNvPicPr>
            <a:picLocks noChangeAspect="1"/>
          </p:cNvPicPr>
          <p:nvPr/>
        </p:nvPicPr>
        <p:blipFill>
          <a:blip r:embed="rId1"/>
          <a:stretch>
            <a:fillRect/>
          </a:stretch>
        </p:blipFill>
        <p:spPr>
          <a:xfrm>
            <a:off x="5212080" y="2025227"/>
            <a:ext cx="3474720" cy="1801707"/>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418023"/>
          </a:xfrm>
          <a:prstGeom prst="roundRect">
            <a:avLst>
              <a:gd name="adj" fmla="val 3869"/>
            </a:avLst>
          </a:prstGeom>
          <a:solidFill>
            <a:srgbClr val="F3F5F9"/>
          </a:solidFill>
          <a:ln w="12700">
            <a:solidFill>
              <a:srgbClr val="DDE2EA"/>
            </a:solidFill>
            <a:prstDash val="solid"/>
          </a:ln>
        </p:spPr>
      </p:sp>
      <p:sp>
        <p:nvSpPr>
          <p:cNvPr id="5" name="Text 3"/>
          <p:cNvSpPr txBox="1"/>
          <p:nvPr/>
        </p:nvSpPr>
        <p:spPr>
          <a:xfrm>
            <a:off x="685800" y="1463040"/>
            <a:ext cx="7772400" cy="118942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For a given p.d., I = nqvA with q, v and A unchanged, so I ∝ n and R = V/I ∝ 1/n. From the graph the resistance falls from 24.0 kΩ to 3.0 kΩ, so n increases by 24.0 ÷ 3.0 = 8.0.</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847088"/>
          </a:xfrm>
          <a:prstGeom prst="roundRect">
            <a:avLst>
              <a:gd name="adj" fmla="val 2970"/>
            </a:avLst>
          </a:prstGeom>
          <a:solidFill>
            <a:srgbClr val="F3F5F9"/>
          </a:solidFill>
          <a:ln w="12700">
            <a:solidFill>
              <a:srgbClr val="DDE2EA"/>
            </a:solidFill>
            <a:prstDash val="solid"/>
          </a:ln>
        </p:spPr>
      </p:sp>
      <p:sp>
        <p:nvSpPr>
          <p:cNvPr id="5" name="Text 3"/>
          <p:cNvSpPr txBox="1"/>
          <p:nvPr/>
        </p:nvSpPr>
        <p:spPr>
          <a:xfrm>
            <a:off x="685800" y="1463040"/>
            <a:ext cx="7772400" cy="1618488"/>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In a metal the number of conduction electrons per unit volume does not change significantly with temperature. The hotter lattice ions vibrate with a larger amplitude, so electron–ion collisions are more frequent, the drift velocity for a given p.d. falls, the current falls and the resistance rises.</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467260"/>
          </a:xfrm>
          <a:prstGeom prst="roundRect">
            <a:avLst>
              <a:gd name="adj" fmla="val 3739"/>
            </a:avLst>
          </a:prstGeom>
          <a:solidFill>
            <a:srgbClr val="F3F5F9"/>
          </a:solidFill>
          <a:ln w="12700">
            <a:solidFill>
              <a:srgbClr val="DDE2EA"/>
            </a:solidFill>
            <a:prstDash val="solid"/>
          </a:ln>
        </p:spPr>
      </p:sp>
      <p:sp>
        <p:nvSpPr>
          <p:cNvPr id="5" name="Text 3"/>
          <p:cNvSpPr txBox="1"/>
          <p:nvPr/>
        </p:nvSpPr>
        <p:spPr>
          <a:xfrm>
            <a:off x="685800" y="1463040"/>
            <a:ext cx="7772400" cy="123866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Energy absorbed from the light releases more electrons to act as charge carriers, so n increases. With more charge carriers the current at a given p.d. is larger, so the resistance decreases.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5.0 ÷ 0.45 × 10⁻³ = 11 kΩ (11.1 kΩ)</a:t>
            </a:r>
            <a:endParaRPr lang="en-US" sz="1400" dirty="0"/>
          </a:p>
          <a:p>
            <a:pPr marL="342900" indent="-342900">
              <a:spcAft>
                <a:spcPts val="400"/>
              </a:spcAft>
              <a:buSzPct val="100000"/>
              <a:buChar char="•"/>
            </a:pPr>
            <a:r>
              <a:rPr lang="en-US" sz="1400" dirty="0">
                <a:solidFill>
                  <a:srgbClr val="1A1F2B"/>
                </a:solidFill>
              </a:rPr>
              <a:t>5.0 ÷ 2.5 × 10⁻³ = 2.0 kΩ</a:t>
            </a:r>
            <a:endParaRPr lang="en-US" sz="1400" dirty="0"/>
          </a:p>
          <a:p>
            <a:pPr marL="342900" indent="-342900">
              <a:spcAft>
                <a:spcPts val="400"/>
              </a:spcAft>
              <a:buSzPct val="100000"/>
              <a:buChar char="•"/>
            </a:pPr>
            <a:r>
              <a:rPr lang="en-US" sz="1400" dirty="0">
                <a:solidFill>
                  <a:srgbClr val="1A1F2B"/>
                </a:solidFill>
              </a:rPr>
              <a:t>the LDR absorbs more light energy (per second)</a:t>
            </a:r>
            <a:endParaRPr lang="en-US" sz="1400" dirty="0"/>
          </a:p>
          <a:p>
            <a:pPr marL="342900" indent="-342900">
              <a:spcAft>
                <a:spcPts val="400"/>
              </a:spcAft>
              <a:buSzPct val="100000"/>
              <a:buChar char="•"/>
            </a:pPr>
            <a:r>
              <a:rPr lang="en-US" sz="1400" dirty="0">
                <a:solidFill>
                  <a:srgbClr val="1A1F2B"/>
                </a:solidFill>
              </a:rPr>
              <a:t>this releases more electrons, which become charge carriers</a:t>
            </a:r>
            <a:endParaRPr lang="en-US" sz="1400" dirty="0"/>
          </a:p>
          <a:p>
            <a:pPr marL="342900" indent="-342900">
              <a:spcAft>
                <a:spcPts val="400"/>
              </a:spcAft>
              <a:buSzPct val="100000"/>
              <a:buChar char="•"/>
            </a:pPr>
            <a:r>
              <a:rPr lang="en-US" sz="1400" dirty="0">
                <a:solidFill>
                  <a:srgbClr val="1A1F2B"/>
                </a:solidFill>
              </a:rPr>
              <a:t>so the number of charge carriers per unit volume n increases</a:t>
            </a:r>
            <a:endParaRPr lang="en-US" sz="1400" dirty="0"/>
          </a:p>
          <a:p>
            <a:pPr marL="342900" indent="-342900">
              <a:spcAft>
                <a:spcPts val="400"/>
              </a:spcAft>
              <a:buSzPct val="100000"/>
              <a:buChar char="•"/>
            </a:pPr>
            <a:r>
              <a:rPr lang="en-US" sz="1400" dirty="0">
                <a:solidFill>
                  <a:srgbClr val="1A1F2B"/>
                </a:solidFill>
              </a:rPr>
              <a:t>the temperature, so the drift velocity v (and q, A), are unchanged, so I = nqvA increases</a:t>
            </a:r>
            <a:endParaRPr lang="en-US" sz="1400" dirty="0"/>
          </a:p>
          <a:p>
            <a:pPr marL="342900" indent="-342900">
              <a:spcAft>
                <a:spcPts val="400"/>
              </a:spcAft>
              <a:buSzPct val="100000"/>
              <a:buChar char="•"/>
            </a:pPr>
            <a:r>
              <a:rPr lang="en-US" sz="1400" dirty="0">
                <a:solidFill>
                  <a:srgbClr val="1A1F2B"/>
                </a:solidFill>
              </a:rPr>
              <a:t>n ∝ I, so 2.5 ÷ 0.45 = 5.6 (5.56)</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n, the number of charge carriers (conduction electrons) per unit volume</a:t>
            </a:r>
            <a:endParaRPr lang="en-US" sz="1400" dirty="0"/>
          </a:p>
          <a:p>
            <a:pPr marL="342900" indent="-342900">
              <a:spcAft>
                <a:spcPts val="400"/>
              </a:spcAft>
              <a:buSzPct val="100000"/>
              <a:buChar char="•"/>
            </a:pPr>
            <a:r>
              <a:rPr lang="en-US" sz="1400" dirty="0">
                <a:solidFill>
                  <a:srgbClr val="1A1F2B"/>
                </a:solidFill>
              </a:rPr>
              <a:t>it increases by a factor of 6 (12 ÷ 2)</a:t>
            </a:r>
            <a:endParaRPr lang="en-US" sz="1400" dirty="0"/>
          </a:p>
          <a:p>
            <a:pPr marL="342900" indent="-342900">
              <a:spcAft>
                <a:spcPts val="400"/>
              </a:spcAft>
              <a:buSzPct val="100000"/>
              <a:buChar char="•"/>
            </a:pPr>
            <a:r>
              <a:rPr lang="en-US" sz="1400" dirty="0">
                <a:solidFill>
                  <a:srgbClr val="1A1F2B"/>
                </a:solidFill>
              </a:rPr>
              <a:t>energy absorbed from the light releases more electrons to act as charge carriers, so n increases</a:t>
            </a:r>
            <a:endParaRPr lang="en-US" sz="1400" dirty="0"/>
          </a:p>
          <a:p>
            <a:pPr marL="342900" indent="-342900">
              <a:spcAft>
                <a:spcPts val="400"/>
              </a:spcAft>
              <a:buSzPct val="100000"/>
              <a:buChar char="•"/>
            </a:pPr>
            <a:r>
              <a:rPr lang="en-US" sz="1400" dirty="0">
                <a:solidFill>
                  <a:srgbClr val="1A1F2B"/>
                </a:solidFill>
              </a:rPr>
              <a:t>the ions' range of vibration is the same in both diagrams because the temperature has not changed, so the drift velocity v for a given p.d. is unchanged</a:t>
            </a:r>
            <a:endParaRPr lang="en-US" sz="1400" dirty="0"/>
          </a:p>
          <a:p>
            <a:pPr marL="342900" indent="-342900">
              <a:spcAft>
                <a:spcPts val="400"/>
              </a:spcAft>
              <a:buSzPct val="100000"/>
              <a:buChar char="•"/>
            </a:pPr>
            <a:r>
              <a:rPr lang="en-US" sz="1400" dirty="0">
                <a:solidFill>
                  <a:srgbClr val="1A1F2B"/>
                </a:solidFill>
              </a:rPr>
              <a:t>so I = nqvA is larger for the same p.d., and R = V/I is smaller</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51</Slides>
  <Notes>51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2.10 Resistance, temperature and light · Edexcel IAL Physics</dc:title>
  <dc:subject>PptxGenJS Presentation</dc:subject>
  <dc:creator>Evan Kotronis · ExaminerPrep</dc:creator>
  <cp:lastModifiedBy>Evan Kotronis · ExaminerPrep</cp:lastModifiedBy>
  <cp:revision>1</cp:revision>
  <dcterms:created xsi:type="dcterms:W3CDTF">2026-10-26T15:13:03Z</dcterms:created>
  <dcterms:modified xsi:type="dcterms:W3CDTF">2026-10-26T15:13:03Z</dcterms:modified>
</cp:coreProperties>
</file>