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a6abfb0-7cee-b874-179f-fe058160e4fe}">
          <p14:sldIdLst>
            <p14:sldId id="256"/>
            <p14:sldId id="257"/>
            <p14:sldId id="258"/>
          </p14:sldIdLst>
        </p14:section>
        <p14:section name="Theory" id="{b12557e9-7623-5220-98e3-dd6a23f17bc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c39babca-8f0e-c18c-c746-15e0fb49bde6}">
          <p14:sldIdLst>
            <p14:sldId id="295"/>
            <p14:sldId id="296"/>
            <p14:sldId id="297"/>
            <p14:sldId id="298"/>
            <p14:sldId id="299"/>
            <p14:sldId id="300"/>
          </p14:sldIdLst>
        </p14:section>
        <p14:section name="Answers" id="{a1c028cf-53a2-6337-9e6b-ed2856323417}">
          <p14:sldIdLst>
            <p14:sldId id="301"/>
            <p14:sldId id="302"/>
            <p14:sldId id="303"/>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Resistivity and the potential divider. Notes for this topic: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resistivity, and how does resistance depend on size?.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resistivity, and how does resistance depend on size?.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resistivity, and how does resistance depend on size?.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resistivity, and how does resistance depend on size?: Worked example 1.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resistivity, and how does resistance depend on size?: Worked example 2.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resistivity, and how does resistance depend on size?.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resistivity of the metal of a wire?.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resistivity of the metal of a wire?.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resistivity of the metal of a wire?: Worked example 3.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resistivity of the metal of a wire?: Worked example 3.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resistivity of the metal of a wire?.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potential vary along a uniform wire?.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potential vary along a uniform wire?.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potential vary along a uniform wire?.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potential vary along a uniform wire?: Worked example 4.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potential divider share out a p.d.?.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potential divider share out a p.d.?.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potential divider share out a p.d.?: Worked example 5.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potential divider share out a p.d.?.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potential divider share out a p.d.?.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sensor circuits use thermistors, LDRs and variable resistors?.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sensor circuits use thermistors, LDRs and variable resistors?.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sensor circuits use thermistors, LDRs and variable resistors?.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sensor circuits use thermistors, LDRs and variable resistors?: Worked example 6.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sensor circuits use thermistors, LDRs and variable resistors?: Worked example 6.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sensor circuits use thermistors, LDRs and variable resistors?.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you connect a voltmeter or load to the output?.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you connect a voltmeter or load to the output?: Worked example 7.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2.8.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2.8.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https://examinerprep.com/notes/edexcel-ial-physics/resistivity-and-the-potential-divider/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https://examinerprep.com/ial-physics-2-8-resistivity-and-the-potential-divider-questions#IALP-U2-8-A-08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https://examinerprep.com/ial-physics-2-8-resistivity-and-the-potential-divider-questions#IALP-U2-8-FA-07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https://examinerprep.com/ial-physics-2-8-resistivity-and-the-potential-divider-questions#IALP-U2-8-A-01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https://examinerprep.com/ial-physics-2-8-resistivity-and-the-potential-divider-questions#IALP-U2-8-B-07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https://examinerprep.com/ial-physics-2-8-resistivity-and-the-potential-divider-questions#IALP-U2-8-FB-06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https://examinerprep.com/ial-physics-2-8-resistivity-and-the-potential-divider-questions#IALP-U2-8-A-08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https://examinerprep.com/ial-physics-2-8-resistivity-and-the-potential-divider-questions#IALP-U2-8-FA-07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https://examinerprep.com/ial-physics-2-8-resistivity-and-the-potential-divider-questions#IALP-U2-8-A-01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https://examinerprep.com/ial-physics-2-8-resistivity-and-the-potential-divider-questions#IALP-U2-8-B-07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https://examinerprep.com/ial-physics-2-8-resistivity-and-the-potential-divider-questions#IALP-U2-8-FB-06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physics/resistivity-and-the-potential-divider/" TargetMode="External"/><Relationship Id="rId2" Type="http://schemas.openxmlformats.org/officeDocument/2006/relationships/hyperlink" Target="https://examinerprep.com/ial-physics-2-8-resistivity-and-the-potential-divider-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2.8 Resistivity and the potential divider</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Resistivity and the equation R = ρl/A; how resistance scales with length and diameter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determining the resistivity of the metal of a wire from a graph of R against 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the potential varies along a uniform wire that carries a current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Potential dividers: sharing a supply p.d. between resistors, and choosing a resistor for a given output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Potential dividers with a variable resistor, a thermistor or an LDR as sensor circuits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a voltmeter or other load of finite resistance lowers the output p.d.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Resistivity ρ is a property of the material, R = ρl/A, with unit Ω m: a longer wire has more resistance and a thicker wire has less.</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For a round wire A = πd²/4, so halving the diameter makes the resistance four times larger.</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To measure ρ: plot R against l; the gradient is ρ/A, and A comes from the micrometer diameter.</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Along a uniform wire carrying a steady current, the potential changes linearly with distance.</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In a potential divider the same current passes through each resistor, so the supply p.d. is shared in the ratio of the resistances: Vₒᵤₜ = R₂/(R₁ + R₂)Vᵢₙ.</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Replace one resistor with a thermistor or LDR and the output responds to temperature or light; a variable resistor sets the switching point.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resistivity, and how does resistance depend on size?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he three quantities in R = ρl/A: the length l along which the current flows, and the cross-sectional area A, worked out from the measured diameter d.">    </p:cNvPr>
          <p:cNvPicPr>
            <a:picLocks noChangeAspect="1"/>
          </p:cNvPicPr>
          <p:nvPr/>
        </p:nvPicPr>
        <p:blipFill>
          <a:blip r:embed="rId1"/>
          <a:stretch>
            <a:fillRect/>
          </a:stretch>
        </p:blipFill>
        <p:spPr>
          <a:xfrm>
            <a:off x="4389120" y="1794053"/>
            <a:ext cx="4297680" cy="1793138"/>
          </a:xfrm>
          <a:prstGeom prst="rect">
            <a:avLst/>
          </a:prstGeom>
        </p:spPr>
      </p:pic>
      <p:sp>
        <p:nvSpPr>
          <p:cNvPr id="5" name="Text 2"/>
          <p:cNvSpPr txBox="1"/>
          <p:nvPr/>
        </p:nvSpPr>
        <p:spPr>
          <a:xfrm>
            <a:off x="4389120" y="36329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three quantities in R = ρl/A: the length l along which the current flows, and the cross-sectional area A, worked out from the measured diameter d.</a:t>
            </a:r>
            <a:endParaRPr lang="en-US" sz="1100" dirty="0"/>
          </a:p>
        </p:txBody>
      </p:sp>
      <p:sp>
        <p:nvSpPr>
          <p:cNvPr id="6" name="Text 3"/>
          <p:cNvSpPr txBox="1"/>
          <p:nvPr/>
        </p:nvSpPr>
        <p:spPr>
          <a:xfrm>
            <a:off x="457200" y="1371600"/>
            <a:ext cx="3611880" cy="283921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wires of the same metal can have very different resistances, because resistance depends on the shape of the piece as well as the material. A longer wire has more resistance: the charge carriers pass more ions on the way, so R ∝l. A thicker wire has less resistance: there are more parallel paths for the charge, so R ∝1/A. Resistivity is the constant of proportionality that is left. It depends only on the material (and its temperature), not on the shape of the sample.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resistivity, and how does resistance depend on size?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Resistance from resistivity:</a:t>
            </a:r>
            <a:r>
              <a:rPr lang="en-US" sz="1400" dirty="0">
                <a:solidFill>
                  <a:srgbClr val="1A1F2B"/>
                </a:solidFill>
                <a:latin typeface="Calibri" pitchFamily="34" charset="0"/>
                <a:ea typeface="Calibri" pitchFamily="34" charset="-122"/>
                <a:cs typeface="Calibri" pitchFamily="34" charset="-120"/>
              </a:rPr>
              <a:t> R = ρl/A, where R is the resistance (Ω), ρ the resistivity of the material (Ω m), l the length (m) and A the cross-sectional area (m²). In the formulae list supplied in the exam. It applies to a uniform conductor at constant temperature. Rearranged, ρ= RA/l, which gives the unit: Ω × m² ÷ m = Ω m.</a:t>
            </a:r>
            <a:endParaRPr lang="en-US" sz="1400" dirty="0"/>
          </a:p>
        </p:txBody>
      </p:sp>
      <p:sp>
        <p:nvSpPr>
          <p:cNvPr id="6" name="Text 4"/>
          <p:cNvSpPr txBox="1"/>
          <p:nvPr/>
        </p:nvSpPr>
        <p:spPr>
          <a:xfrm>
            <a:off x="457200" y="2318918"/>
            <a:ext cx="8229600" cy="13277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Typical values (room temperature):</a:t>
            </a:r>
            <a:r>
              <a:rPr lang="en-US" sz="1500" dirty="0">
                <a:solidFill>
                  <a:srgbClr val="1A1F2B"/>
                </a:solidFill>
                <a:latin typeface="Calibri" pitchFamily="34" charset="0"/>
                <a:ea typeface="Calibri" pitchFamily="34" charset="-122"/>
                <a:cs typeface="Calibri" pitchFamily="34" charset="-120"/>
              </a:rPr>
              <a:t> copper 1.7 ×10⁻⁸ Ω m; aluminium 2.8 ×10⁻⁸ Ω m; constantan 4.9 ×10⁻⁷ Ω m; nichrome 1.1 ×10⁻⁶ Ω m; pure silicon about 10³ Ω m; glass above 10¹⁰ Ω m. Good conductors have tiny resistivities, insulators enormous ones, and semiconductors sit in between.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Round wires:</a:t>
            </a:r>
            <a:r>
              <a:rPr lang="en-US" sz="1500" dirty="0">
                <a:solidFill>
                  <a:srgbClr val="1A1F2B"/>
                </a:solidFill>
                <a:latin typeface="Calibri" pitchFamily="34" charset="0"/>
                <a:ea typeface="Calibri" pitchFamily="34" charset="-122"/>
                <a:cs typeface="Calibri" pitchFamily="34" charset="-120"/>
              </a:rPr>
              <a:t> A = πr² = πd²/4. Micrometers measure the diameter, so halve it before squaring.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Units:</a:t>
            </a:r>
            <a:r>
              <a:rPr lang="en-US" sz="1500" dirty="0">
                <a:solidFill>
                  <a:srgbClr val="1A1F2B"/>
                </a:solidFill>
                <a:latin typeface="Calibri" pitchFamily="34" charset="0"/>
                <a:ea typeface="Calibri" pitchFamily="34" charset="-122"/>
                <a:cs typeface="Calibri" pitchFamily="34" charset="-120"/>
              </a:rPr>
              <a:t> 1 mm = 10⁻³ m but 1 mm² = 10⁻⁶ m².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resistivity, and how does resistance depend on size?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R against l for two constantan wires, plotted from R = ρl/A. Both lines pass through the origin. The thinner wire's gradient is 2.04 times larger, because (0.40 ÷ 0.28)² = 2.04.">    </p:cNvPr>
          <p:cNvPicPr>
            <a:picLocks noChangeAspect="1"/>
          </p:cNvPicPr>
          <p:nvPr/>
        </p:nvPicPr>
        <p:blipFill>
          <a:blip r:embed="rId1"/>
          <a:stretch>
            <a:fillRect/>
          </a:stretch>
        </p:blipFill>
        <p:spPr>
          <a:xfrm>
            <a:off x="2359152" y="1371600"/>
            <a:ext cx="4425696" cy="2638044"/>
          </a:xfrm>
          <a:prstGeom prst="rect">
            <a:avLst/>
          </a:prstGeom>
        </p:spPr>
      </p:pic>
      <p:sp>
        <p:nvSpPr>
          <p:cNvPr id="5" name="Text 2"/>
          <p:cNvSpPr txBox="1"/>
          <p:nvPr/>
        </p:nvSpPr>
        <p:spPr>
          <a:xfrm>
            <a:off x="2359152" y="4055364"/>
            <a:ext cx="4425696" cy="562356"/>
          </a:xfrm>
          <a:prstGeom prst="rect">
            <a:avLst/>
          </a:prstGeom>
          <a:noFill/>
          <a:ln/>
        </p:spPr>
        <p:txBody>
          <a:bodyPr wrap="square" lIns="0" tIns="0" rIns="0" bIns="0" rtlCol="0" anchor="t"/>
          <a:lstStyle/>
          <a:p>
            <a:pPr algn="ctr" indent="0" marL="0">
              <a:buNone/>
            </a:pPr>
            <a:r>
              <a:rPr lang="en-US" sz="1100" i="1" dirty="0">
                <a:solidFill>
                  <a:srgbClr val="5A6577"/>
                </a:solidFill>
              </a:rPr>
              <a:t>R against l for two constantan wires, plotted from R = ρl/A. Both lines pass through the origin. The thinner wire's gradient is 2.04 times larger, because (0.40 ÷ 0.28)² = 2.04.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resistivity, and how does resistance depend on size?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Calculate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extension lead is 25 m long. The current flows out along one copper core and back along the other. Each core has a cross-sectional area of 1.5 mm². The resistivity of copper is 1.7 ×10⁻⁸ Ω m. (a) Calculate the total resistance of the two cores. (b) Calculate the p.d. across the lead when it carries a current of 10 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Convert the area: A = 1.5 ×10⁻⁶ m². The current passes through 2 ×25 = 50 m of copper, so R = (1.7 ×10⁻⁸ ×50)/(1.5 ×10⁻⁶), giving </a:t>
            </a:r>
            <a:r>
              <a:rPr lang="en-US" sz="1500" b="1" dirty="0">
                <a:solidFill>
                  <a:srgbClr val="1A1F2B"/>
                </a:solidFill>
                <a:latin typeface="Calibri" pitchFamily="34" charset="0"/>
                <a:ea typeface="Calibri" pitchFamily="34" charset="-122"/>
                <a:cs typeface="Calibri" pitchFamily="34" charset="-120"/>
              </a:rPr>
              <a:t>R = 0.57 Ω (0.567 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V = IR = 10 ×0.567 = 5.7 V</a:t>
            </a:r>
            <a:r>
              <a:rPr lang="en-US" sz="1500" dirty="0">
                <a:solidFill>
                  <a:srgbClr val="1A1F2B"/>
                </a:solidFill>
                <a:latin typeface="Calibri" pitchFamily="34" charset="0"/>
                <a:ea typeface="Calibri" pitchFamily="34" charset="-122"/>
                <a:cs typeface="Calibri" pitchFamily="34" charset="-120"/>
              </a:rPr>
              <a:t>. This p.d. is lost before the supply reaches the appliance, which is why long leads for high-current appliances use thicker cores.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resistivity, and how does resistance depend on size?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2 · Medium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2.0 m length of nichrome wire has a resistance of 14 Ω. (a) Calculate the resistance of a 0.50 m length of nichrome wire with half the diameter. (b) The original 2.0 m wire is drawn out uniformly until it is 3.0 m long. Its volume does not change. Calculate its new resistance.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Scale each factor separately: length × 0.25; diameter × ½, so area × ¼ and resistance × 4. </a:t>
            </a:r>
            <a:r>
              <a:rPr lang="en-US" sz="1500" b="1" dirty="0">
                <a:solidFill>
                  <a:srgbClr val="1A1F2B"/>
                </a:solidFill>
                <a:latin typeface="Calibri" pitchFamily="34" charset="0"/>
                <a:ea typeface="Calibri" pitchFamily="34" charset="-122"/>
                <a:cs typeface="Calibri" pitchFamily="34" charset="-120"/>
              </a:rPr>
              <a:t>R = 14 ×0.25 ×4 = 14 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Volume Al is constant, so if l rises by a factor of 1.5 the area falls by a factor of 1.5. </a:t>
            </a:r>
            <a:r>
              <a:rPr lang="en-US" sz="1500" b="1" dirty="0">
                <a:solidFill>
                  <a:srgbClr val="1A1F2B"/>
                </a:solidFill>
                <a:latin typeface="Calibri" pitchFamily="34" charset="0"/>
                <a:ea typeface="Calibri" pitchFamily="34" charset="-122"/>
                <a:cs typeface="Calibri" pitchFamily="34" charset="-120"/>
              </a:rPr>
              <a:t>R = 14 ×1.5 ×1.5 = 31.5 Ω≈32 Ω</a:t>
            </a:r>
            <a:r>
              <a:rPr lang="en-US" sz="1500" dirty="0">
                <a:solidFill>
                  <a:srgbClr val="1A1F2B"/>
                </a:solidFill>
                <a:latin typeface="Calibri" pitchFamily="34" charset="0"/>
                <a:ea typeface="Calibri" pitchFamily="34" charset="-122"/>
                <a:cs typeface="Calibri" pitchFamily="34" charset="-120"/>
              </a:rPr>
              <a:t>. Stretching a wire increases its resistance twice over: it gets longer and thinner.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resistivity, and how does resistance depend on size?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diameter as if it were the radius in πr². The area comes out four times too big and the resistance (or resistivity) four times too small. Write A = π(d/2)² as a separate line of working.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resistivity of the metal of a wire?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he ammeter measures the current through the wire; the voltmeter measures the p.d. across the length l between the two clips. R = V/I for each length.">    </p:cNvPr>
          <p:cNvPicPr>
            <a:picLocks noChangeAspect="1"/>
          </p:cNvPicPr>
          <p:nvPr/>
        </p:nvPicPr>
        <p:blipFill>
          <a:blip r:embed="rId1"/>
          <a:stretch>
            <a:fillRect/>
          </a:stretch>
        </p:blipFill>
        <p:spPr>
          <a:xfrm>
            <a:off x="4658868" y="1371600"/>
            <a:ext cx="4027932" cy="2638044"/>
          </a:xfrm>
          <a:prstGeom prst="rect">
            <a:avLst/>
          </a:prstGeom>
        </p:spPr>
      </p:pic>
      <p:sp>
        <p:nvSpPr>
          <p:cNvPr id="5" name="Text 2"/>
          <p:cNvSpPr txBox="1"/>
          <p:nvPr/>
        </p:nvSpPr>
        <p:spPr>
          <a:xfrm>
            <a:off x="4658868" y="4055364"/>
            <a:ext cx="4027932" cy="562356"/>
          </a:xfrm>
          <a:prstGeom prst="rect">
            <a:avLst/>
          </a:prstGeom>
          <a:noFill/>
          <a:ln/>
        </p:spPr>
        <p:txBody>
          <a:bodyPr wrap="square" lIns="0" tIns="0" rIns="0" bIns="0" rtlCol="0" anchor="t"/>
          <a:lstStyle/>
          <a:p>
            <a:pPr algn="ctr" indent="0" marL="0">
              <a:buNone/>
            </a:pPr>
            <a:r>
              <a:rPr lang="en-US" sz="1100" i="1" dirty="0">
                <a:solidFill>
                  <a:srgbClr val="5A6577"/>
                </a:solidFill>
              </a:rPr>
              <a:t>The ammeter measures the current through the wire; the voltmeter measures the p.d. across the length l between the two clips. R = V/I for each length.</a:t>
            </a:r>
            <a:endParaRPr lang="en-US" sz="1100" dirty="0"/>
          </a:p>
        </p:txBody>
      </p:sp>
      <p:sp>
        <p:nvSpPr>
          <p:cNvPr id="6" name="Text 3"/>
          <p:cNvSpPr txBox="1"/>
          <p:nvPr/>
        </p:nvSpPr>
        <p:spPr>
          <a:xfrm>
            <a:off x="457200" y="1371600"/>
            <a:ext cx="3881628" cy="29407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a core practical. Measure the resistance of several different lengths of the same wire, plot R against l, and use the gradient together with the cross-sectional area.</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Diameter:</a:t>
            </a:r>
            <a:r>
              <a:rPr lang="en-US" sz="1500" dirty="0">
                <a:solidFill>
                  <a:srgbClr val="1A1F2B"/>
                </a:solidFill>
                <a:latin typeface="Calibri" pitchFamily="34" charset="0"/>
                <a:ea typeface="Calibri" pitchFamily="34" charset="-122"/>
                <a:cs typeface="Calibri" pitchFamily="34" charset="-120"/>
              </a:rPr>
              <a:t> use a micrometer screw gauge (resolution 0.01 mm), checked for zero error when closed. Measure at several points along the wire, turning the micrometer through 90° at each point, and take the mean: the wire may be uneven or not perfectly round.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tape the wire straight along a metre rule.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resistivity of the metal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320040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Connect it in series with a battery (or low-voltage supply), a switch and an ammeter, with one crocodile clip fixed at the zero mark and a second clip that can be moved along the wire.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Readings:</a:t>
            </a:r>
            <a:r>
              <a:rPr lang="en-US" sz="1500" dirty="0">
                <a:solidFill>
                  <a:srgbClr val="1A1F2B"/>
                </a:solidFill>
                <a:latin typeface="Calibri" pitchFamily="34" charset="0"/>
                <a:ea typeface="Calibri" pitchFamily="34" charset="-122"/>
                <a:cs typeface="Calibri" pitchFamily="34" charset="-120"/>
              </a:rPr>
              <a:t> connect a voltmeter across the length l between the clips. For each length (for example every 0.10 m from 0.10 m to 1.00 m) record V and I and calculate R = V/I.</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Constant temperature:</a:t>
            </a:r>
            <a:r>
              <a:rPr lang="en-US" sz="1500" dirty="0">
                <a:solidFill>
                  <a:srgbClr val="1A1F2B"/>
                </a:solidFill>
                <a:latin typeface="Calibri" pitchFamily="34" charset="0"/>
                <a:ea typeface="Calibri" pitchFamily="34" charset="-122"/>
                <a:cs typeface="Calibri" pitchFamily="34" charset="-120"/>
              </a:rPr>
              <a:t> use a small current and switch off between readings. Resistivity rises with temperature, so a heated wire would give a wrong value.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Analysis:</a:t>
            </a:r>
            <a:r>
              <a:rPr lang="en-US" sz="1500" dirty="0">
                <a:solidFill>
                  <a:srgbClr val="1A1F2B"/>
                </a:solidFill>
                <a:latin typeface="Calibri" pitchFamily="34" charset="0"/>
                <a:ea typeface="Calibri" pitchFamily="34" charset="-122"/>
                <a:cs typeface="Calibri" pitchFamily="34" charset="-120"/>
              </a:rPr>
              <a:t> plot R (y-axis) against l (x-axis) and draw the line of best fit.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a short length of thin wire can become hot; avoid touching it while current flows.</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Why the gradient gives the resistivity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Write the equation as R = (ρ/A) l and compare with y = mx: the gradient is ρ/A (not in the formulae list: derive it by rearranging R = ρl/A, which is). So ρ= gradient ×A. A small intercept, from the resistance of the clips and contacts or a zero error, does not change the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resistivity of the metal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Hard · Determine</a:t>
            </a:r>
            <a:endParaRPr lang="en-US" sz="1200" dirty="0"/>
          </a:p>
        </p:txBody>
      </p:sp>
      <p:pic>
        <p:nvPicPr>
          <p:cNvPr id="4" name="Image 0" descr="The best-fit line does not quite pass through the origin: its intercept of 0.17 Ω is the extra resistance at the clips. The gradient triangle is drawn as large as the line allows.">    </p:cNvPr>
          <p:cNvPicPr>
            <a:picLocks noChangeAspect="1"/>
          </p:cNvPicPr>
          <p:nvPr/>
        </p:nvPicPr>
        <p:blipFill>
          <a:blip r:embed="rId1"/>
          <a:stretch>
            <a:fillRect/>
          </a:stretch>
        </p:blipFill>
        <p:spPr>
          <a:xfrm>
            <a:off x="4389120" y="1378001"/>
            <a:ext cx="4297680" cy="2626157"/>
          </a:xfrm>
          <a:prstGeom prst="rect">
            <a:avLst/>
          </a:prstGeom>
        </p:spPr>
      </p:pic>
      <p:sp>
        <p:nvSpPr>
          <p:cNvPr id="5" name="Text 2"/>
          <p:cNvSpPr txBox="1"/>
          <p:nvPr/>
        </p:nvSpPr>
        <p:spPr>
          <a:xfrm>
            <a:off x="4389120" y="40498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best-fit line does not quite pass through the origin: its intercept of 0.17 Ω is the extra resistance at the clips. The gradient triangle is drawn as large as the line allows.</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measures the diameter of a wire at five places: 0.37 mm, 0.38 mm, 0.38 mm, 0.37 mm, 0.38 mm. Her values of R for lengths 0.200 m to 1.000 m (in steps of 0.200 m) are 1.06 Ω, 1.90 Ω, 2.82 Ω, 3.65 Ω and 4.57 Ω. Her best-fit line passes through 0.61 Ω at 0.10 m and 4.55 Ω at 1.00 m. (a) Calculate the mean diameter and its percentage uncertainty. (b) Determine the resistivity of the metal.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resistivity of the metal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Hard · Determine (continued)</a:t>
            </a:r>
            <a:endParaRPr lang="en-US" sz="1200" dirty="0"/>
          </a:p>
        </p:txBody>
      </p:sp>
      <p:sp>
        <p:nvSpPr>
          <p:cNvPr id="4" name="Text 2"/>
          <p:cNvSpPr txBox="1"/>
          <p:nvPr/>
        </p:nvSpPr>
        <p:spPr>
          <a:xfrm>
            <a:off x="457200" y="1371600"/>
            <a:ext cx="8229600" cy="18461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 = 1.88 / 5 = 0.376 mm. Uncertainty = half the range = (0.38 - 0.37)/2 = ±0.005 mm, so the </a:t>
            </a:r>
            <a:r>
              <a:rPr lang="en-US" sz="1500" b="1" dirty="0">
                <a:solidFill>
                  <a:srgbClr val="1A1F2B"/>
                </a:solidFill>
                <a:latin typeface="Calibri" pitchFamily="34" charset="0"/>
                <a:ea typeface="Calibri" pitchFamily="34" charset="-122"/>
                <a:cs typeface="Calibri" pitchFamily="34" charset="-120"/>
              </a:rPr>
              <a:t>percentage uncertainty = 0.005/0.376 ×100 = 1.3%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Area: A = π(0.376 ×10⁻³/2)² = 1.110 ×10⁻⁷ m². Gradient: (4.55 - 0.61)/(1.00 - 0.10) = 3.94/0.90 = 4.38 Ω m⁻¹. Then ρ= 4.38 ×1.110 ×10⁻⁷, so </a:t>
            </a:r>
            <a:r>
              <a:rPr lang="en-US" sz="1500" b="1" dirty="0">
                <a:solidFill>
                  <a:srgbClr val="1A1F2B"/>
                </a:solidFill>
                <a:latin typeface="Calibri" pitchFamily="34" charset="0"/>
                <a:ea typeface="Calibri" pitchFamily="34" charset="-122"/>
                <a:cs typeface="Calibri" pitchFamily="34" charset="-120"/>
              </a:rPr>
              <a:t>ρ= 4.9 ×10⁻⁷ Ω m (4.86 ×10⁻⁷ Ω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diameter is the smallest quantity measured, so it usually has the largest percentage uncertainty, and it is squared in the area, so it is worth measuring carefully.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resistivity of the metal of a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Explain why the graph method is better than a single reading: the gradient uses all the results, it shows up any anomalous point, and it is not affected by a constant extra resistance at the contacts, which only shifts the intercept.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potential vary along a uniform wire?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 steady current I flows through a uniform wire (same material and cross-section all the way along), every centimetre has the same resistance. The p.d. across any section is IR, and R ∝ length, so the p.d. across a section is proportional to its length. Taking one end as 0 V, the potential rises linearly with distance towards the other end. The potential gradient (V m⁻¹) is the p.d. across the whole wire divided by its length. A sliding contact can therefore pick off any p.d. between zero and the full p.d. across the wire: a continuously variable potential divider.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potential vary along a uniform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circuit of worked example 4. A 0.50 A current through the 4.0 Ω wire gives 2.0 V across it, and the voltmeter picks off part of that.">    </p:cNvPr>
          <p:cNvPicPr>
            <a:picLocks noChangeAspect="1"/>
          </p:cNvPicPr>
          <p:nvPr/>
        </p:nvPicPr>
        <p:blipFill>
          <a:blip r:embed="rId1"/>
          <a:stretch>
            <a:fillRect/>
          </a:stretch>
        </p:blipFill>
        <p:spPr>
          <a:xfrm>
            <a:off x="2105863" y="1371600"/>
            <a:ext cx="4932274" cy="2807208"/>
          </a:xfrm>
          <a:prstGeom prst="rect">
            <a:avLst/>
          </a:prstGeom>
        </p:spPr>
      </p:pic>
      <p:sp>
        <p:nvSpPr>
          <p:cNvPr id="5" name="Text 2"/>
          <p:cNvSpPr txBox="1"/>
          <p:nvPr/>
        </p:nvSpPr>
        <p:spPr>
          <a:xfrm>
            <a:off x="2105863" y="4224528"/>
            <a:ext cx="4932274" cy="393192"/>
          </a:xfrm>
          <a:prstGeom prst="rect">
            <a:avLst/>
          </a:prstGeom>
          <a:noFill/>
          <a:ln/>
        </p:spPr>
        <p:txBody>
          <a:bodyPr wrap="square" lIns="0" tIns="0" rIns="0" bIns="0" rtlCol="0" anchor="t"/>
          <a:lstStyle/>
          <a:p>
            <a:pPr algn="ctr" indent="0" marL="0">
              <a:buNone/>
            </a:pPr>
            <a:r>
              <a:rPr lang="en-US" sz="1100" i="1" dirty="0">
                <a:solidFill>
                  <a:srgbClr val="5A6577"/>
                </a:solidFill>
              </a:rPr>
              <a:t>The circuit of worked example 4. A 0.50 A current through the 4.0 Ω wire gives 2.0 V across it, and the voltmeter picks off part of that.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potential vary along a uniform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With B at 0 V the potential rises in a straight line to 2.0 V at A; with the sliding contact 0.65 m from B the voltmeter reads 1.3 V.">    </p:cNvPr>
          <p:cNvPicPr>
            <a:picLocks noChangeAspect="1"/>
          </p:cNvPicPr>
          <p:nvPr/>
        </p:nvPicPr>
        <p:blipFill>
          <a:blip r:embed="rId1"/>
          <a:stretch>
            <a:fillRect/>
          </a:stretch>
        </p:blipFill>
        <p:spPr>
          <a:xfrm>
            <a:off x="2054657" y="1371600"/>
            <a:ext cx="5033772" cy="2807208"/>
          </a:xfrm>
          <a:prstGeom prst="rect">
            <a:avLst/>
          </a:prstGeom>
        </p:spPr>
      </p:pic>
      <p:sp>
        <p:nvSpPr>
          <p:cNvPr id="5" name="Text 2"/>
          <p:cNvSpPr txBox="1"/>
          <p:nvPr/>
        </p:nvSpPr>
        <p:spPr>
          <a:xfrm>
            <a:off x="2054657" y="4224528"/>
            <a:ext cx="5033772" cy="393192"/>
          </a:xfrm>
          <a:prstGeom prst="rect">
            <a:avLst/>
          </a:prstGeom>
          <a:noFill/>
          <a:ln/>
        </p:spPr>
        <p:txBody>
          <a:bodyPr wrap="square" lIns="0" tIns="0" rIns="0" bIns="0" rtlCol="0" anchor="t"/>
          <a:lstStyle/>
          <a:p>
            <a:pPr algn="ctr" indent="0" marL="0">
              <a:buNone/>
            </a:pPr>
            <a:r>
              <a:rPr lang="en-US" sz="1100" i="1" dirty="0">
                <a:solidFill>
                  <a:srgbClr val="5A6577"/>
                </a:solidFill>
              </a:rPr>
              <a:t>With B at 0 V the potential rises in a straight line to 2.0 V at A; with the sliding contact 0.65 m from B the voltmeter reads 1.3 V.</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potential vary along a uniform wire?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wire AB of length 1.00 m and resistance 4.0 Ω is connected in series with an 8.0 Ω resistor and a 6.0 V supply of negligible internal resistance. End B is connected to the negative terminal. (a) Calculate the p.d. across the wire. (b) Calculate the p.d. between two points on the wire 0.30 m and 0.85 m from B. (c) How far apart must two contacts be to pick off 0.50 V?</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 = 6.0/(8.0 + 4.0) = 0.50 A, so </a:t>
            </a:r>
            <a:r>
              <a:rPr lang="en-US" sz="1500" b="1" dirty="0">
                <a:solidFill>
                  <a:srgbClr val="1A1F2B"/>
                </a:solidFill>
                <a:latin typeface="Calibri" pitchFamily="34" charset="0"/>
                <a:ea typeface="Calibri" pitchFamily="34" charset="-122"/>
                <a:cs typeface="Calibri" pitchFamily="34" charset="-120"/>
              </a:rPr>
              <a:t>V = 0.50 ×4.0 = 2.0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potential gradient is 2.0/1.00 = 2.0 V m⁻¹ and the points are 0.55 m apart: </a:t>
            </a:r>
            <a:r>
              <a:rPr lang="en-US" sz="1500" b="1" dirty="0">
                <a:solidFill>
                  <a:srgbClr val="1A1F2B"/>
                </a:solidFill>
                <a:latin typeface="Calibri" pitchFamily="34" charset="0"/>
                <a:ea typeface="Calibri" pitchFamily="34" charset="-122"/>
                <a:cs typeface="Calibri" pitchFamily="34" charset="-120"/>
              </a:rPr>
              <a:t>V = 2.0 ×0.55 = 1.1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Distance = p.d. ÷ potential gradient: </a:t>
            </a:r>
            <a:r>
              <a:rPr lang="en-US" sz="1500" b="1" dirty="0">
                <a:solidFill>
                  <a:srgbClr val="1A1F2B"/>
                </a:solidFill>
                <a:latin typeface="Calibri" pitchFamily="34" charset="0"/>
                <a:ea typeface="Calibri" pitchFamily="34" charset="-122"/>
                <a:cs typeface="Calibri" pitchFamily="34" charset="-120"/>
              </a:rPr>
              <a:t>0.50/2.0 = 0.25 m</a:t>
            </a:r>
            <a:r>
              <a:rPr lang="en-US" sz="1500" dirty="0">
                <a:solidFill>
                  <a:srgbClr val="1A1F2B"/>
                </a:solidFill>
                <a:latin typeface="Calibri" pitchFamily="34" charset="0"/>
                <a:ea typeface="Calibri" pitchFamily="34" charset="-122"/>
                <a:cs typeface="Calibri" pitchFamily="34" charset="-120"/>
              </a:rPr>
              <a:t>. Only the separation of the two points matters, not where they are on the wire.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potential divider share out a p.d.?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potential divider is two (or more) resistors in series across a supply, giving an output p.d. that is a chosen fraction of the supply p.d. The same current flows through each resistor, so each p.d. is proportional to its resistance and the larger resistor takes the larger share. The p.d.s add up to the supply p.d. (Kirchhoff's second law).</a:t>
            </a:r>
            <a:endParaRPr lang="en-US" sz="1500" dirty="0"/>
          </a:p>
        </p:txBody>
      </p:sp>
      <p:sp>
        <p:nvSpPr>
          <p:cNvPr id="5" name="Shape 3"/>
          <p:cNvSpPr/>
          <p:nvPr/>
        </p:nvSpPr>
        <p:spPr>
          <a:xfrm>
            <a:off x="457200" y="2412187"/>
            <a:ext cx="8229600" cy="1043330"/>
          </a:xfrm>
          <a:prstGeom prst="roundRect">
            <a:avLst>
              <a:gd name="adj" fmla="val 5259"/>
            </a:avLst>
          </a:prstGeom>
          <a:solidFill>
            <a:srgbClr val="EEF2FF"/>
          </a:solidFill>
          <a:ln w="9525">
            <a:solidFill>
              <a:srgbClr val="DDE2EA"/>
            </a:solidFill>
            <a:prstDash val="solid"/>
          </a:ln>
        </p:spPr>
      </p:sp>
      <p:sp>
        <p:nvSpPr>
          <p:cNvPr id="6" name="Text 4"/>
          <p:cNvSpPr txBox="1"/>
          <p:nvPr/>
        </p:nvSpPr>
        <p:spPr>
          <a:xfrm>
            <a:off x="603504" y="2503627"/>
            <a:ext cx="793699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Potential divider:</a:t>
            </a:r>
            <a:r>
              <a:rPr lang="en-US" sz="1400" dirty="0">
                <a:solidFill>
                  <a:srgbClr val="1A1F2B"/>
                </a:solidFill>
                <a:latin typeface="Calibri" pitchFamily="34" charset="0"/>
                <a:ea typeface="Calibri" pitchFamily="34" charset="-122"/>
                <a:cs typeface="Calibri" pitchFamily="34" charset="-120"/>
              </a:rPr>
              <a:t> I = Vᵢₙ/(R₁ + R₂), so Vₒᵤₜ = IR₂ = R₂/(R₁ + R₂) ×Vᵢₙ, and V₁/V₂ = R₁/R₂. Vᵢₙ is the supply p.d. across both resistors, Vₒᵤₜ the p.d. across R₂. Not in the formulae list: derive it from V = IR and the series rule R = R₁ + R₂, both of which are. Valid when no current is drawn from the output, or the load's resistance is much larger than R₂.</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potential divider share out a p.d.?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divider of worked example 5. The 9.0 V supply is shared in the ratio 4.7: 2.2, giving 6.1 V and 2.9 V, which add up to 9.0 V.">    </p:cNvPr>
          <p:cNvPicPr>
            <a:picLocks noChangeAspect="1"/>
          </p:cNvPicPr>
          <p:nvPr/>
        </p:nvPicPr>
        <p:blipFill>
          <a:blip r:embed="rId1"/>
          <a:stretch>
            <a:fillRect/>
          </a:stretch>
        </p:blipFill>
        <p:spPr>
          <a:xfrm>
            <a:off x="2040026" y="1371600"/>
            <a:ext cx="5063033" cy="2807208"/>
          </a:xfrm>
          <a:prstGeom prst="rect">
            <a:avLst/>
          </a:prstGeom>
        </p:spPr>
      </p:pic>
      <p:sp>
        <p:nvSpPr>
          <p:cNvPr id="5" name="Text 2"/>
          <p:cNvSpPr txBox="1"/>
          <p:nvPr/>
        </p:nvSpPr>
        <p:spPr>
          <a:xfrm>
            <a:off x="2040026" y="4224528"/>
            <a:ext cx="5063033" cy="393192"/>
          </a:xfrm>
          <a:prstGeom prst="rect">
            <a:avLst/>
          </a:prstGeom>
          <a:noFill/>
          <a:ln/>
        </p:spPr>
        <p:txBody>
          <a:bodyPr wrap="square" lIns="0" tIns="0" rIns="0" bIns="0" rtlCol="0" anchor="t"/>
          <a:lstStyle/>
          <a:p>
            <a:pPr algn="ctr" indent="0" marL="0">
              <a:buNone/>
            </a:pPr>
            <a:r>
              <a:rPr lang="en-US" sz="1100" i="1" dirty="0">
                <a:solidFill>
                  <a:srgbClr val="5A6577"/>
                </a:solidFill>
              </a:rPr>
              <a:t>The divider of worked example 5. The 9.0 V supply is shared in the ratio 4.7: 2.2, giving 6.1 V and 2.9 V, which add up to 9.0 V.</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potential divider share out a p.d.?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4.7 kΩ resistor and a 2.2 kΩ resistor are connected in series across a 9.0 V supply of negligible internal resistance. The output is taken across the 2.2 kΩ resistor. (a) Calculate the output p.d. (b) The 4.7 kΩ resistor is replaced so that the output becomes 6.0 V. Calculate the resistance of the new resistor.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Vₒᵤₜ = 2.2/(4.7 + 2.2) ×9.0, so </a:t>
            </a:r>
            <a:r>
              <a:rPr lang="en-US" sz="1500" b="1" dirty="0">
                <a:solidFill>
                  <a:srgbClr val="1A1F2B"/>
                </a:solidFill>
                <a:latin typeface="Calibri" pitchFamily="34" charset="0"/>
                <a:ea typeface="Calibri" pitchFamily="34" charset="-122"/>
                <a:cs typeface="Calibri" pitchFamily="34" charset="-120"/>
              </a:rPr>
              <a:t>Vₒᵤₜ = 2.9 V (2.87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other resistor must take 9.0 - 6.0 = 3.0 V, and p.d.s are in the ratio of resistances: R₁/2.2 = 3.0/6.0, so </a:t>
            </a:r>
            <a:r>
              <a:rPr lang="en-US" sz="1500" b="1" dirty="0">
                <a:solidFill>
                  <a:srgbClr val="1A1F2B"/>
                </a:solidFill>
                <a:latin typeface="Calibri" pitchFamily="34" charset="0"/>
                <a:ea typeface="Calibri" pitchFamily="34" charset="-122"/>
                <a:cs typeface="Calibri" pitchFamily="34" charset="-120"/>
              </a:rPr>
              <a:t>R₁ = 1.1 kΩ</a:t>
            </a:r>
            <a:r>
              <a:rPr lang="en-US" sz="1500" dirty="0">
                <a:solidFill>
                  <a:srgbClr val="1A1F2B"/>
                </a:solidFill>
                <a:latin typeface="Calibri" pitchFamily="34" charset="0"/>
                <a:ea typeface="Calibri" pitchFamily="34" charset="-122"/>
                <a:cs typeface="Calibri" pitchFamily="34" charset="-120"/>
              </a:rPr>
              <a:t>. Sense check: for the output to be the larger share, R₂ must be the larger resistance.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potential divider share out a p.d.?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Output across a 0–5.0 kΩ variable resistor in series with 1.0 kΩ on 6.0 V. The output rises quickly at first, then levels off below the supply p.d.: it never reaches 6.0 V.">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Output across a 0–5.0 kΩ variable resistor in series with 1.0 kΩ on 6.0 V. The output rises quickly at first, then levels off below the supply p.d.: it never reaches 6.0 V.</a:t>
            </a:r>
            <a:endParaRPr lang="en-US" sz="1100" dirty="0"/>
          </a:p>
        </p:txBody>
      </p:sp>
      <p:sp>
        <p:nvSpPr>
          <p:cNvPr id="6" name="Text 3"/>
          <p:cNvSpPr txBox="1"/>
          <p:nvPr/>
        </p:nvSpPr>
        <p:spPr>
          <a:xfrm>
            <a:off x="457200" y="1371600"/>
            <a:ext cx="3611880"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Using a variable resistor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Replacing R₂ with a variable resistor makes the output adjustable. With a 1.0 kΩ fixed resistor and a 0–5.0 kΩ variable resistor on 6.0 V, the output across the variable resistor can be set anywhere from 0 to 6.0 ×5.0/6.0 = 5.0 V. A potentiometer (a resistance track with a sliding contact, like the wire above) gives the full range from 0 to Vᵢₙ.</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potential divider share out a p.d.?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Vₒᵤₜ = R₂/R₁ ×Vᵢₙ. The denominator is the total resistance R₁ + R₂. A quick check: the output can never be bigger than the supply.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sensor circuits use thermistors, LDRs and variable resistors?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NTC thermistor's resistance falls as its temperature rises. A light-dependent resistor's (LDR's) resistance falls as the light intensity on it rises (why, is on page 2.10). Put one of them in a potential divider and the output p.d. changes with temperature or light: a sensor circuit. The output can switch a lamp, heater, fan or alarm through a switching circuit when it passes a set value.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decide which way the output goes, reason in three steps: (1) the sensor's resistance changes; (2) it therefore takes a larger or smaller share of the supply p.d.; (3) the other resistor takes the rest.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Sensor in the top position, output across the fixed resistor: sensor resistance falls → its share falls → Vₒᵤₜ rises.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Sensor in the bottom position, output across the sensor: sensor resistance falls → Vₒᵤₜ falls.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Swapping the two components reverses the response.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sensor circuits use thermistors, LDRs and variable resistors?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A thermistor sensor on a 5.0 V supply, with the output taken across the fixed 10 kΩ resistor.">    </p:cNvPr>
          <p:cNvPicPr>
            <a:picLocks noChangeAspect="1"/>
          </p:cNvPicPr>
          <p:nvPr/>
        </p:nvPicPr>
        <p:blipFill>
          <a:blip r:embed="rId1"/>
          <a:stretch>
            <a:fillRect/>
          </a:stretch>
        </p:blipFill>
        <p:spPr>
          <a:xfrm>
            <a:off x="1424635" y="1371600"/>
            <a:ext cx="6293815" cy="2976372"/>
          </a:xfrm>
          <a:prstGeom prst="rect">
            <a:avLst/>
          </a:prstGeom>
        </p:spPr>
      </p:pic>
      <p:sp>
        <p:nvSpPr>
          <p:cNvPr id="5" name="Text 2"/>
          <p:cNvSpPr txBox="1"/>
          <p:nvPr/>
        </p:nvSpPr>
        <p:spPr>
          <a:xfrm>
            <a:off x="1424635" y="4393692"/>
            <a:ext cx="6293815" cy="224028"/>
          </a:xfrm>
          <a:prstGeom prst="rect">
            <a:avLst/>
          </a:prstGeom>
          <a:noFill/>
          <a:ln/>
        </p:spPr>
        <p:txBody>
          <a:bodyPr wrap="square" lIns="0" tIns="0" rIns="0" bIns="0" rtlCol="0" anchor="t"/>
          <a:lstStyle/>
          <a:p>
            <a:pPr algn="ctr" indent="0" marL="0">
              <a:buNone/>
            </a:pPr>
            <a:r>
              <a:rPr lang="en-US" sz="1100" i="1" dirty="0">
                <a:solidFill>
                  <a:srgbClr val="5A6577"/>
                </a:solidFill>
              </a:rPr>
              <a:t>A thermistor sensor on a 5.0 V supply, with the output taken across the fixed 10 kΩ resistor.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sensor circuits use thermistors, LDRs and variable resistors?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e thermistor's resistance falls from about 34 kΩ at 0 °C to 10 kΩ at 25 °C and 2.5 kΩ at 60 °C, so the output rises from 1.1 V to 2.5 V to 4.0 V. The curve is plotted from data for a typical thermistor.">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thermistor's resistance falls from about 34 kΩ at 0 °C to 10 kΩ at 25 °C and 2.5 kΩ at 60 °C, so the output rises from 1.1 V to 2.5 V to 4.0 V. The curve is plotted from data for a typical thermistor.</a:t>
            </a:r>
            <a:endParaRPr lang="en-US" sz="1100" dirty="0"/>
          </a:p>
        </p:txBody>
      </p:sp>
      <p:sp>
        <p:nvSpPr>
          <p:cNvPr id="6" name="Text 3"/>
          <p:cNvSpPr txBox="1"/>
          <p:nvPr/>
        </p:nvSpPr>
        <p:spPr>
          <a:xfrm>
            <a:off x="457200" y="1371600"/>
            <a:ext cx="3611880" cy="265907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Setting the switching point:</a:t>
            </a:r>
            <a:r>
              <a:rPr lang="en-US" sz="1500" dirty="0">
                <a:solidFill>
                  <a:srgbClr val="1A1F2B"/>
                </a:solidFill>
                <a:latin typeface="Calibri" pitchFamily="34" charset="0"/>
                <a:ea typeface="Calibri" pitchFamily="34" charset="-122"/>
                <a:cs typeface="Calibri" pitchFamily="34" charset="-120"/>
              </a:rPr>
              <a:t> make the fixed resistor a variable resistor. Adjusting it changes the temperature (or light level) at which the output reaches the switching value.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Sensitivity:</a:t>
            </a:r>
            <a:r>
              <a:rPr lang="en-US" sz="1500" dirty="0">
                <a:solidFill>
                  <a:srgbClr val="1A1F2B"/>
                </a:solidFill>
                <a:latin typeface="Calibri" pitchFamily="34" charset="0"/>
                <a:ea typeface="Calibri" pitchFamily="34" charset="-122"/>
                <a:cs typeface="Calibri" pitchFamily="34" charset="-120"/>
              </a:rPr>
              <a:t> the output changes most when the sensor's resistance is comparable to the other resistor's, so choose the fixed resistance close to the sensor resistance in the range you care about.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sensor circuits use thermistors, LDRs and variable resistors?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Explain, Calculate</a:t>
            </a:r>
            <a:endParaRPr lang="en-US" sz="1200" dirty="0"/>
          </a:p>
        </p:txBody>
      </p:sp>
      <p:pic>
        <p:nvPicPr>
          <p:cNvPr id="4" name="Image 0" descr="In darkness the LDR's resistance rises, it takes a larger share of the 6.0 V, and the output across it rises to the 2.0 V that switches the lamp on.">    </p:cNvPr>
          <p:cNvPicPr>
            <a:picLocks noChangeAspect="1"/>
          </p:cNvPicPr>
          <p:nvPr/>
        </p:nvPicPr>
        <p:blipFill>
          <a:blip r:embed="rId1"/>
          <a:stretch>
            <a:fillRect/>
          </a:stretch>
        </p:blipFill>
        <p:spPr>
          <a:xfrm>
            <a:off x="4389120" y="1593799"/>
            <a:ext cx="4297680" cy="2363724"/>
          </a:xfrm>
          <a:prstGeom prst="rect">
            <a:avLst/>
          </a:prstGeom>
        </p:spPr>
      </p:pic>
      <p:sp>
        <p:nvSpPr>
          <p:cNvPr id="5" name="Text 2"/>
          <p:cNvSpPr txBox="1"/>
          <p:nvPr/>
        </p:nvSpPr>
        <p:spPr>
          <a:xfrm>
            <a:off x="4389120" y="400324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In darkness the LDR's resistance rises, it takes a larger share of the 6.0 V, and the output across it rises to the 2.0 V that switches the lamp on.</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garden lamp should switch on at dusk. An LDR and a fixed resistor R are in series across a 6.0 V supply of negligible internal resistance, and the output is taken across the LDR. The switching circuit turns the lamp on when the output reaches 2.0 V. At dusk the LDR's resistance is 8.0 kΩ; in bright daylight it is 0.50 kΩ. (a) Explain why the output p.d. rises as it gets darker. (b) Calculate the value of R needed. (c) Calculate the output p.d. in bright daylight.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sensor circuits use thermistors, LDRs and variable resistors?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Explain, Calculate (continued)</a:t>
            </a:r>
            <a:endParaRPr lang="en-US" sz="1200" dirty="0"/>
          </a:p>
        </p:txBody>
      </p:sp>
      <p:sp>
        <p:nvSpPr>
          <p:cNvPr id="4" name="Text 2"/>
          <p:cNvSpPr txBox="1"/>
          <p:nvPr/>
        </p:nvSpPr>
        <p:spPr>
          <a:xfrm>
            <a:off x="457200" y="1371600"/>
            <a:ext cx="8229600" cy="161574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Less light → LDR resistance increases → the LDR takes a larger share of the 6.0 V (same current, p.d. ∝ resistance) → the output across the LDR rises.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switching, the LDR has 2.0 V and R has 6.0 - 2.0 = 4.0 V: R/8.0 = 4.0/2.0, so </a:t>
            </a:r>
            <a:r>
              <a:rPr lang="en-US" sz="1500" b="1" dirty="0">
                <a:solidFill>
                  <a:srgbClr val="1A1F2B"/>
                </a:solidFill>
                <a:latin typeface="Calibri" pitchFamily="34" charset="0"/>
                <a:ea typeface="Calibri" pitchFamily="34" charset="-122"/>
                <a:cs typeface="Calibri" pitchFamily="34" charset="-120"/>
              </a:rPr>
              <a:t>R = 16 kΩ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Vₒᵤₜ = 0.50/(16 + 0.50) ×6.0, so </a:t>
            </a:r>
            <a:r>
              <a:rPr lang="en-US" sz="1500" b="1" dirty="0">
                <a:solidFill>
                  <a:srgbClr val="1A1F2B"/>
                </a:solidFill>
                <a:latin typeface="Calibri" pitchFamily="34" charset="0"/>
                <a:ea typeface="Calibri" pitchFamily="34" charset="-122"/>
                <a:cs typeface="Calibri" pitchFamily="34" charset="-120"/>
              </a:rPr>
              <a:t>Vₒᵤₜ = 0.18 V</a:t>
            </a:r>
            <a:r>
              <a:rPr lang="en-US" sz="1500" dirty="0">
                <a:solidFill>
                  <a:srgbClr val="1A1F2B"/>
                </a:solidFill>
                <a:latin typeface="Calibri" pitchFamily="34" charset="0"/>
                <a:ea typeface="Calibri" pitchFamily="34" charset="-122"/>
                <a:cs typeface="Calibri" pitchFamily="34" charset="-120"/>
              </a:rPr>
              <a:t>, well below 2.0 V, so the lamp stays off. Using a variable resistor for R lets the user choose how dark it must be before the lamp comes 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sensor circuits use thermistors, LDRs and variable resistors?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"Explain" questions on sensor circuits want the full chain: what changes in the surroundings, what happens to the sensor's resistance, what happens to its share of the p.d., and what happens to the output. Leaving out the middle step, the share of the p.d., leaves the explanation incomplete.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you connect a voltmeter or load to the output?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A 50 kΩ voltmeter across one of two 20 kΩ resistors. The meter and resistor together make 14.3 kΩ, so the reading is 5.0 V instead of the 6.0 V that was there before the meter was connected.">    </p:cNvPr>
          <p:cNvPicPr>
            <a:picLocks noChangeAspect="1"/>
          </p:cNvPicPr>
          <p:nvPr/>
        </p:nvPicPr>
        <p:blipFill>
          <a:blip r:embed="rId1"/>
          <a:stretch>
            <a:fillRect/>
          </a:stretch>
        </p:blipFill>
        <p:spPr>
          <a:xfrm>
            <a:off x="4389120" y="1706270"/>
            <a:ext cx="4297680" cy="1968703"/>
          </a:xfrm>
          <a:prstGeom prst="rect">
            <a:avLst/>
          </a:prstGeom>
        </p:spPr>
      </p:pic>
      <p:sp>
        <p:nvSpPr>
          <p:cNvPr id="5" name="Text 2"/>
          <p:cNvSpPr txBox="1"/>
          <p:nvPr/>
        </p:nvSpPr>
        <p:spPr>
          <a:xfrm>
            <a:off x="4389120" y="372069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50 kΩ voltmeter across one of two 20 kΩ resistors. The meter and resistor together make 14.3 kΩ, so the reading is 5.0 V instead of the 6.0 V that was there before the meter was connected.</a:t>
            </a:r>
            <a:endParaRPr lang="en-US" sz="1100" dirty="0"/>
          </a:p>
        </p:txBody>
      </p:sp>
      <p:sp>
        <p:nvSpPr>
          <p:cNvPr id="6" name="Text 3"/>
          <p:cNvSpPr txBox="1"/>
          <p:nvPr/>
        </p:nvSpPr>
        <p:spPr>
          <a:xfrm>
            <a:off x="457200" y="1371600"/>
            <a:ext cx="3611880" cy="23783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Anything connected to the output (a voltmeter, a lamp, a switching circuit) is in parallel with R₂. The parallel combination has a lower resistance than R₂ alone, so it takes a smaller share of the supply and the output p.d. falls. The effect is small only if the load resistance is much larger than R₂. That is why an ideal voltmeter has infinite resistance, and why digital voltmeters (about 10 MΩ) are used to measure across large resistors.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you connect a voltmeter or load to the output?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20 kΩ resistors are in series across a 12.0 V supply of negligible internal resistance. A voltmeter of resistance 50 kΩ is connected across one of them. (a) State the p.d. across each resistor before the voltmeter is connected. (b) Calculate the voltmeter reading. (c) Calculate the reading with a 10 MΩ digital voltmeter instead.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Equal resistors share the supply equally: </a:t>
            </a:r>
            <a:r>
              <a:rPr lang="en-US" sz="1500" b="1" dirty="0">
                <a:solidFill>
                  <a:srgbClr val="1A1F2B"/>
                </a:solidFill>
                <a:latin typeface="Calibri" pitchFamily="34" charset="0"/>
                <a:ea typeface="Calibri" pitchFamily="34" charset="-122"/>
                <a:cs typeface="Calibri" pitchFamily="34" charset="-120"/>
              </a:rPr>
              <a:t>6.0 V across each</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1/R = 1/20 + 1/50, so R = 14.3 kΩ. V = 14.3/(20 + 14.3) ×12.0, giving </a:t>
            </a:r>
            <a:r>
              <a:rPr lang="en-US" sz="1500" b="1" dirty="0">
                <a:solidFill>
                  <a:srgbClr val="1A1F2B"/>
                </a:solidFill>
                <a:latin typeface="Calibri" pitchFamily="34" charset="0"/>
                <a:ea typeface="Calibri" pitchFamily="34" charset="-122"/>
                <a:cs typeface="Calibri" pitchFamily="34" charset="-120"/>
              </a:rPr>
              <a:t>5.0 V</a:t>
            </a:r>
            <a:r>
              <a:rPr lang="en-US" sz="1500" dirty="0">
                <a:solidFill>
                  <a:srgbClr val="1A1F2B"/>
                </a:solidFill>
                <a:latin typeface="Calibri" pitchFamily="34" charset="0"/>
                <a:ea typeface="Calibri" pitchFamily="34" charset="-122"/>
                <a:cs typeface="Calibri" pitchFamily="34" charset="-120"/>
              </a:rPr>
              <a:t>, 17% lower than the true 6.0 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10 MΩ = 10 000 kΩ in parallel, R = 19.96 kΩ and V = 5.994 V, so </a:t>
            </a:r>
            <a:r>
              <a:rPr lang="en-US" sz="1500" b="1" dirty="0">
                <a:solidFill>
                  <a:srgbClr val="1A1F2B"/>
                </a:solidFill>
                <a:latin typeface="Calibri" pitchFamily="34" charset="0"/>
                <a:ea typeface="Calibri" pitchFamily="34" charset="-122"/>
                <a:cs typeface="Calibri" pitchFamily="34" charset="-120"/>
              </a:rPr>
              <a:t>V ≈6.0 V</a:t>
            </a:r>
            <a:r>
              <a:rPr lang="en-US" sz="1500" dirty="0">
                <a:solidFill>
                  <a:srgbClr val="1A1F2B"/>
                </a:solidFill>
                <a:latin typeface="Calibri" pitchFamily="34" charset="0"/>
                <a:ea typeface="Calibri" pitchFamily="34" charset="-122"/>
                <a:cs typeface="Calibri" pitchFamily="34" charset="-120"/>
              </a:rPr>
              <a:t>. A meter whose resistance is 500 times R₂ barely disturbs the divider; one only 2.5 times R₂ disturbs it badly.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areas properly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 the diameter to metres before squaring (0.38 mm = 0.38 ×10⁻³ m), or convert mm² with 10⁻⁶. Using 10⁻³ for an area is a factor of 1000 out.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scaling: one factor at a time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"twice the length and half the diameter" write the factors separately: × 2 for length, × 4 for area (½ squared, then inverted), so × 8 overall. Keep the material the same or the resistivity changes too.</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describe the practical in measurable detail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Name the instrument for each quantity (micrometer for diameter, metre rule for length, ammeter and voltmeter for R), say how you reduce uncertainty (repeat the diameter at several places and orientations, many lengths, graph), and how you keep the temperature constant (small current, switch off).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2.8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check that p.d.s add up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any potential divider calculation, add the p.d.s: they must equal the supply. It catches the common slip of calculating the p.d. across the wrong resistor.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the load is in parallel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 question mentions the resistance of a voltmeter or of a device connected to the output, combine it in parallel with the resistor it is across before using the divider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Resistivity and resistance are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copper wires of different sizes have different resistances but the same resistivity.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Resistivity is a property of the material; resistance also depends on length and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diameter halves the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depends on the diameter squared.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diameter quarters the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unit of resistivity is Ω m⁻¹.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ρ= RA/l: Ω × m²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unit is Ω m (ohm metre). Ω m⁻¹ is the unit of the gradient of an R–l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R–l line must go through the origin, so the experiment failed if it does not.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Contact resistance or a zero error adds a constant to every reading.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constant offset moves the intercept but not the gradient, which is what gives 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is "used up" along a wire, so the potential falls.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is the same at every point in a series circuit.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per unit charge is transferred along the wire; the potential falls by IR for each section.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Connecting a voltmeter across a resistor does not change the circuit.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real voltmeter has finite resistance in parallel with the resistor.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combined resistance is lower, so the measured p.d. is lower; the effect is small only if the meter's resistance is much larger.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6 Current, p.d. and resistance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 = V/I defines resistance; this page explains how that resistance depends on the material and the dimensions, and uses V = IR in every divider calculation.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Series and parallel circuits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potential divider is a series circuit; the loading effect of a voltmeter is a parallel combination.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9 E.m.f. and internal resistance, 2.10 Resistance, temperature and light, and Unit 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real cell is a potential divider between its internal and external resistance. Thermistor and LDR behaviour is explained on page 2.10 using I = nqvA. The planning, graph and uncertainty skills of the resistivity practical reappear in Unit 3.</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924812"/>
                <a:gridCol w="4196182"/>
                <a:gridCol w="21086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ρl/A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from resistivity and dimensions (ρ in Ω m, l in m, A in m²)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from p.d. and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R₁ + R₂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resistors in series (the divider chain)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1/R = 1/R₁ + 1/R₂ +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resistors in parallel (a load across the output)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πd²/4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cross-sectional area of a round wire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R–l graph = ρ/A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resistivity practical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R = ρl/A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Vₒᵤₜ = R₂Vᵢₙ/(R₁ + R₂)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output of a potential divider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V₁/V₂ = R₁/R₂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ratio of p.d.s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(same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7194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the unit of resistivity is Ω 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Wire Q is made of the same metal as wire P, with twice the length and twice the diameter. Compare their resistances.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In the resistivity practical, why is the diameter measured at several places and in different directions?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1.0 kΩ and a 2.0 kΩ resistor are in series across 6.0 V. Calculate the p.d. across each.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thermistor is in the top position of a divider and the output is across the fixed resistor below it. What happens to the output as the temperature falls?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uniform wire of resistance 6.0 Ω and length 1.20 m has 3.0 V across it. What length of it has a p.d. of 1.0 V across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ρ= RA/l, so the unit is Ω × m² ÷ m = Ω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Length × 2, area × 4, so R_Q = (2/4)R_P = 0.5R_P: wire Q has half the resistance.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wire may not be uniform or perfectly round. The mean of several readings gives a better value for the area, and the spread gives the uncertainty in the diameter.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6.0 V is shared in the ratio 1: 2, so 2.0 V across the 1.0 kΩ resistor and 4.0 V across the 2.0 kΩ resistor.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thermistor's resistance increases, so it takes a larger share of the supply p.d. The fixed resistor's share, the output, falls.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Potential gradient = 3.0/1.20 = 2.5 V m⁻¹, so the length is 1.0/2.5 = 0.40 m (one third of the wire, as 1.0 V is one third of 3.0 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fixed resistor and a light-dependent resistor (LDR) are connected in series across a battery. The output p.d. is taken across the LDR.</a:t>
            </a:r>
            <a:endParaRPr lang="en-US" sz="1200" dirty="0"/>
          </a:p>
          <a:p>
            <a:pPr indent="0" marL="0">
              <a:spcAft>
                <a:spcPts val="600"/>
              </a:spcAft>
              <a:buNone/>
            </a:pPr>
            <a:r>
              <a:rPr lang="en-US" sz="1200" dirty="0">
                <a:solidFill>
                  <a:srgbClr val="1A1F2B"/>
                </a:solidFill>
              </a:rPr>
              <a:t>The light intensity on the LDR increases. Which statement is correct?</a:t>
            </a:r>
            <a:endParaRPr lang="en-US" sz="1200" dirty="0"/>
          </a:p>
          <a:p>
            <a:pPr indent="0" marL="0">
              <a:spcAft>
                <a:spcPts val="600"/>
              </a:spcAft>
              <a:buNone/>
            </a:pPr>
            <a:r>
              <a:rPr lang="en-US" sz="1200" dirty="0">
                <a:solidFill>
                  <a:srgbClr val="1A1F2B"/>
                </a:solidFill>
              </a:rPr>
              <a:t>Figure: potential divider with the output taken across the LDR</a:t>
            </a:r>
            <a:endParaRPr lang="en-US" sz="1200" dirty="0"/>
          </a:p>
          <a:p>
            <a:pPr indent="0" marL="0">
              <a:spcAft>
                <a:spcPts val="600"/>
              </a:spcAft>
              <a:buNone/>
            </a:pPr>
            <a:r>
              <a:rPr lang="en-US" sz="1200" dirty="0">
                <a:solidFill>
                  <a:srgbClr val="1A1F2B"/>
                </a:solidFill>
              </a:rPr>
              <a:t>A   The output p.d. increases, because the LDR's resistance decreases and more current flows through it.</a:t>
            </a:r>
            <a:endParaRPr lang="en-US" sz="1200" dirty="0"/>
          </a:p>
          <a:p>
            <a:pPr indent="0" marL="0">
              <a:spcAft>
                <a:spcPts val="600"/>
              </a:spcAft>
              <a:buNone/>
            </a:pPr>
            <a:r>
              <a:rPr lang="en-US" sz="1200" dirty="0">
                <a:solidFill>
                  <a:srgbClr val="1A1F2B"/>
                </a:solidFill>
              </a:rPr>
              <a:t>B   The output p.d. stays the same, because the battery p.d. does not change.</a:t>
            </a:r>
            <a:endParaRPr lang="en-US" sz="1200" dirty="0"/>
          </a:p>
          <a:p>
            <a:pPr indent="0" marL="0">
              <a:spcAft>
                <a:spcPts val="600"/>
              </a:spcAft>
              <a:buNone/>
            </a:pPr>
            <a:r>
              <a:rPr lang="en-US" sz="1200" dirty="0">
                <a:solidFill>
                  <a:srgbClr val="1A1F2B"/>
                </a:solidFill>
              </a:rPr>
              <a:t>C   The output p.d. decreases, because the current in the circuit decreases.</a:t>
            </a:r>
            <a:endParaRPr lang="en-US" sz="1200" dirty="0"/>
          </a:p>
          <a:p>
            <a:pPr indent="0" marL="0">
              <a:spcAft>
                <a:spcPts val="600"/>
              </a:spcAft>
              <a:buNone/>
            </a:pPr>
            <a:r>
              <a:rPr lang="en-US" sz="1200" dirty="0">
                <a:solidFill>
                  <a:srgbClr val="1A1F2B"/>
                </a:solidFill>
              </a:rPr>
              <a:t>D   The output p.d. decreases, because the LDR's resistance decreases and it takes a smaller share of the battery p.d.</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955425"/>
            <a:ext cx="3474720" cy="194131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figure shows a potential divider connected to a supply of negligible internal resistance. The voltmeter has a very high resistance.</a:t>
            </a:r>
            <a:endParaRPr lang="en-US" sz="1400" dirty="0"/>
          </a:p>
          <a:p>
            <a:pPr indent="0" marL="0">
              <a:spcAft>
                <a:spcPts val="600"/>
              </a:spcAft>
              <a:buNone/>
            </a:pPr>
            <a:r>
              <a:rPr lang="en-US" sz="1400" dirty="0">
                <a:solidFill>
                  <a:srgbClr val="1A1F2B"/>
                </a:solidFill>
              </a:rPr>
              <a:t>What is the resistance of R₂?</a:t>
            </a:r>
            <a:endParaRPr lang="en-US" sz="1400" dirty="0"/>
          </a:p>
          <a:p>
            <a:pPr indent="0" marL="0">
              <a:spcAft>
                <a:spcPts val="600"/>
              </a:spcAft>
              <a:buNone/>
            </a:pPr>
            <a:r>
              <a:rPr lang="en-US" sz="1400" dirty="0">
                <a:solidFill>
                  <a:srgbClr val="1A1F2B"/>
                </a:solidFill>
              </a:rPr>
              <a:t>A   0.75 kΩ</a:t>
            </a:r>
            <a:endParaRPr lang="en-US" sz="1400" dirty="0"/>
          </a:p>
          <a:p>
            <a:pPr indent="0" marL="0">
              <a:spcAft>
                <a:spcPts val="600"/>
              </a:spcAft>
              <a:buNone/>
            </a:pPr>
            <a:r>
              <a:rPr lang="en-US" sz="1400" dirty="0">
                <a:solidFill>
                  <a:srgbClr val="1A1F2B"/>
                </a:solidFill>
              </a:rPr>
              <a:t>B   1.0 kΩ</a:t>
            </a:r>
            <a:endParaRPr lang="en-US" sz="1400" dirty="0"/>
          </a:p>
          <a:p>
            <a:pPr indent="0" marL="0">
              <a:spcAft>
                <a:spcPts val="600"/>
              </a:spcAft>
              <a:buNone/>
            </a:pPr>
            <a:r>
              <a:rPr lang="en-US" sz="1400" dirty="0">
                <a:solidFill>
                  <a:srgbClr val="1A1F2B"/>
                </a:solidFill>
              </a:rPr>
              <a:t>C   3.0 kΩ</a:t>
            </a:r>
            <a:endParaRPr lang="en-US" sz="1400" dirty="0"/>
          </a:p>
          <a:p>
            <a:pPr indent="0" marL="0">
              <a:spcAft>
                <a:spcPts val="600"/>
              </a:spcAft>
              <a:buNone/>
            </a:pPr>
            <a:r>
              <a:rPr lang="en-US" sz="1400" dirty="0">
                <a:solidFill>
                  <a:srgbClr val="1A1F2B"/>
                </a:solidFill>
              </a:rPr>
              <a:t>D   4.5 kΩ</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623060"/>
            <a:ext cx="3474720" cy="260604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of the following is the unit of resistivity?</a:t>
            </a:r>
            <a:endParaRPr lang="en-US" sz="1600" dirty="0"/>
          </a:p>
          <a:p>
            <a:pPr indent="0" marL="0">
              <a:spcAft>
                <a:spcPts val="600"/>
              </a:spcAft>
              <a:buNone/>
            </a:pPr>
            <a:r>
              <a:rPr lang="en-US" sz="1600" dirty="0">
                <a:solidFill>
                  <a:srgbClr val="1A1F2B"/>
                </a:solidFill>
              </a:rPr>
              <a:t>A   Ω m⁻²</a:t>
            </a:r>
            <a:endParaRPr lang="en-US" sz="1600" dirty="0"/>
          </a:p>
          <a:p>
            <a:pPr indent="0" marL="0">
              <a:spcAft>
                <a:spcPts val="600"/>
              </a:spcAft>
              <a:buNone/>
            </a:pPr>
            <a:r>
              <a:rPr lang="en-US" sz="1600" dirty="0">
                <a:solidFill>
                  <a:srgbClr val="1A1F2B"/>
                </a:solidFill>
              </a:rPr>
              <a:t>B   Ω m⁻¹</a:t>
            </a:r>
            <a:endParaRPr lang="en-US" sz="1600" dirty="0"/>
          </a:p>
          <a:p>
            <a:pPr indent="0" marL="0">
              <a:spcAft>
                <a:spcPts val="600"/>
              </a:spcAft>
              <a:buNone/>
            </a:pPr>
            <a:r>
              <a:rPr lang="en-US" sz="1600" dirty="0">
                <a:solidFill>
                  <a:srgbClr val="1A1F2B"/>
                </a:solidFill>
              </a:rPr>
              <a:t>C   Ω m</a:t>
            </a:r>
            <a:endParaRPr lang="en-US" sz="1600" dirty="0"/>
          </a:p>
          <a:p>
            <a:pPr indent="0" marL="0">
              <a:spcAft>
                <a:spcPts val="600"/>
              </a:spcAft>
              <a:buNone/>
            </a:pPr>
            <a:r>
              <a:rPr lang="en-US" sz="1600" dirty="0">
                <a:solidFill>
                  <a:srgbClr val="1A1F2B"/>
                </a:solidFill>
              </a:rPr>
              <a:t>D   Ω m²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potential divider is made from a 6.8 kΩ resistor R₁ and a 3.3 kΩ resistor R₂ connected in series across a 12 V supply of negligible internal resistance. The output p.d. Vₒᵤₜ is taken across R₂.</a:t>
            </a:r>
            <a:endParaRPr lang="en-US" sz="1200" dirty="0"/>
          </a:p>
          <a:p>
            <a:pPr indent="0" marL="0">
              <a:spcAft>
                <a:spcPts val="600"/>
              </a:spcAft>
              <a:buNone/>
            </a:pPr>
            <a:r>
              <a:rPr lang="en-US" sz="1200" dirty="0">
                <a:solidFill>
                  <a:srgbClr val="1A1F2B"/>
                </a:solidFill>
              </a:rPr>
              <a:t>Figure: the potential divider, with V_out across R₂</a:t>
            </a:r>
            <a:endParaRPr lang="en-US" sz="1200" dirty="0"/>
          </a:p>
          <a:p>
            <a:pPr indent="0" marL="0">
              <a:spcAft>
                <a:spcPts val="600"/>
              </a:spcAft>
              <a:buNone/>
            </a:pPr>
            <a:r>
              <a:rPr lang="en-US" sz="1200" dirty="0">
                <a:solidFill>
                  <a:srgbClr val="1A1F2B"/>
                </a:solidFill>
              </a:rPr>
              <a:t>(a) Show that Vₒᵤₜ = R₂Vᵢₙ/(R₁ + R₂), where Vᵢₙ is the supply p.d.  [2]</a:t>
            </a:r>
            <a:endParaRPr lang="en-US" sz="1200" dirty="0"/>
          </a:p>
          <a:p>
            <a:pPr indent="0" marL="0">
              <a:spcAft>
                <a:spcPts val="600"/>
              </a:spcAft>
              <a:buNone/>
            </a:pPr>
            <a:r>
              <a:rPr lang="en-US" sz="1200" dirty="0">
                <a:solidFill>
                  <a:srgbClr val="1A1F2B"/>
                </a:solidFill>
              </a:rPr>
              <a:t>(b) Calculate Vₒᵤₜ.  [1]</a:t>
            </a:r>
            <a:endParaRPr lang="en-US" sz="1200" dirty="0"/>
          </a:p>
          <a:p>
            <a:pPr indent="0" marL="0">
              <a:spcAft>
                <a:spcPts val="600"/>
              </a:spcAft>
              <a:buNone/>
            </a:pPr>
            <a:r>
              <a:rPr lang="en-US" sz="1200" dirty="0">
                <a:solidFill>
                  <a:srgbClr val="1A1F2B"/>
                </a:solidFill>
              </a:rPr>
              <a:t>(c) Calculate the p.d. across R₁.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955425"/>
            <a:ext cx="3474720" cy="194131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steady current of 0.50 A passes along a long, uniform wire of diameter 0.40 mm. A voltmeter is connected between two contacts on the wire, a distance x apart. The graph shows how the voltmeter reading V varies with x.</a:t>
            </a:r>
            <a:endParaRPr lang="en-US" sz="1200" dirty="0"/>
          </a:p>
          <a:p>
            <a:pPr indent="0" marL="0">
              <a:spcAft>
                <a:spcPts val="600"/>
              </a:spcAft>
              <a:buNone/>
            </a:pPr>
            <a:r>
              <a:rPr lang="en-US" sz="1200" dirty="0">
                <a:solidFill>
                  <a:srgbClr val="1A1F2B"/>
                </a:solidFill>
              </a:rPr>
              <a:t>(a) Determine the potential gradient along the wire.  [1]</a:t>
            </a:r>
            <a:endParaRPr lang="en-US" sz="1200" dirty="0"/>
          </a:p>
          <a:p>
            <a:pPr indent="0" marL="0">
              <a:spcAft>
                <a:spcPts val="600"/>
              </a:spcAft>
              <a:buNone/>
            </a:pPr>
            <a:r>
              <a:rPr lang="en-US" sz="1200" dirty="0">
                <a:solidFill>
                  <a:srgbClr val="1A1F2B"/>
                </a:solidFill>
              </a:rPr>
              <a:t>(b) Calculate the resistance of 1.0 m of the wire.  [1]</a:t>
            </a:r>
            <a:endParaRPr lang="en-US" sz="1200" dirty="0"/>
          </a:p>
          <a:p>
            <a:pPr indent="0" marL="0">
              <a:spcAft>
                <a:spcPts val="600"/>
              </a:spcAft>
              <a:buNone/>
            </a:pPr>
            <a:r>
              <a:rPr lang="en-US" sz="1200" dirty="0">
                <a:solidFill>
                  <a:srgbClr val="1A1F2B"/>
                </a:solidFill>
              </a:rPr>
              <a:t>(c) Calculate the resistivity of the metal of the wire.  [2]</a:t>
            </a:r>
            <a:endParaRPr lang="en-US" sz="1200" dirty="0"/>
          </a:p>
          <a:p>
            <a:pPr indent="0" marL="0">
              <a:spcAft>
                <a:spcPts val="600"/>
              </a:spcAft>
              <a:buNone/>
            </a:pPr>
            <a:r>
              <a:rPr lang="en-US" sz="1200" dirty="0">
                <a:solidFill>
                  <a:srgbClr val="1A1F2B"/>
                </a:solidFill>
              </a:rPr>
              <a:t>(d) Explain why the graph is a straight line through the origin.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767840"/>
            <a:ext cx="3474720" cy="231648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509463"/>
          </a:xfrm>
          <a:prstGeom prst="roundRect">
            <a:avLst>
              <a:gd name="adj" fmla="val 3635"/>
            </a:avLst>
          </a:prstGeom>
          <a:solidFill>
            <a:srgbClr val="F3F5F9"/>
          </a:solidFill>
          <a:ln w="12700">
            <a:solidFill>
              <a:srgbClr val="DDE2EA"/>
            </a:solidFill>
            <a:prstDash val="solid"/>
          </a:ln>
        </p:spPr>
      </p:sp>
      <p:sp>
        <p:nvSpPr>
          <p:cNvPr id="5" name="Text 3"/>
          <p:cNvSpPr txBox="1"/>
          <p:nvPr/>
        </p:nvSpPr>
        <p:spPr>
          <a:xfrm>
            <a:off x="685800" y="1463040"/>
            <a:ext cx="7772400" cy="128086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Brighter light lowers the LDR's resistance. The current is the same in both components, so each p.d. is proportional to its resistance: the LDR's share of the battery p.d. falls and the output decreases.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266796"/>
          </a:xfrm>
          <a:prstGeom prst="roundRect">
            <a:avLst>
              <a:gd name="adj" fmla="val 4331"/>
            </a:avLst>
          </a:prstGeom>
          <a:solidFill>
            <a:srgbClr val="F3F5F9"/>
          </a:solidFill>
          <a:ln w="12700">
            <a:solidFill>
              <a:srgbClr val="DDE2EA"/>
            </a:solidFill>
            <a:prstDash val="solid"/>
          </a:ln>
        </p:spPr>
      </p:sp>
      <p:sp>
        <p:nvSpPr>
          <p:cNvPr id="5" name="Text 3"/>
          <p:cNvSpPr txBox="1"/>
          <p:nvPr/>
        </p:nvSpPr>
        <p:spPr>
          <a:xfrm>
            <a:off x="685800" y="1463040"/>
            <a:ext cx="7772400" cy="103819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p.d. across R₁ is 9.0 − 6.0 = 3.0 V. The same current passes through both resistors, so R₂/R₁ = 6.0/3.0 and R₂ = 2 × 1.5 = 3.0 kΩ.</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020611"/>
          </a:xfrm>
          <a:prstGeom prst="roundRect">
            <a:avLst>
              <a:gd name="adj" fmla="val 5376"/>
            </a:avLst>
          </a:prstGeom>
          <a:solidFill>
            <a:srgbClr val="F3F5F9"/>
          </a:solidFill>
          <a:ln w="12700">
            <a:solidFill>
              <a:srgbClr val="DDE2EA"/>
            </a:solidFill>
            <a:prstDash val="solid"/>
          </a:ln>
        </p:spPr>
      </p:sp>
      <p:sp>
        <p:nvSpPr>
          <p:cNvPr id="5" name="Text 3"/>
          <p:cNvSpPr txBox="1"/>
          <p:nvPr/>
        </p:nvSpPr>
        <p:spPr>
          <a:xfrm>
            <a:off x="685800" y="1463040"/>
            <a:ext cx="7772400" cy="79201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Rearranging R = ρl/A gives ρ = RA/l, with unit Ω × m² ÷ m = Ω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527964"/>
          </a:xfrm>
          <a:prstGeom prst="roundRect">
            <a:avLst>
              <a:gd name="adj" fmla="val 2170"/>
            </a:avLst>
          </a:prstGeom>
          <a:solidFill>
            <a:srgbClr val="F3F5F9"/>
          </a:solidFill>
          <a:ln w="12700">
            <a:solidFill>
              <a:srgbClr val="DDE2EA"/>
            </a:solidFill>
            <a:prstDash val="solid"/>
          </a:ln>
        </p:spPr>
      </p:sp>
      <p:sp>
        <p:nvSpPr>
          <p:cNvPr id="5" name="Text 3"/>
          <p:cNvSpPr txBox="1"/>
          <p:nvPr/>
        </p:nvSpPr>
        <p:spPr>
          <a:xfrm>
            <a:off x="685800" y="1463040"/>
            <a:ext cx="7772400" cy="229936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same current flows through both resistors: I = Vᵢₙ/(R₁ + R₂)</a:t>
            </a:r>
            <a:endParaRPr lang="en-US" sz="1600" dirty="0"/>
          </a:p>
          <a:p>
            <a:pPr marL="342900" indent="-342900">
              <a:spcAft>
                <a:spcPts val="400"/>
              </a:spcAft>
              <a:buSzPct val="100000"/>
              <a:buChar char="•"/>
            </a:pPr>
            <a:r>
              <a:rPr lang="en-US" sz="1600" dirty="0">
                <a:solidFill>
                  <a:srgbClr val="1A1F2B"/>
                </a:solidFill>
              </a:rPr>
              <a:t>Vₒᵤₜ = IR₂ = R₂Vᵢₙ/(R₁ + R₂)</a:t>
            </a:r>
            <a:endParaRPr lang="en-US" sz="1600" dirty="0"/>
          </a:p>
          <a:p>
            <a:pPr marL="342900" indent="-342900">
              <a:spcAft>
                <a:spcPts val="400"/>
              </a:spcAft>
              <a:buSzPct val="100000"/>
              <a:buChar char="•"/>
            </a:pPr>
            <a:r>
              <a:rPr lang="en-US" sz="1600" dirty="0">
                <a:solidFill>
                  <a:srgbClr val="1A1F2B"/>
                </a:solidFill>
              </a:rPr>
              <a:t>3.3 ÷ 10.1 × 12 = 3.9 V (3.92 V)</a:t>
            </a:r>
            <a:endParaRPr lang="en-US" sz="1600" dirty="0"/>
          </a:p>
          <a:p>
            <a:pPr marL="342900" indent="-342900">
              <a:spcAft>
                <a:spcPts val="400"/>
              </a:spcAft>
              <a:buSzPct val="100000"/>
              <a:buChar char="•"/>
            </a:pPr>
            <a:r>
              <a:rPr lang="en-US" sz="1600" dirty="0">
                <a:solidFill>
                  <a:srgbClr val="1A1F2B"/>
                </a:solidFill>
              </a:rPr>
              <a:t>12 − 3.92 = 8.1 V (allow 6.8 ÷ 10.1 × 12)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gradient of the line, e.g. 2.0 V ÷ 0.80 m = 2.5 V m⁻¹ (allow 2.4–2.6)</a:t>
            </a:r>
            <a:endParaRPr lang="en-US" sz="1400" dirty="0"/>
          </a:p>
          <a:p>
            <a:pPr marL="342900" indent="-342900">
              <a:spcAft>
                <a:spcPts val="400"/>
              </a:spcAft>
              <a:buSzPct val="100000"/>
              <a:buChar char="•"/>
            </a:pPr>
            <a:r>
              <a:rPr lang="en-US" sz="1400" dirty="0">
                <a:solidFill>
                  <a:srgbClr val="1A1F2B"/>
                </a:solidFill>
              </a:rPr>
              <a:t>R = V/I = 2.5 ÷ 0.50 = 5.0 Ω (allow error carried forward)</a:t>
            </a:r>
            <a:endParaRPr lang="en-US" sz="1400" dirty="0"/>
          </a:p>
          <a:p>
            <a:pPr marL="342900" indent="-342900">
              <a:spcAft>
                <a:spcPts val="400"/>
              </a:spcAft>
              <a:buSzPct val="100000"/>
              <a:buChar char="•"/>
            </a:pPr>
            <a:r>
              <a:rPr lang="en-US" sz="1400" dirty="0">
                <a:solidFill>
                  <a:srgbClr val="1A1F2B"/>
                </a:solidFill>
              </a:rPr>
              <a:t>A = π(0.20 × 10⁻³)² = 1.26 × 10⁻⁷ m²</a:t>
            </a:r>
            <a:endParaRPr lang="en-US" sz="1400" dirty="0"/>
          </a:p>
          <a:p>
            <a:pPr marL="342900" indent="-342900">
              <a:spcAft>
                <a:spcPts val="400"/>
              </a:spcAft>
              <a:buSzPct val="100000"/>
              <a:buChar char="•"/>
            </a:pPr>
            <a:r>
              <a:rPr lang="en-US" sz="1400" dirty="0">
                <a:solidFill>
                  <a:srgbClr val="1A1F2B"/>
                </a:solidFill>
              </a:rPr>
              <a:t>ρ = RA/l = 5.0 × 1.26 × 10⁻⁷ ÷ 1.0 = 6.3 × 10⁻⁷ Ω m (allow error carried forward)</a:t>
            </a:r>
            <a:endParaRPr lang="en-US" sz="1400" dirty="0"/>
          </a:p>
          <a:p>
            <a:pPr marL="342900" indent="-342900">
              <a:spcAft>
                <a:spcPts val="400"/>
              </a:spcAft>
              <a:buSzPct val="100000"/>
              <a:buChar char="•"/>
            </a:pPr>
            <a:r>
              <a:rPr lang="en-US" sz="1400" dirty="0">
                <a:solidFill>
                  <a:srgbClr val="1A1F2B"/>
                </a:solidFill>
              </a:rPr>
              <a:t>the wire is uniform and carries the same current everywhere, so every metre has the same resistance and the same p.d.: V ∝ x, with V = 0 when x = 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2.8 Resistivity and the potential divider · Edexcel IAL Physics</dc:title>
  <dc:subject>PptxGenJS Presentation</dc:subject>
  <dc:creator>Evan Kotronis · ExaminerPrep</dc:creator>
  <cp:lastModifiedBy>Evan Kotronis · ExaminerPrep</cp:lastModifiedBy>
  <cp:revision>1</cp:revision>
  <dcterms:created xsi:type="dcterms:W3CDTF">2026-10-26T15:13:05Z</dcterms:created>
  <dcterms:modified xsi:type="dcterms:W3CDTF">2026-10-26T15:13:05Z</dcterms:modified>
</cp:coreProperties>
</file>