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notesMasterIdLst>
    <p:notesMasterId r:id="rId6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6b437931-4f6c-7217-785c-1a3e3df15d12}">
          <p14:sldIdLst>
            <p14:sldId id="256"/>
            <p14:sldId id="257"/>
            <p14:sldId id="258"/>
          </p14:sldIdLst>
        </p14:section>
        <p14:section name="Theory" id="{d8421cc2-0527-63e0-0406-afabf20f60c6}">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Lst>
        </p14:section>
        <p14:section name="Practice" id="{f4e314a8-e619-eb7f-d906-3f007105b834}">
          <p14:sldIdLst>
            <p14:sldId id="303"/>
            <p14:sldId id="304"/>
            <p14:sldId id="305"/>
            <p14:sldId id="306"/>
            <p14:sldId id="307"/>
            <p14:sldId id="308"/>
          </p14:sldIdLst>
        </p14:section>
        <p14:section name="Answers" id="{e7f901d6-774a-dc18-6d77-6457510f78ff}">
          <p14:sldIdLst>
            <p14:sldId id="309"/>
            <p14:sldId id="310"/>
            <p14:sldId id="311"/>
            <p14:sldId id="312"/>
            <p14:sldId id="313"/>
            <p14:sldId id="314"/>
            <p14:sldId id="31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notesMaster" Target="notesMasters/notesMaster1.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2.7 Series and parallel circuits and I–V characteristics. Notes for this topic: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current shared at a junction?.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current shared at a junction?.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current shared at a junction?: Worked example 1.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current shared at a junction?: Worked example 1.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current shared at a junction?.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potential difference shared around a circuit?.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potential difference shared around a circuit?.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potential difference shared around a circuit?.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potential difference shared around a circuit?: Worked example 2.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potential difference shared around a circuit?.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derive the equations for resistors in series and in parallel?.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derive the equations for resistors in series and in parallel?.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derive the equations for resistors in series and in parallel?.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derive the equations for resistors in series and in parallel?: Worked example 3.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derive the equations for resistors in series and in parallel?: Worked example 3.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derive the equations for resistors in series and in parallel?.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a combined series–parallel network?.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a combined series–parallel network?.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a combined series–parallel network?: Worked example 4.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a combined series–parallel network?.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I–V graphs of common components look like?.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I–V graphs of common components look like?.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I–V graphs of common components look like?.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I–V graphs of common components look like?.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I–V graphs of common components look like?.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I–V graphs of common components look like?.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I–V graphs of common components look like?.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resistance from an I–V graph and solve non-ohmic circuits?.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resistance from an I–V graph and solve non-ohmic circuits?: Worked example 5.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resistance from an I–V graph and solve non-ohmic circuits?.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resistance from an I–V graph and solve non-ohmic circuits?: Worked example 6.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resistance from an I–V graph and solve non-ohmic circuits?: Worked example 6.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resistance from an I–V graph and solve non-ohmic circuits?.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an I–V characteristic?.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an I–V characteristic?.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2.7.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2.7.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https://examinerprep.com/notes/edexcel-ial-physics/series-and-parallel-circuits-and-i-v-characteristics/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https://examinerprep.com/ial-physics-2-7-series-and-parallel-circuits-and-i-v-characteristics-questions#IALP-U2-7-A-07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https://examinerprep.com/ial-physics-2-7-series-and-parallel-circuits-and-i-v-characteristics-questions#IALP-U2-7-A-09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https://examinerprep.com/ial-physics-2-7-series-and-parallel-circuits-and-i-v-characteristics-questions#IALP-U2-7-FA-09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https://examinerprep.com/ial-physics-2-7-series-and-parallel-circuits-and-i-v-characteristics-questions#IALP-U2-7-B-04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https://examinerprep.com/ial-physics-2-7-series-and-parallel-circuits-and-i-v-characteristics-questions#IALP-U2-7-B-07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https://examinerprep.com/ial-physics-2-7-series-and-parallel-circuits-and-i-v-characteristics-questions#IALP-U2-7-A-07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https://examinerprep.com/ial-physics-2-7-series-and-parallel-circuits-and-i-v-characteristics-questions#IALP-U2-7-A-09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https://examinerprep.com/ial-physics-2-7-series-and-parallel-circuits-and-i-v-characteristics-questions#IALP-U2-7-FA-09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https://examinerprep.com/ial-physics-2-7-series-and-parallel-circuits-and-i-v-characteristics-questions#IALP-U2-7-B-04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https://examinerprep.com/ial-physics-2-7-series-and-parallel-circuits-and-i-v-characteristics-questions#IALP-U2-7-B-07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3.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3.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3.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3.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slideLayout" Target="../slideLayouts/slideLayout3.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slideLayout" Target="../slideLayouts/slideLayout3.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hyperlink" Target="https://examinerprep.com/notes/edexcel-ial-physics/series-and-parallel-circuits-and-i-v-characteristics/" TargetMode="External"/><Relationship Id="rId2" Type="http://schemas.openxmlformats.org/officeDocument/2006/relationships/hyperlink" Target="https://examinerprep.com/ial-physics-2-7-series-and-parallel-circuits-and-i-v-characteristic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6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2.7 Series and parallel circuits and I–V characteristics</a:t>
            </a:r>
            <a:endParaRPr lang="en-US" sz="30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91327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Why the current into a junction equals the current out of it (conservation of charge, Kirchhoff's first law)</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the p.d.s around a closed loop add up to the source p.d. (conservation of energy, Kirchhoff's second law)</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Deriving and using R = R₁ + R₂ + R₃ and 1/R = 1/R₁ + 1/R₂ + 1/R₃</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reliable method for currents, p.d.s and resistances in combined series–parallel networks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Sketching, recognising and interpreting the I–V graphs of an ohmic conductor, a filament lamp, an NTC thermistor and a semiconductor diode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Finding resistance from an I–V graph correctly, and solving a circuit containing a non-ohmic component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circuit and method for measuring an I–V characteristic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5813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Two conservation laws do almost all the work in circuit questions: charge is conserved, so current divides at junctions without being used up, and energy is conserved, so the p.d.s around any loop add up to what the source provides.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In a series loop the current is the same everywhere; parallel branches all have the same p.d.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Series: R = R₁ + R₂ + R₃, larger than any single resistor. Parallel: 1/R = 1/R₁ + 1/R₂ + 1/R₃, smaller than the smallest resistor.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I–V graphs: ohmic conductor, a straight line through the origin; filament lamp, gradient falls as it heats; NTC thermistor, gradient rises as it heats; diode, almost no current in reverse or below about 0.6 V, then a steep rise.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Resistance at any point is V/I using that point's coordinates, not the gradient.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is current shared at a junction?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junction is any point where three or more wires meet. Know the rule and the reason for it: "explain" questions ask for the reason.</a:t>
            </a:r>
            <a:endParaRPr lang="en-US" sz="1500" dirty="0"/>
          </a:p>
        </p:txBody>
      </p:sp>
      <p:sp>
        <p:nvSpPr>
          <p:cNvPr id="5" name="Shape 3"/>
          <p:cNvSpPr/>
          <p:nvPr/>
        </p:nvSpPr>
        <p:spPr>
          <a:xfrm>
            <a:off x="457200" y="1951330"/>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04277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Kirchhoff's first law:</a:t>
            </a:r>
            <a:r>
              <a:rPr lang="en-US" sz="1400" dirty="0">
                <a:solidFill>
                  <a:srgbClr val="1A1F2B"/>
                </a:solidFill>
                <a:latin typeface="Calibri" pitchFamily="34" charset="0"/>
                <a:ea typeface="Calibri" pitchFamily="34" charset="-122"/>
                <a:cs typeface="Calibri" pitchFamily="34" charset="-120"/>
              </a:rPr>
              <a:t> the sum of the currents into a junction equals the sum of the currents out of it. It is a consequence of conservation of charge.</a:t>
            </a:r>
            <a:endParaRPr lang="en-US" sz="1400" dirty="0"/>
          </a:p>
        </p:txBody>
      </p:sp>
      <p:sp>
        <p:nvSpPr>
          <p:cNvPr id="7" name="Text 5"/>
          <p:cNvSpPr txBox="1"/>
          <p:nvPr/>
        </p:nvSpPr>
        <p:spPr>
          <a:xfrm>
            <a:off x="457200" y="2683764"/>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Current is the rate of flow of charge, I = ΔQ/Δt. Charge cannot be created or destroyed, and in a steady circuit it does not pile up at a junction. So in every second, the charge arriving at a junction must equal the charge leaving it, and dividing both by the time gives exactly the statement about currents. In a series loop, with no junctions, the current is therefore the same at every point. A component transfers energy from the charge; it does not use up charge, so it does not use up current.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is current shared at a junction?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At junction J the 0.50 A from the cell splits into 0.30 A through R₁ and 0.20 A towards R₂. At K the branch currents recombine to give 0.50 A again: nothing is lost, it is only shared.">    </p:cNvPr>
          <p:cNvPicPr>
            <a:picLocks noChangeAspect="1"/>
          </p:cNvPicPr>
          <p:nvPr/>
        </p:nvPicPr>
        <p:blipFill>
          <a:blip r:embed="rId1"/>
          <a:stretch>
            <a:fillRect/>
          </a:stretch>
        </p:blipFill>
        <p:spPr>
          <a:xfrm>
            <a:off x="4814316" y="1371600"/>
            <a:ext cx="3872484" cy="2638044"/>
          </a:xfrm>
          <a:prstGeom prst="rect">
            <a:avLst/>
          </a:prstGeom>
        </p:spPr>
      </p:pic>
      <p:sp>
        <p:nvSpPr>
          <p:cNvPr id="5" name="Text 2"/>
          <p:cNvSpPr txBox="1"/>
          <p:nvPr/>
        </p:nvSpPr>
        <p:spPr>
          <a:xfrm>
            <a:off x="4814316" y="4055364"/>
            <a:ext cx="3872484" cy="562356"/>
          </a:xfrm>
          <a:prstGeom prst="rect">
            <a:avLst/>
          </a:prstGeom>
          <a:noFill/>
          <a:ln/>
        </p:spPr>
        <p:txBody>
          <a:bodyPr wrap="square" lIns="0" tIns="0" rIns="0" bIns="0" rtlCol="0" anchor="t"/>
          <a:lstStyle/>
          <a:p>
            <a:pPr algn="ctr" indent="0" marL="0">
              <a:buNone/>
            </a:pPr>
            <a:r>
              <a:rPr lang="en-US" sz="1100" i="1" dirty="0">
                <a:solidFill>
                  <a:srgbClr val="5A6577"/>
                </a:solidFill>
              </a:rPr>
              <a:t>At junction J the 0.50 A from the cell splits into 0.30 A through R₁ and 0.20 A towards R₂. At K the branch currents recombine to give 0.50 A again: nothing is lost, it is only shared.</a:t>
            </a:r>
            <a:endParaRPr lang="en-US" sz="1100" dirty="0"/>
          </a:p>
        </p:txBody>
      </p:sp>
      <p:sp>
        <p:nvSpPr>
          <p:cNvPr id="6" name="Text 3"/>
          <p:cNvSpPr txBox="1"/>
          <p:nvPr/>
        </p:nvSpPr>
        <p:spPr>
          <a:xfrm>
            <a:off x="457200" y="1371600"/>
            <a:ext cx="4037076"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smaller current flows through the branch with the larger resistance: both branches have the same p.d., so I = V/R gives more current to the smaller resistance.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is current shared at a junction?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Calculate</a:t>
            </a:r>
            <a:endParaRPr lang="en-US" sz="1200" dirty="0"/>
          </a:p>
        </p:txBody>
      </p:sp>
      <p:pic>
        <p:nvPicPr>
          <p:cNvPr id="4" name="Image 0" descr="Label each junction and draw an arrow on every current before you calculate; the unknowns then become simple equations.">    </p:cNvPr>
          <p:cNvPicPr>
            <a:picLocks noChangeAspect="1"/>
          </p:cNvPicPr>
          <p:nvPr/>
        </p:nvPicPr>
        <p:blipFill>
          <a:blip r:embed="rId1"/>
          <a:stretch>
            <a:fillRect/>
          </a:stretch>
        </p:blipFill>
        <p:spPr>
          <a:xfrm>
            <a:off x="4389120" y="1592885"/>
            <a:ext cx="4297680" cy="2363724"/>
          </a:xfrm>
          <a:prstGeom prst="rect">
            <a:avLst/>
          </a:prstGeom>
        </p:spPr>
      </p:pic>
      <p:sp>
        <p:nvSpPr>
          <p:cNvPr id="5" name="Text 2"/>
          <p:cNvSpPr txBox="1"/>
          <p:nvPr/>
        </p:nvSpPr>
        <p:spPr>
          <a:xfrm>
            <a:off x="4389120" y="4002329"/>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Label each junction and draw an arrow on every current before you calculate; the unknowns then become simple equations.</a:t>
            </a:r>
            <a:endParaRPr lang="en-US" sz="1100" dirty="0"/>
          </a:p>
        </p:txBody>
      </p:sp>
      <p:sp>
        <p:nvSpPr>
          <p:cNvPr id="6" name="Text 3"/>
          <p:cNvSpPr txBox="1"/>
          <p:nvPr/>
        </p:nvSpPr>
        <p:spPr>
          <a:xfrm>
            <a:off x="457200" y="1371600"/>
            <a:ext cx="361188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current of 1.50 A enters junction J on a shop's lighting track. From J, branch X carries 0.62 A and branch Y carries 0.35 A; branch Z carries the rest. Further along, branches Y and Z rejoin at junction K. Calculate (a) the current in branch Z, (b) the current leaving K, and (c) the charge that flows through branch Z in 2.0 minutes.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Current in = current out at J: 1.50 = 0.62 + 0.35 + I_Z, so </a:t>
            </a:r>
            <a:r>
              <a:rPr lang="en-US" sz="1500" b="1" dirty="0">
                <a:solidFill>
                  <a:srgbClr val="1A1F2B"/>
                </a:solidFill>
                <a:latin typeface="Calibri" pitchFamily="34" charset="0"/>
                <a:ea typeface="Calibri" pitchFamily="34" charset="-122"/>
                <a:cs typeface="Calibri" pitchFamily="34" charset="-120"/>
              </a:rPr>
              <a:t>I_Z = 0.53 A</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Current in = current out at K:</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is current shared at a junction?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Calculate (continued)</a:t>
            </a:r>
            <a:endParaRPr lang="en-US" sz="1200" dirty="0"/>
          </a:p>
        </p:txBody>
      </p:sp>
      <p:sp>
        <p:nvSpPr>
          <p:cNvPr id="4" name="Text 2"/>
          <p:cNvSpPr txBox="1"/>
          <p:nvPr/>
        </p:nvSpPr>
        <p:spPr>
          <a:xfrm>
            <a:off x="457200" y="1371600"/>
            <a:ext cx="8229600" cy="89154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I_K = 0.35 + 0.53, so </a:t>
            </a:r>
            <a:r>
              <a:rPr lang="en-US" sz="1500" b="1" dirty="0">
                <a:solidFill>
                  <a:srgbClr val="1A1F2B"/>
                </a:solidFill>
                <a:latin typeface="Calibri" pitchFamily="34" charset="0"/>
                <a:ea typeface="Calibri" pitchFamily="34" charset="-122"/>
                <a:cs typeface="Calibri" pitchFamily="34" charset="-120"/>
              </a:rPr>
              <a:t>I_K = 0.88 A</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Q = It with the time in seconds: Q = 0.53 ×120 = 63.6 C, so </a:t>
            </a:r>
            <a:r>
              <a:rPr lang="en-US" sz="1500" b="1" dirty="0">
                <a:solidFill>
                  <a:srgbClr val="1A1F2B"/>
                </a:solidFill>
                <a:latin typeface="Calibri" pitchFamily="34" charset="0"/>
                <a:ea typeface="Calibri" pitchFamily="34" charset="-122"/>
                <a:cs typeface="Calibri" pitchFamily="34" charset="-120"/>
              </a:rPr>
              <a:t>Q ≈64 C</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X carries 0.62 A and 0.62 + 0.88 = 1.50 A, so all the current that left J is accounted for.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is current shared at a junction?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the current is "used up" by a lamp or resistor, so it is smaller after the component. In a series loop the current is the same on both sides of every component. What decreases across a component is the potential, because the charge has transferred energy.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potential difference shared around a circuit?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Kirchhoff's second law:</a:t>
            </a:r>
            <a:r>
              <a:rPr lang="en-US" sz="1400" dirty="0">
                <a:solidFill>
                  <a:srgbClr val="1A1F2B"/>
                </a:solidFill>
                <a:latin typeface="Calibri" pitchFamily="34" charset="0"/>
                <a:ea typeface="Calibri" pitchFamily="34" charset="-122"/>
                <a:cs typeface="Calibri" pitchFamily="34" charset="-120"/>
              </a:rPr>
              <a:t> around any closed loop, the sum of the e.m.f.s equals the sum of the p.d.s. It is a consequence of conservation of energy.</a:t>
            </a:r>
            <a:endParaRPr lang="en-US" sz="1400" dirty="0"/>
          </a:p>
        </p:txBody>
      </p:sp>
      <p:sp>
        <p:nvSpPr>
          <p:cNvPr id="6" name="Text 4"/>
          <p:cNvSpPr txBox="1"/>
          <p:nvPr/>
        </p:nvSpPr>
        <p:spPr>
          <a:xfrm>
            <a:off x="457200" y="2104034"/>
            <a:ext cx="8229600" cy="201899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P.d. is energy transferred per unit charge, V = W/Q. A coulomb gains energy in the source, transfers it in the components, and returns to its start with the energy it began with. Energy is conserved, so the energy transferred in the components must equal the energy supplied, and dividing by the charge turns energies into p.d.s. (With negligible internal resistance, e.m.f. = terminal p.d.; see page 2.9.)</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Series:</a:t>
            </a:r>
            <a:r>
              <a:rPr lang="en-US" sz="1500" dirty="0">
                <a:solidFill>
                  <a:srgbClr val="1A1F2B"/>
                </a:solidFill>
                <a:latin typeface="Calibri" pitchFamily="34" charset="0"/>
                <a:ea typeface="Calibri" pitchFamily="34" charset="-122"/>
                <a:cs typeface="Calibri" pitchFamily="34" charset="-120"/>
              </a:rPr>
              <a:t> the p.d.s across the components add up to the supply p.d. Because the current is the same in each component, V = IR means the p.d. across each resistor is proportional to its resistance.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Parallel:</a:t>
            </a:r>
            <a:r>
              <a:rPr lang="en-US" sz="1500" dirty="0">
                <a:solidFill>
                  <a:srgbClr val="1A1F2B"/>
                </a:solidFill>
                <a:latin typeface="Calibri" pitchFamily="34" charset="0"/>
                <a:ea typeface="Calibri" pitchFamily="34" charset="-122"/>
                <a:cs typeface="Calibri" pitchFamily="34" charset="-120"/>
              </a:rPr>
              <a:t> every branch connects the same two points, so every branch has the same p.d. A coulomb passes through only one branch and transfers the same energy whichever branch it takes.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potential difference shared around a circuit?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he series chain of worked example 2. One current flows through all three resistors; the voltmeter is connected across the 200 Ω and 150 Ω resistors together.">    </p:cNvPr>
          <p:cNvPicPr>
            <a:picLocks noChangeAspect="1"/>
          </p:cNvPicPr>
          <p:nvPr/>
        </p:nvPicPr>
        <p:blipFill>
          <a:blip r:embed="rId1"/>
          <a:stretch>
            <a:fillRect/>
          </a:stretch>
        </p:blipFill>
        <p:spPr>
          <a:xfrm>
            <a:off x="4389120" y="1384402"/>
            <a:ext cx="4297680" cy="2613355"/>
          </a:xfrm>
          <a:prstGeom prst="rect">
            <a:avLst/>
          </a:prstGeom>
        </p:spPr>
      </p:pic>
      <p:sp>
        <p:nvSpPr>
          <p:cNvPr id="5" name="Text 2"/>
          <p:cNvSpPr txBox="1"/>
          <p:nvPr/>
        </p:nvSpPr>
        <p:spPr>
          <a:xfrm>
            <a:off x="4389120" y="4043477"/>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series chain of worked example 2. One current flows through all three resistors; the voltmeter is connected across the 200 Ω and 150 Ω resistors together.</a:t>
            </a:r>
            <a:endParaRPr lang="en-US" sz="1100" dirty="0"/>
          </a:p>
        </p:txBody>
      </p:sp>
      <p:sp>
        <p:nvSpPr>
          <p:cNvPr id="6" name="Text 3"/>
          <p:cNvSpPr txBox="1"/>
          <p:nvPr/>
        </p:nvSpPr>
        <p:spPr>
          <a:xfrm>
            <a:off x="457200" y="1371600"/>
            <a:ext cx="361188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graph of potential against position round the circuit makes the energy picture visible. Connecting wires have negligible resistance, so the potential along a wire is constant. Each resistor causes a drop, and the drops together use up the whole of the source p.d.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potential difference shared around a circuit?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Potential around the series circuit, starting at the positive terminal. Flat sections are wires; each resistor takes a share of the 9.0 V in proportion to its resistance, and the three drops add up to 9.0 V.">    </p:cNvPr>
          <p:cNvPicPr>
            <a:picLocks noChangeAspect="1"/>
          </p:cNvPicPr>
          <p:nvPr/>
        </p:nvPicPr>
        <p:blipFill>
          <a:blip r:embed="rId1"/>
          <a:stretch>
            <a:fillRect/>
          </a:stretch>
        </p:blipFill>
        <p:spPr>
          <a:xfrm>
            <a:off x="2285086" y="1371600"/>
            <a:ext cx="4573829" cy="2638044"/>
          </a:xfrm>
          <a:prstGeom prst="rect">
            <a:avLst/>
          </a:prstGeom>
        </p:spPr>
      </p:pic>
      <p:sp>
        <p:nvSpPr>
          <p:cNvPr id="5" name="Text 2"/>
          <p:cNvSpPr txBox="1"/>
          <p:nvPr/>
        </p:nvSpPr>
        <p:spPr>
          <a:xfrm>
            <a:off x="2285086" y="4055364"/>
            <a:ext cx="4573829" cy="562356"/>
          </a:xfrm>
          <a:prstGeom prst="rect">
            <a:avLst/>
          </a:prstGeom>
          <a:noFill/>
          <a:ln/>
        </p:spPr>
        <p:txBody>
          <a:bodyPr wrap="square" lIns="0" tIns="0" rIns="0" bIns="0" rtlCol="0" anchor="t"/>
          <a:lstStyle/>
          <a:p>
            <a:pPr algn="ctr" indent="0" marL="0">
              <a:buNone/>
            </a:pPr>
            <a:r>
              <a:rPr lang="en-US" sz="1100" i="1" dirty="0">
                <a:solidFill>
                  <a:srgbClr val="5A6577"/>
                </a:solidFill>
              </a:rPr>
              <a:t>Potential around the series circuit, starting at the positive terminal. Flat sections are wires; each resistor takes a share of the 9.0 V in proportion to its resistance, and the three drops add up to 9.0 V.</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potential difference shared around a circuit?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Easy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9.0 V battery of negligible internal resistance is connected in series with resistors of 100 Ω, 200 Ω and 150 Ω. Calculate (a) the current, (b) the p.d. across each resistor, and (c) the reading of an ideal voltmeter connected across the 200 Ω and 150 Ω resistors together.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Series total: R = 100 + 200 + 150 = 450 Ω. Then I = V/R = 9.0/450, so </a:t>
            </a:r>
            <a:r>
              <a:rPr lang="en-US" sz="1500" b="1" dirty="0">
                <a:solidFill>
                  <a:srgbClr val="1A1F2B"/>
                </a:solidFill>
                <a:latin typeface="Calibri" pitchFamily="34" charset="0"/>
                <a:ea typeface="Calibri" pitchFamily="34" charset="-122"/>
                <a:cs typeface="Calibri" pitchFamily="34" charset="-120"/>
              </a:rPr>
              <a:t>I = 0.020 A (20 mA)</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V = IR with the same current in each: 0.020 ×100 = 2.0 V, 0.020 ×200 = 4.0 V, 0.020 ×150 = 3.0 V, so </a:t>
            </a:r>
            <a:r>
              <a:rPr lang="en-US" sz="1500" b="1" dirty="0">
                <a:solidFill>
                  <a:srgbClr val="1A1F2B"/>
                </a:solidFill>
                <a:latin typeface="Calibri" pitchFamily="34" charset="0"/>
                <a:ea typeface="Calibri" pitchFamily="34" charset="-122"/>
                <a:cs typeface="Calibri" pitchFamily="34" charset="-120"/>
              </a:rPr>
              <a:t>2.0 V, 4.0 V and 3.0 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Energy check: 2.0 + 4.0 + 3.0 = 9.0 V, the supply p.d.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voltmeter spans two resistors, so add their p.d.s: 4.0 + 3.0, giving </a:t>
            </a:r>
            <a:r>
              <a:rPr lang="en-US" sz="1500" b="1" dirty="0">
                <a:solidFill>
                  <a:srgbClr val="1A1F2B"/>
                </a:solidFill>
                <a:latin typeface="Calibri" pitchFamily="34" charset="0"/>
                <a:ea typeface="Calibri" pitchFamily="34" charset="-122"/>
                <a:cs typeface="Calibri" pitchFamily="34" charset="-120"/>
              </a:rPr>
              <a:t>7.0 V</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potential difference shared around a circuit?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series circuit you can share the supply p.d. in the ratio of the resistances without finding the current: the 200 Ω resistor has (200/450) of 9.0 V, which is 4.0 V. Use the current method when the question asks for the current anyway.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derive the equations for resistors in series and in parallel?</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Series: one current, p.d.s add. Parallel: one p.d., currents add. Every resistor equation on this page comes from these two pictures.">    </p:cNvPr>
          <p:cNvPicPr>
            <a:picLocks noChangeAspect="1"/>
          </p:cNvPicPr>
          <p:nvPr/>
        </p:nvPicPr>
        <p:blipFill>
          <a:blip r:embed="rId1"/>
          <a:stretch>
            <a:fillRect/>
          </a:stretch>
        </p:blipFill>
        <p:spPr>
          <a:xfrm>
            <a:off x="4389120" y="1863547"/>
            <a:ext cx="4297680" cy="1823314"/>
          </a:xfrm>
          <a:prstGeom prst="rect">
            <a:avLst/>
          </a:prstGeom>
        </p:spPr>
      </p:pic>
      <p:sp>
        <p:nvSpPr>
          <p:cNvPr id="5" name="Text 2"/>
          <p:cNvSpPr txBox="1"/>
          <p:nvPr/>
        </p:nvSpPr>
        <p:spPr>
          <a:xfrm>
            <a:off x="4389120" y="3732581"/>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Series: one current, p.d.s add. Parallel: one p.d., currents add. Every resistor equation on this page comes from these two pictures.</a:t>
            </a:r>
            <a:endParaRPr lang="en-US" sz="1100" dirty="0"/>
          </a:p>
        </p:txBody>
      </p:sp>
      <p:sp>
        <p:nvSpPr>
          <p:cNvPr id="6" name="Text 3"/>
          <p:cNvSpPr txBox="1"/>
          <p:nvPr/>
        </p:nvSpPr>
        <p:spPr>
          <a:xfrm>
            <a:off x="457200" y="1371600"/>
            <a:ext cx="3611880" cy="30604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Both results come from combining the two conservation laws with V = IR. Learn the derivations as three short steps each; the final equations are in the formulae list, the derivations are not.</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Resistors in series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The same current I passes through each resistor (conservation of charge).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The p.d.s add: V = V₁ + V₂ + V₃ (conservation of energy).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Write each p.d. as IR: IR = IR₁ + IR₂ + IR₃, then divide by I.</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derive the equations for resistors in series and in parallel?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R = R₁ + R₂ + R₃</a:t>
            </a:r>
            <a:endParaRPr lang="en-US" sz="1700" dirty="0"/>
          </a:p>
        </p:txBody>
      </p:sp>
      <p:sp>
        <p:nvSpPr>
          <p:cNvPr id="6" name="Text 4"/>
          <p:cNvSpPr txBox="1"/>
          <p:nvPr/>
        </p:nvSpPr>
        <p:spPr>
          <a:xfrm>
            <a:off x="457200" y="1934870"/>
            <a:ext cx="8229600" cy="1677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total is always larger than the largest single resistor: every coulomb has to pass through all of them.</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Resistors in parallel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The same p.d. V is across each resistor (conservation of energy: each branch joins the same two points).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The currents add: I = I₁ + I₂ + I₃ (conservation of charge at the junction).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Write each current as V/R: V/R = V/R₁ + V/R₂ + V/R₃, then divide by V.</a:t>
            </a:r>
            <a:endParaRPr lang="en-US" sz="1500" dirty="0"/>
          </a:p>
        </p:txBody>
      </p:sp>
      <p:sp>
        <p:nvSpPr>
          <p:cNvPr id="7" name="Shape 5"/>
          <p:cNvSpPr/>
          <p:nvPr/>
        </p:nvSpPr>
        <p:spPr>
          <a:xfrm>
            <a:off x="457200" y="3657600"/>
            <a:ext cx="8229600" cy="444398"/>
          </a:xfrm>
          <a:prstGeom prst="roundRect">
            <a:avLst>
              <a:gd name="adj" fmla="val 12346"/>
            </a:avLst>
          </a:prstGeom>
          <a:solidFill>
            <a:srgbClr val="F3F5F9"/>
          </a:solidFill>
          <a:ln w="9525">
            <a:solidFill>
              <a:srgbClr val="DDE2EA"/>
            </a:solidFill>
            <a:prstDash val="solid"/>
          </a:ln>
        </p:spPr>
      </p:sp>
      <p:sp>
        <p:nvSpPr>
          <p:cNvPr id="8" name="Text 6"/>
          <p:cNvSpPr txBox="1"/>
          <p:nvPr/>
        </p:nvSpPr>
        <p:spPr>
          <a:xfrm>
            <a:off x="603504" y="3749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1/R = 1/R₁ + 1/R₂ + 1/R₃</a:t>
            </a:r>
            <a:endParaRPr lang="en-US" sz="1700" dirty="0"/>
          </a:p>
        </p:txBody>
      </p:sp>
      <p:sp>
        <p:nvSpPr>
          <p:cNvPr id="9" name="Text 7"/>
          <p:cNvSpPr txBox="1"/>
          <p:nvPr/>
        </p:nvSpPr>
        <p:spPr>
          <a:xfrm>
            <a:off x="457200" y="422087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total is always smaller than the smallest single resistor.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derive the equations for resistors in series and in parallel?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Each extra branch is an extra path for charge, so for the same p.d. more current flows, and R = V/I falls.</a:t>
            </a:r>
            <a:endParaRPr lang="en-US" sz="15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1720901"/>
          <a:ext cx="8229600" cy="914400"/>
        </p:xfrm>
        <a:graphic>
          <a:graphicData uri="http://schemas.openxmlformats.org/drawingml/2006/table">
            <a:tbl>
              <a:tblPr/>
              <a:tblGrid>
                <a:gridCol w="1996135"/>
                <a:gridCol w="2369210"/>
                <a:gridCol w="386425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Useful shortcut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Result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Note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resistors in parallel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R₁R₂/(R₁ + R₂) ("product over sum")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Not in the formulae list: derive it from the parallel equation. Works for two resistors only.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identical resistors R₀ in series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nR₀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From the series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identical resistors R₀ in parallel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R₀/n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From the parallel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Branch currents in parallel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smaller R carries larger 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Same p.d. across every branch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derive the equations for resistors in series and in parallel?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Calculate</a:t>
            </a:r>
            <a:endParaRPr lang="en-US" sz="1200" dirty="0"/>
          </a:p>
        </p:txBody>
      </p:sp>
      <p:pic>
        <p:nvPicPr>
          <p:cNvPr id="4" name="Image 0" descr="Every branch has the full 6.0 V across it, so each branch current is simply 6.0 V divided by that branch's resistance.">    </p:cNvPr>
          <p:cNvPicPr>
            <a:picLocks noChangeAspect="1"/>
          </p:cNvPicPr>
          <p:nvPr/>
        </p:nvPicPr>
        <p:blipFill>
          <a:blip r:embed="rId1"/>
          <a:stretch>
            <a:fillRect/>
          </a:stretch>
        </p:blipFill>
        <p:spPr>
          <a:xfrm>
            <a:off x="4389120" y="1696212"/>
            <a:ext cx="4297680" cy="2157070"/>
          </a:xfrm>
          <a:prstGeom prst="rect">
            <a:avLst/>
          </a:prstGeom>
        </p:spPr>
      </p:pic>
      <p:sp>
        <p:nvSpPr>
          <p:cNvPr id="5" name="Text 2"/>
          <p:cNvSpPr txBox="1"/>
          <p:nvPr/>
        </p:nvSpPr>
        <p:spPr>
          <a:xfrm>
            <a:off x="4389120" y="389900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Every branch has the full 6.0 V across it, so each branch current is simply 6.0 V divided by that branch's resistance.</a:t>
            </a:r>
            <a:endParaRPr lang="en-US" sz="1100" dirty="0"/>
          </a:p>
        </p:txBody>
      </p:sp>
      <p:sp>
        <p:nvSpPr>
          <p:cNvPr id="6" name="Text 3"/>
          <p:cNvSpPr txBox="1"/>
          <p:nvPr/>
        </p:nvSpPr>
        <p:spPr>
          <a:xfrm>
            <a:off x="457200" y="1371600"/>
            <a:ext cx="361188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Resistors of 22 Ω, 47 Ω and 68 Ω are connected in parallel across a 6.0 V supply of negligible internal resistance. Calculate (a) the combined resistance and (b) the current in each resistor and the supply current.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Add the reciprocals, then invert: 1/R = (1/22) + (1/47) + (1/68) = 0.0814 Ω⁻¹, so </a:t>
            </a:r>
            <a:r>
              <a:rPr lang="en-US" sz="1500" b="1" dirty="0">
                <a:solidFill>
                  <a:srgbClr val="1A1F2B"/>
                </a:solidFill>
                <a:latin typeface="Calibri" pitchFamily="34" charset="0"/>
                <a:ea typeface="Calibri" pitchFamily="34" charset="-122"/>
                <a:cs typeface="Calibri" pitchFamily="34" charset="-120"/>
              </a:rPr>
              <a:t>R = 12 Ω (12.3 Ω)</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6.0/22 = 0.273 A, 6.0/47 = 0.128 A, 6.0/68 = 0.0882 A. The supply current is the sum of the branch currents: </a:t>
            </a:r>
            <a:r>
              <a:rPr lang="en-US" sz="1500" b="1" dirty="0">
                <a:solidFill>
                  <a:srgbClr val="1A1F2B"/>
                </a:solidFill>
                <a:latin typeface="Calibri" pitchFamily="34" charset="0"/>
                <a:ea typeface="Calibri" pitchFamily="34" charset="-122"/>
                <a:cs typeface="Calibri" pitchFamily="34" charset="-120"/>
              </a:rPr>
              <a:t>I = 0.489 A</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derive the equations for resistors in series and in parallel?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Calculate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Check: 6.0 / 12.28 = 0.489 A. And 12 Ω is less than the smallest resistor, 22 Ω, a quick sense check on any parallel answer.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derive the equations for resistors in series and in parallel?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Stopping after adding the reciprocals. 1/22 + 1/47 + 1/68 = 0.0814 is 1/R, in Ω⁻¹. Giving "0.081 Ω" as the resistance is wrong by a factor of more than 100, so always invert as the last step.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analyse a combined series–parallel network?</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267004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Simplify inwards to a single resistance, find the supply current, then work back outwards. Use the same four steps every time: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Replace each parallel group with its single equivalent resistance.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Add the series resistances to get the total; find the supply current, I = V/Rₜₒₜₐₗ.</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Work back out: the p.d. across each series part is I times its resistance, and these p.d.s add up to the supply p.d.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Each branch of a parallel group has the group's p.d.; branch current = that p.d. ÷ branch resistance. The branch currents add up to the current into the group.</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Changing any one resistor changes every current and p.d. in the network, because the total resistance, and therefore the supply current, changes.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analyse a combined series–parallel network?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The network of worked example 4. The parallel pair is equivalent to 12 Ω, so the total is 22 Ω. The 2.73 V across the 10 Ω resistor and the 3.27 V across the pair add up to 6.0 V, and 0.164 A + 0.109 A = 0.273 A.">    </p:cNvPr>
          <p:cNvPicPr>
            <a:picLocks noChangeAspect="1"/>
          </p:cNvPicPr>
          <p:nvPr/>
        </p:nvPicPr>
        <p:blipFill>
          <a:blip r:embed="rId1"/>
          <a:stretch>
            <a:fillRect/>
          </a:stretch>
        </p:blipFill>
        <p:spPr>
          <a:xfrm>
            <a:off x="2068373" y="1371600"/>
            <a:ext cx="5007254" cy="2638044"/>
          </a:xfrm>
          <a:prstGeom prst="rect">
            <a:avLst/>
          </a:prstGeom>
        </p:spPr>
      </p:pic>
      <p:sp>
        <p:nvSpPr>
          <p:cNvPr id="5" name="Text 2"/>
          <p:cNvSpPr txBox="1"/>
          <p:nvPr/>
        </p:nvSpPr>
        <p:spPr>
          <a:xfrm>
            <a:off x="2068373" y="4055364"/>
            <a:ext cx="5007254" cy="562356"/>
          </a:xfrm>
          <a:prstGeom prst="rect">
            <a:avLst/>
          </a:prstGeom>
          <a:noFill/>
          <a:ln/>
        </p:spPr>
        <p:txBody>
          <a:bodyPr wrap="square" lIns="0" tIns="0" rIns="0" bIns="0" rtlCol="0" anchor="t"/>
          <a:lstStyle/>
          <a:p>
            <a:pPr algn="ctr" indent="0" marL="0">
              <a:buNone/>
            </a:pPr>
            <a:r>
              <a:rPr lang="en-US" sz="1100" i="1" dirty="0">
                <a:solidFill>
                  <a:srgbClr val="5A6577"/>
                </a:solidFill>
              </a:rPr>
              <a:t>The network of worked example 4. The parallel pair is equivalent to 12 Ω, so the total is 22 Ω. The 2.73 V across the 10 Ω resistor and the 3.27 V across the pair add up to 6.0 V, and 0.164 A + 0.109 A = 0.273 A.</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analyse a combined series–parallel network?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Calculate</a:t>
            </a:r>
            <a:endParaRPr lang="en-US" sz="1200" dirty="0"/>
          </a:p>
        </p:txBody>
      </p:sp>
      <p:sp>
        <p:nvSpPr>
          <p:cNvPr id="4" name="Text 2"/>
          <p:cNvSpPr txBox="1"/>
          <p:nvPr/>
        </p:nvSpPr>
        <p:spPr>
          <a:xfrm>
            <a:off x="457200" y="1371600"/>
            <a:ext cx="8229600" cy="297911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6.0 V supply of negligible internal resistance is connected to a 10 Ω resistor in series with a parallel pair of resistors, 20 Ω and 30 Ω. Calculate (a) the total resistance, (b) the supply current, (c) the p.d. across the parallel pair and (d) the current in the 30 Ω resistor.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Parallel pair first: 1/Rₚ = (1/20) + (1/30) = (5/60), so Rₚ = 12 Ω. Then </a:t>
            </a:r>
            <a:r>
              <a:rPr lang="en-US" sz="1500" b="1" dirty="0">
                <a:solidFill>
                  <a:srgbClr val="1A1F2B"/>
                </a:solidFill>
                <a:latin typeface="Calibri" pitchFamily="34" charset="0"/>
                <a:ea typeface="Calibri" pitchFamily="34" charset="-122"/>
                <a:cs typeface="Calibri" pitchFamily="34" charset="-120"/>
              </a:rPr>
              <a:t>R = 10 + 12 = 22 Ω</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I = 6.0/22 = 0.273 A</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P.d. across the series resistor: V₁₀ = 0.2727 ×10 = 2.73 V. The rest of the 6.0 V is across the pair: </a:t>
            </a:r>
            <a:r>
              <a:rPr lang="en-US" sz="1500" b="1" dirty="0">
                <a:solidFill>
                  <a:srgbClr val="1A1F2B"/>
                </a:solidFill>
                <a:latin typeface="Calibri" pitchFamily="34" charset="0"/>
                <a:ea typeface="Calibri" pitchFamily="34" charset="-122"/>
                <a:cs typeface="Calibri" pitchFamily="34" charset="-120"/>
              </a:rPr>
              <a:t>Vₚ = 6.0 - 2.73 = 3.27 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I₃₀ = 3.273/30 = 0.109 A</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I₂₀ = 3.273/20 = 0.164 A, and 0.164 + 0.109 = 0.273 A.</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analyse a combined series–parallel network?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follow-up thought shows how the whole network responds. If the 30 Ω resistor were removed, the total would rise to 10 + 20 = 30 Ω, the supply current would fall to 6.0/30 = 0.20 A, and the p.d. across the 20 Ω resistor would rise to 0.20 ×20 = 4.0 V. Less p.d. is "lost" across the 10 Ω resistor because less current flows through it.</a:t>
            </a:r>
            <a:endParaRPr lang="en-US" sz="1500" dirty="0"/>
          </a:p>
        </p:txBody>
      </p:sp>
      <p:sp>
        <p:nvSpPr>
          <p:cNvPr id="5" name="Shape 3"/>
          <p:cNvSpPr/>
          <p:nvPr/>
        </p:nvSpPr>
        <p:spPr>
          <a:xfrm>
            <a:off x="457200" y="2412187"/>
            <a:ext cx="8229600" cy="851306"/>
          </a:xfrm>
          <a:prstGeom prst="roundRect">
            <a:avLst>
              <a:gd name="adj" fmla="val 6445"/>
            </a:avLst>
          </a:prstGeom>
          <a:solidFill>
            <a:srgbClr val="FFFBEB"/>
          </a:solidFill>
          <a:ln w="9525">
            <a:solidFill>
              <a:srgbClr val="DDE2EA"/>
            </a:solidFill>
            <a:prstDash val="solid"/>
          </a:ln>
        </p:spPr>
      </p:sp>
      <p:sp>
        <p:nvSpPr>
          <p:cNvPr id="6" name="Text 4"/>
          <p:cNvSpPr txBox="1"/>
          <p:nvPr/>
        </p:nvSpPr>
        <p:spPr>
          <a:xfrm>
            <a:off x="603504" y="2503627"/>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Carry at least one more significant figure than the answer needs through a multi-step network calculation (here 0.2727 A, not 0.27 A). Rounding early can move the final answer in its last figure.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I–V graphs of common components look like?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I–V characteristic is a graph of the current I through a component against the p.d. V across it. It includes negative values, obtained by reversing the connections, because some components behave differently in the two directions. A component is </a:t>
            </a:r>
            <a:r>
              <a:rPr lang="en-US" sz="1500" b="1" dirty="0">
                <a:solidFill>
                  <a:srgbClr val="1A1F2B"/>
                </a:solidFill>
                <a:latin typeface="Calibri" pitchFamily="34" charset="0"/>
                <a:ea typeface="Calibri" pitchFamily="34" charset="-122"/>
                <a:cs typeface="Calibri" pitchFamily="34" charset="-120"/>
              </a:rPr>
              <a:t>ohmic</a:t>
            </a:r>
            <a:r>
              <a:rPr lang="en-US" sz="1500" dirty="0">
                <a:solidFill>
                  <a:srgbClr val="1A1F2B"/>
                </a:solidFill>
                <a:latin typeface="Calibri" pitchFamily="34" charset="0"/>
                <a:ea typeface="Calibri" pitchFamily="34" charset="-122"/>
                <a:cs typeface="Calibri" pitchFamily="34" charset="-120"/>
              </a:rPr>
              <a:t> if I ∝V: its graph is a straight line through the origin. For a metal this needs constant temperature (Ohm's law, page 2.6).</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On I–V axes a steeper line from the origin means a smaller resistance. Why the lamp and thermistor change resistance with temperature is explained on page 2.10.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I–V graphs of common components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Ohmic conductor (a resistor, or a metal wire at constant temperature): a straight line through the origin, the same in both directions. The resistance is constant.">    </p:cNvPr>
          <p:cNvPicPr>
            <a:picLocks noChangeAspect="1"/>
          </p:cNvPicPr>
          <p:nvPr/>
        </p:nvPicPr>
        <p:blipFill>
          <a:blip r:embed="rId1"/>
          <a:stretch>
            <a:fillRect/>
          </a:stretch>
        </p:blipFill>
        <p:spPr>
          <a:xfrm>
            <a:off x="2101291" y="1371600"/>
            <a:ext cx="4941418" cy="2807208"/>
          </a:xfrm>
          <a:prstGeom prst="rect">
            <a:avLst/>
          </a:prstGeom>
        </p:spPr>
      </p:pic>
      <p:sp>
        <p:nvSpPr>
          <p:cNvPr id="5" name="Text 2"/>
          <p:cNvSpPr txBox="1"/>
          <p:nvPr/>
        </p:nvSpPr>
        <p:spPr>
          <a:xfrm>
            <a:off x="2101291" y="4224528"/>
            <a:ext cx="4941418" cy="393192"/>
          </a:xfrm>
          <a:prstGeom prst="rect">
            <a:avLst/>
          </a:prstGeom>
          <a:noFill/>
          <a:ln/>
        </p:spPr>
        <p:txBody>
          <a:bodyPr wrap="square" lIns="0" tIns="0" rIns="0" bIns="0" rtlCol="0" anchor="t"/>
          <a:lstStyle/>
          <a:p>
            <a:pPr algn="ctr" indent="0" marL="0">
              <a:buNone/>
            </a:pPr>
            <a:r>
              <a:rPr lang="en-US" sz="1100" i="1" dirty="0">
                <a:solidFill>
                  <a:srgbClr val="5A6577"/>
                </a:solidFill>
              </a:rPr>
              <a:t>Ohmic conductor (a resistor, or a metal wire at constant temperature): a straight line through the origin, the same in both directions. The resistance is constant.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I–V graphs of common components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Filament lamp: a curve through the origin whose gradient decreases as |V| increases, symmetrical about the origin. A larger current heats the metal filament, and the resistance of a metal rises with temperature.">    </p:cNvPr>
          <p:cNvPicPr>
            <a:picLocks noChangeAspect="1"/>
          </p:cNvPicPr>
          <p:nvPr/>
        </p:nvPicPr>
        <p:blipFill>
          <a:blip r:embed="rId1"/>
          <a:stretch>
            <a:fillRect/>
          </a:stretch>
        </p:blipFill>
        <p:spPr>
          <a:xfrm>
            <a:off x="2250338" y="1371600"/>
            <a:ext cx="4643323" cy="2638044"/>
          </a:xfrm>
          <a:prstGeom prst="rect">
            <a:avLst/>
          </a:prstGeom>
        </p:spPr>
      </p:pic>
      <p:sp>
        <p:nvSpPr>
          <p:cNvPr id="5" name="Text 2"/>
          <p:cNvSpPr txBox="1"/>
          <p:nvPr/>
        </p:nvSpPr>
        <p:spPr>
          <a:xfrm>
            <a:off x="2250338" y="4055364"/>
            <a:ext cx="4643323" cy="562356"/>
          </a:xfrm>
          <a:prstGeom prst="rect">
            <a:avLst/>
          </a:prstGeom>
          <a:noFill/>
          <a:ln/>
        </p:spPr>
        <p:txBody>
          <a:bodyPr wrap="square" lIns="0" tIns="0" rIns="0" bIns="0" rtlCol="0" anchor="t"/>
          <a:lstStyle/>
          <a:p>
            <a:pPr algn="ctr" indent="0" marL="0">
              <a:buNone/>
            </a:pPr>
            <a:r>
              <a:rPr lang="en-US" sz="1100" i="1" dirty="0">
                <a:solidFill>
                  <a:srgbClr val="5A6577"/>
                </a:solidFill>
              </a:rPr>
              <a:t>Filament lamp: a curve through the origin whose gradient decreases as |V| increases, symmetrical about the origin. A larger current heats the metal filament, and the resistance of a metal rises with temperature.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I–V graphs of common components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NTC thermistor: a curve whose gradient increases as |V| increases, also symmetrical. The current heats the thermistor and its resistance falls.">    </p:cNvPr>
          <p:cNvPicPr>
            <a:picLocks noChangeAspect="1"/>
          </p:cNvPicPr>
          <p:nvPr/>
        </p:nvPicPr>
        <p:blipFill>
          <a:blip r:embed="rId1"/>
          <a:stretch>
            <a:fillRect/>
          </a:stretch>
        </p:blipFill>
        <p:spPr>
          <a:xfrm>
            <a:off x="2101291" y="1371600"/>
            <a:ext cx="4941418" cy="2807208"/>
          </a:xfrm>
          <a:prstGeom prst="rect">
            <a:avLst/>
          </a:prstGeom>
        </p:spPr>
      </p:pic>
      <p:sp>
        <p:nvSpPr>
          <p:cNvPr id="5" name="Text 2"/>
          <p:cNvSpPr txBox="1"/>
          <p:nvPr/>
        </p:nvSpPr>
        <p:spPr>
          <a:xfrm>
            <a:off x="2101291" y="4224528"/>
            <a:ext cx="4941418" cy="393192"/>
          </a:xfrm>
          <a:prstGeom prst="rect">
            <a:avLst/>
          </a:prstGeom>
          <a:noFill/>
          <a:ln/>
        </p:spPr>
        <p:txBody>
          <a:bodyPr wrap="square" lIns="0" tIns="0" rIns="0" bIns="0" rtlCol="0" anchor="t"/>
          <a:lstStyle/>
          <a:p>
            <a:pPr algn="ctr" indent="0" marL="0">
              <a:buNone/>
            </a:pPr>
            <a:r>
              <a:rPr lang="en-US" sz="1100" i="1" dirty="0">
                <a:solidFill>
                  <a:srgbClr val="5A6577"/>
                </a:solidFill>
              </a:rPr>
              <a:t>NTC thermistor: a curve whose gradient increases as |V| increases, also symmetrical. The current heats the thermistor and its resistance falls.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I–V graphs of common components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Semiconductor diode: almost zero current in reverse; in the forward direction almost zero until about 0.6 V, then a steep rise. It conducts in one direction only.">    </p:cNvPr>
          <p:cNvPicPr>
            <a:picLocks noChangeAspect="1"/>
          </p:cNvPicPr>
          <p:nvPr/>
        </p:nvPicPr>
        <p:blipFill>
          <a:blip r:embed="rId1"/>
          <a:stretch>
            <a:fillRect/>
          </a:stretch>
        </p:blipFill>
        <p:spPr>
          <a:xfrm>
            <a:off x="2101291" y="1371600"/>
            <a:ext cx="4941418" cy="2807208"/>
          </a:xfrm>
          <a:prstGeom prst="rect">
            <a:avLst/>
          </a:prstGeom>
        </p:spPr>
      </p:pic>
      <p:sp>
        <p:nvSpPr>
          <p:cNvPr id="5" name="Text 2"/>
          <p:cNvSpPr txBox="1"/>
          <p:nvPr/>
        </p:nvSpPr>
        <p:spPr>
          <a:xfrm>
            <a:off x="2101291" y="4224528"/>
            <a:ext cx="4941418" cy="393192"/>
          </a:xfrm>
          <a:prstGeom prst="rect">
            <a:avLst/>
          </a:prstGeom>
          <a:noFill/>
          <a:ln/>
        </p:spPr>
        <p:txBody>
          <a:bodyPr wrap="square" lIns="0" tIns="0" rIns="0" bIns="0" rtlCol="0" anchor="t"/>
          <a:lstStyle/>
          <a:p>
            <a:pPr algn="ctr" indent="0" marL="0">
              <a:buNone/>
            </a:pPr>
            <a:r>
              <a:rPr lang="en-US" sz="1100" i="1" dirty="0">
                <a:solidFill>
                  <a:srgbClr val="5A6577"/>
                </a:solidFill>
              </a:rPr>
              <a:t>Semiconductor diode: almost zero current in reverse; in the forward direction almost zero until about 0.6 V, then a steep rise. It conducts in one direction only.</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I–V graphs of common components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Component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Shape of the I–V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tells you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Ohmic conductor (resistor, metal wire at constant temperature)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Straight line through the origin, same in both directions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 resistance; R = V/I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Filament lamp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Curve through the origin, gradient decreasing as |V| increases; symmetrical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Resistance increases as the current heats the filament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NTC thermistor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Curve through the origin, gradient increasing as |V| increases; symmetrical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Resistance decreases as the current heats the thermistor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Semiconductor diode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Almost zero current in reverse; forward current almost zero until about 0.6 V, then a steep rise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Very high resistance in reverse, low resistance once it conducts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I–V graphs of common components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you sketch a characteristic, label the axes I and V, draw through the origin, and show both quadrants unless told otherwise. Make the lamp curve level off, the thermistor curve steepen, and the diode current stay on the axis until a small positive p.d.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resistance from an I–V graph and solve non-ohmic circuits?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A lamp rated 6.0 V. The dashed lines from the origin have gradients I/V = 1/R: 12 Ω at P and 24 Ω at Q. The tangent at Q is much flatter, and 1/(its gradient) = 96 Ω is not the resistance.">    </p:cNvPr>
          <p:cNvPicPr>
            <a:picLocks noChangeAspect="1"/>
          </p:cNvPicPr>
          <p:nvPr/>
        </p:nvPicPr>
        <p:blipFill>
          <a:blip r:embed="rId1"/>
          <a:stretch>
            <a:fillRect/>
          </a:stretch>
        </p:blipFill>
        <p:spPr>
          <a:xfrm>
            <a:off x="4389120" y="1378001"/>
            <a:ext cx="4297680" cy="2626157"/>
          </a:xfrm>
          <a:prstGeom prst="rect">
            <a:avLst/>
          </a:prstGeom>
        </p:spPr>
      </p:pic>
      <p:sp>
        <p:nvSpPr>
          <p:cNvPr id="5" name="Text 2"/>
          <p:cNvSpPr txBox="1"/>
          <p:nvPr/>
        </p:nvSpPr>
        <p:spPr>
          <a:xfrm>
            <a:off x="4389120" y="4049878"/>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 lamp rated 6.0 V. The dashed lines from the origin have gradients I/V = 1/R: 12 Ω at P and 24 Ω at Q. The tangent at Q is much flatter, and 1/(its gradient) = 96 Ω is not the resistance.</a:t>
            </a:r>
            <a:endParaRPr lang="en-US" sz="1100" dirty="0"/>
          </a:p>
        </p:txBody>
      </p:sp>
      <p:sp>
        <p:nvSpPr>
          <p:cNvPr id="6" name="Text 3"/>
          <p:cNvSpPr txBox="1"/>
          <p:nvPr/>
        </p:nvSpPr>
        <p:spPr>
          <a:xfrm>
            <a:off x="457200" y="1371600"/>
            <a:ext cx="361188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Resistance is defined as R = V/I at a point. It does not mean the gradient, and it does not mean ΔV/ΔI between two points. The two methods agree only for a straight line through the origin.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read resistance from an I–V graph and solve non-ohmic circuits?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5 · Medium · Determine, Explain</a:t>
            </a:r>
            <a:endParaRPr lang="en-US" sz="1200" dirty="0"/>
          </a:p>
        </p:txBody>
      </p:sp>
      <p:sp>
        <p:nvSpPr>
          <p:cNvPr id="4" name="Text 2"/>
          <p:cNvSpPr txBox="1"/>
          <p:nvPr/>
        </p:nvSpPr>
        <p:spPr>
          <a:xfrm>
            <a:off x="457200" y="1371600"/>
            <a:ext cx="822960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graph above is the I–V characteristic of a lamp rated 6.0 V. (a) Determine the resistance of the lamp at 2.0 V and at 6.0 V. (b) A student calculates ΔV/ΔI between P and Q and calls it the resistance. Explain why this is wrong.</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From the graph: at 2.0 V, I = 0.167 A; at 6.0 V, I = 0.250 A. Then R = V/I: 2.0/0.167 = 12 Ω and 6.0/0.250 = 24 Ω, so </a:t>
            </a:r>
            <a:r>
              <a:rPr lang="en-US" sz="1500" b="1" dirty="0">
                <a:solidFill>
                  <a:srgbClr val="1A1F2B"/>
                </a:solidFill>
                <a:latin typeface="Calibri" pitchFamily="34" charset="0"/>
                <a:ea typeface="Calibri" pitchFamily="34" charset="-122"/>
                <a:cs typeface="Calibri" pitchFamily="34" charset="-120"/>
              </a:rPr>
              <a:t>12 Ω at 2.0 V and 24 Ω at 6.0 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student's value is ΔV/ΔI = 4.0/0.083 = 48 Ω. Resistance is defined as V/I at a point, not as the change in V over the change in I. </a:t>
            </a:r>
            <a:r>
              <a:rPr lang="en-US" sz="1500" b="1" dirty="0">
                <a:solidFill>
                  <a:srgbClr val="1A1F2B"/>
                </a:solidFill>
                <a:latin typeface="Calibri" pitchFamily="34" charset="0"/>
                <a:ea typeface="Calibri" pitchFamily="34" charset="-122"/>
                <a:cs typeface="Calibri" pitchFamily="34" charset="-120"/>
              </a:rPr>
              <a:t>The two agree only for a straight line through the origin; for the curved lamp graph, 48 Ω matches neither point.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read resistance from an I–V graph and solve non-ohmic circuits?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With a lamp in a circuit you cannot share the p.d. in a ratio, because the lamp's resistance depends on the current through it. Write down both conditions and use the graph.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read resistance from an I–V graph and solve non-ohmic circuits?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Hard · Determine</a:t>
            </a:r>
            <a:endParaRPr lang="en-US" sz="1200" dirty="0"/>
          </a:p>
        </p:txBody>
      </p:sp>
      <p:sp>
        <p:nvSpPr>
          <p:cNvPr id="4" name="Text 2"/>
          <p:cNvSpPr txBox="1"/>
          <p:nvPr/>
        </p:nvSpPr>
        <p:spPr>
          <a:xfrm>
            <a:off x="457200" y="1371600"/>
            <a:ext cx="8229600" cy="16358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same lamp is connected in series with a 16 Ω resistor across an 8.0 V supply of negligible internal resistance. Use the graph to determine the current and the p.d. across the lamp.</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Series: the same current I passes through the lamp and the resistor. Energy: Vₗₐₘₚ + 16I = 8.0 V.</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The lamp is non-ohmic, so try currents and read Vₗₐₘₚ from the graph:</a:t>
            </a:r>
            <a:endParaRPr lang="en-US" sz="13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3053182"/>
          <a:ext cx="8229600" cy="914400"/>
        </p:xfrm>
        <a:graphic>
          <a:graphicData uri="http://schemas.openxmlformats.org/drawingml/2006/table">
            <a:tbl>
              <a:tblPr/>
              <a:tblGrid>
                <a:gridCol w="1553566"/>
                <a:gridCol w="3511296"/>
                <a:gridCol w="1553566"/>
                <a:gridCol w="161117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 /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Vₗₐₘₚ from graph /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16I /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total /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3.88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3.52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3.68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8.13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4312310"/>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The total reaches 8.0 V between 0.22 A and 0.23 A, close to 0.23 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read resistance from an I–V graph and solve non-ohmic circuits?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Hard · Determine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So </a:t>
            </a:r>
            <a:r>
              <a:rPr lang="en-US" sz="1500" b="1" dirty="0">
                <a:solidFill>
                  <a:srgbClr val="1A1F2B"/>
                </a:solidFill>
                <a:latin typeface="Calibri" pitchFamily="34" charset="0"/>
                <a:ea typeface="Calibri" pitchFamily="34" charset="-122"/>
                <a:cs typeface="Calibri" pitchFamily="34" charset="-120"/>
              </a:rPr>
              <a:t>I ≈0.23 A (0.228 A)</a:t>
            </a:r>
            <a:r>
              <a:rPr lang="en-US" sz="1500" dirty="0">
                <a:solidFill>
                  <a:srgbClr val="1A1F2B"/>
                </a:solidFill>
                <a:latin typeface="Calibri" pitchFamily="34" charset="0"/>
                <a:ea typeface="Calibri" pitchFamily="34" charset="-122"/>
                <a:cs typeface="Calibri" pitchFamily="34" charset="-120"/>
              </a:rPr>
              <a:t> and Vₗₐₘₚ = 8.0 - 16 ×0.228, giving </a:t>
            </a:r>
            <a:r>
              <a:rPr lang="en-US" sz="1500" b="1" dirty="0">
                <a:solidFill>
                  <a:srgbClr val="1A1F2B"/>
                </a:solidFill>
                <a:latin typeface="Calibri" pitchFamily="34" charset="0"/>
                <a:ea typeface="Calibri" pitchFamily="34" charset="-122"/>
                <a:cs typeface="Calibri" pitchFamily="34" charset="-120"/>
              </a:rPr>
              <a:t>Vₗₐₘₚ ≈4.3 V (4.347 V)</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lamp's resistance settles at about 4.35/0.228 = 19 Ω. You could not have shared the 8.0 V in a ratio first, because that 19 Ω is only known at the end.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read resistance from an I–V graph and solve non-ohmic circuits?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The straight line I = (8.0 − V)/16 shows every combination allowed by the 16 Ω resistor and the 8.0 V supply; the lamp curve shows every combination the lamp allows. They cross at about 4.3 V and 0.23 A.">    </p:cNvPr>
          <p:cNvPicPr>
            <a:picLocks noChangeAspect="1"/>
          </p:cNvPicPr>
          <p:nvPr/>
        </p:nvPicPr>
        <p:blipFill>
          <a:blip r:embed="rId1"/>
          <a:stretch>
            <a:fillRect/>
          </a:stretch>
        </p:blipFill>
        <p:spPr>
          <a:xfrm>
            <a:off x="4389120" y="1378001"/>
            <a:ext cx="4297680" cy="2626157"/>
          </a:xfrm>
          <a:prstGeom prst="rect">
            <a:avLst/>
          </a:prstGeom>
        </p:spPr>
      </p:pic>
      <p:sp>
        <p:nvSpPr>
          <p:cNvPr id="5" name="Text 2"/>
          <p:cNvSpPr txBox="1"/>
          <p:nvPr/>
        </p:nvSpPr>
        <p:spPr>
          <a:xfrm>
            <a:off x="4389120" y="4049878"/>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straight line I = (8.0 − V)/16 shows every combination allowed by the 16 Ω resistor and the 8.0 V supply; the lamp curve shows every combination the lamp allows. They cross at about 4.3 V and 0.23 A.</a:t>
            </a:r>
            <a:endParaRPr lang="en-US" sz="1100" dirty="0"/>
          </a:p>
        </p:txBody>
      </p:sp>
      <p:sp>
        <p:nvSpPr>
          <p:cNvPr id="6" name="Text 3"/>
          <p:cNvSpPr txBox="1"/>
          <p:nvPr/>
        </p:nvSpPr>
        <p:spPr>
          <a:xfrm>
            <a:off x="457200" y="1371600"/>
            <a:ext cx="361188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same answer can be found by drawing. Rearranged, the resistor condition is I = (8.0 - Vₗₐₘₚ)/16, a straight line on the lamp's I–V axes. Where it crosses the lamp curve, both conditions hold at once.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measure an I–V characteristic?</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A variable resistor connected as a potential divider. The lamp's p.d. is taken between end L and the slider, so it can be set to any value from zero up to the supply p.d.">    </p:cNvPr>
          <p:cNvPicPr>
            <a:picLocks noChangeAspect="1"/>
          </p:cNvPicPr>
          <p:nvPr/>
        </p:nvPicPr>
        <p:blipFill>
          <a:blip r:embed="rId1"/>
          <a:stretch>
            <a:fillRect/>
          </a:stretch>
        </p:blipFill>
        <p:spPr>
          <a:xfrm>
            <a:off x="5278831" y="1371600"/>
            <a:ext cx="3407969" cy="2638044"/>
          </a:xfrm>
          <a:prstGeom prst="rect">
            <a:avLst/>
          </a:prstGeom>
        </p:spPr>
      </p:pic>
      <p:sp>
        <p:nvSpPr>
          <p:cNvPr id="5" name="Text 2"/>
          <p:cNvSpPr txBox="1"/>
          <p:nvPr/>
        </p:nvSpPr>
        <p:spPr>
          <a:xfrm>
            <a:off x="5278831" y="4055364"/>
            <a:ext cx="3407969" cy="562356"/>
          </a:xfrm>
          <a:prstGeom prst="rect">
            <a:avLst/>
          </a:prstGeom>
          <a:noFill/>
          <a:ln/>
        </p:spPr>
        <p:txBody>
          <a:bodyPr wrap="square" lIns="0" tIns="0" rIns="0" bIns="0" rtlCol="0" anchor="t"/>
          <a:lstStyle/>
          <a:p>
            <a:pPr algn="ctr" indent="0" marL="0">
              <a:buNone/>
            </a:pPr>
            <a:r>
              <a:rPr lang="en-US" sz="1100" i="1" dirty="0">
                <a:solidFill>
                  <a:srgbClr val="5A6577"/>
                </a:solidFill>
              </a:rPr>
              <a:t>A variable resistor connected as a potential divider. The lamp's p.d. is taken between end L and the slider, so it can be set to any value from zero up to the supply p.d.</a:t>
            </a:r>
            <a:endParaRPr lang="en-US" sz="1100" dirty="0"/>
          </a:p>
        </p:txBody>
      </p:sp>
      <p:sp>
        <p:nvSpPr>
          <p:cNvPr id="6" name="Text 3"/>
          <p:cNvSpPr txBox="1"/>
          <p:nvPr/>
        </p:nvSpPr>
        <p:spPr>
          <a:xfrm>
            <a:off x="457200" y="1371600"/>
            <a:ext cx="4501591" cy="299191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ammeter goes in series with the component; the voltmeter goes in parallel with the component only.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Varying the p.d.:</a:t>
            </a:r>
            <a:r>
              <a:rPr lang="en-US" sz="1500" dirty="0">
                <a:solidFill>
                  <a:srgbClr val="1A1F2B"/>
                </a:solidFill>
                <a:latin typeface="Calibri" pitchFamily="34" charset="0"/>
                <a:ea typeface="Calibri" pitchFamily="34" charset="-122"/>
                <a:cs typeface="Calibri" pitchFamily="34" charset="-120"/>
              </a:rPr>
              <a:t> a variable resistor used as a potential divider (above) lets the p.d. start from zero. A variable resistor simply in series with the component is easier to set up, but the p.d. cannot fall to zero, so the region near the origin is missed.</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Readings:</a:t>
            </a:r>
            <a:r>
              <a:rPr lang="en-US" sz="1500" dirty="0">
                <a:solidFill>
                  <a:srgbClr val="1A1F2B"/>
                </a:solidFill>
                <a:latin typeface="Calibri" pitchFamily="34" charset="0"/>
                <a:ea typeface="Calibri" pitchFamily="34" charset="-122"/>
                <a:cs typeface="Calibri" pitchFamily="34" charset="-120"/>
              </a:rPr>
              <a:t> record I for a range of V, in equal steps across the whole range; take extra readings where the graph curves most.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Negative values:</a:t>
            </a:r>
            <a:r>
              <a:rPr lang="en-US" sz="1500" dirty="0">
                <a:solidFill>
                  <a:srgbClr val="1A1F2B"/>
                </a:solidFill>
                <a:latin typeface="Calibri" pitchFamily="34" charset="0"/>
                <a:ea typeface="Calibri" pitchFamily="34" charset="-122"/>
                <a:cs typeface="Calibri" pitchFamily="34" charset="-120"/>
              </a:rPr>
              <a:t> reverse the connections to the component (or the supply) and repeat.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an I–V characteristic?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132770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Diode:</a:t>
            </a:r>
            <a:r>
              <a:rPr lang="en-US" sz="1500" dirty="0">
                <a:solidFill>
                  <a:srgbClr val="1A1F2B"/>
                </a:solidFill>
                <a:latin typeface="Calibri" pitchFamily="34" charset="0"/>
                <a:ea typeface="Calibri" pitchFamily="34" charset="-122"/>
                <a:cs typeface="Calibri" pitchFamily="34" charset="-120"/>
              </a:rPr>
              <a:t> add a protective resistor in series so the forward current cannot become large; use a milliammeter; take small steps between about 0.4 V and 0.8 V where the current rises steeply.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Lamp and thermistor:</a:t>
            </a:r>
            <a:r>
              <a:rPr lang="en-US" sz="1500" dirty="0">
                <a:solidFill>
                  <a:srgbClr val="1A1F2B"/>
                </a:solidFill>
                <a:latin typeface="Calibri" pitchFamily="34" charset="0"/>
                <a:ea typeface="Calibri" pitchFamily="34" charset="-122"/>
                <a:cs typeface="Calibri" pitchFamily="34" charset="-120"/>
              </a:rPr>
              <a:t> wait for each reading to settle, because the component needs time to reach a steady temperature. The lamp gets hot, so do not touch it.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plot I against V and draw a smooth curve (or straight line) of best fit through the points.</a:t>
            </a:r>
            <a:endParaRPr lang="en-US" sz="1500" dirty="0"/>
          </a:p>
        </p:txBody>
      </p:sp>
      <p:sp>
        <p:nvSpPr>
          <p:cNvPr id="5" name="Shape 3"/>
          <p:cNvSpPr/>
          <p:nvPr/>
        </p:nvSpPr>
        <p:spPr>
          <a:xfrm>
            <a:off x="457200" y="2745029"/>
            <a:ext cx="8229600" cy="851306"/>
          </a:xfrm>
          <a:prstGeom prst="roundRect">
            <a:avLst>
              <a:gd name="adj" fmla="val 6445"/>
            </a:avLst>
          </a:prstGeom>
          <a:solidFill>
            <a:srgbClr val="FFFBEB"/>
          </a:solidFill>
          <a:ln w="9525">
            <a:solidFill>
              <a:srgbClr val="DDE2EA"/>
            </a:solidFill>
            <a:prstDash val="solid"/>
          </a:ln>
        </p:spPr>
      </p:sp>
      <p:sp>
        <p:nvSpPr>
          <p:cNvPr id="6" name="Text 4"/>
          <p:cNvSpPr txBox="1"/>
          <p:nvPr/>
        </p:nvSpPr>
        <p:spPr>
          <a:xfrm>
            <a:off x="603504" y="2836469"/>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Asked why a potential divider is used, give the physics reason: it allows the p.d. across the component to be varied from zero, so the full characteristic can be plotted. "It is more accurate" is not a reason.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2.7</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label the junctions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Put letters on junctions and arrows on currents before calculating. Writing "current in at J = current out at J" as an equation makes unknown currents straightforward and shows the physics.</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parallel first, then series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Reduce every parallel group to one resistor, add the series parts, find the supply current, then work back out to individual p.d.s and currents.</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two built-in checks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P.d.s around any loop must add up to the supply p.d.; branch currents must add up to the current into the group. A quick check on either catches most arithmetic slips.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2.7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resistance from a graph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Read one point and divide: R = V/I. Watch the axes: if V is on the vertical axis the gradient has units of Ω, but it is still the resistance only for a straight line through the origin.</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say which conservation law</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"Explain" questions on circuits expect the law by name: currents at junctions follow from conservation of charge; p.d.s around loops follow from conservation of energy.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Current is used up as it passes through a component.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Charge is conserved; it cannot disappear inside a lamp or resistor.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current is the same on both sides of a component in series; energy is transferred, not 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Parallel branches share the supply p.d. between them.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branch connects the same two points.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parallel branch has the same p.d.; it is the current that is shared.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Adding another resistor always increases the total resistance.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resistor in parallel adds an extra path for 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parallel the total falls and is less than the smallest resistor.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Resistance is the gradient of an I–V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Resistance is defined as V/I.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the coordinates of the point; the gradient matches only for a straight line through the origin.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filament lamp disobeys Ohm's law because it is not a metal conductor.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filament is a metal; its temperature rises with current.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Ohm's law needs constant temperature; the lamp's resistance rises as it heats.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diode has a fixed resistance.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V/I is enormous in reverse and small once it conducts.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diode is non-ohmic: it conducts in one direction only, above about 0.6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5831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6 Current, p.d. and resistance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 = ΔQ/Δt, V = W/Q and R = V/I are the definitions that turn conservation of charge and energy into the rules on this page; power in each resistor follows from P = VI.</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8 Resistivity and the potential divider</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potential divider is a series circuit sharing p.d. in the ratio of resistances: section 2 of this page applied to sensors with thermistors and LDRs.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9 E.m.f. and internal resistance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Kirchhoff's second law with the internal resistance included gives V = ε- Ir; the source's internal resistance is simply one more resistor in series.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884225"/>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10 Resistance, temperature and light</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Explains the shapes on this page: lattice vibrations raise a metal filament's resistance, while extra conduction electrons lower a thermistor's.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550822"/>
                <a:gridCol w="3998671"/>
                <a:gridCol w="268102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R₁ + R₂ + R₃</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resistors in series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1/R = 1/R₁ + 1/R₂ + 1/R₃</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resistors in parallel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V/I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resistance at any point on an I–V graph (R in Ω, V in V, I in A; page 2.6)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 = ΔQ/Δt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charge through a branch in a given time (Q in C, t in s; page 2.6)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ΣIᵢₙ = ΣIₒᵤₜ</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currents at a junction (conservation of 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Σε= ΣIR around a loop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p.d.s around a loop (conservation of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R₁R₂/(R₁ + R₂)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resistors in parallel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parallel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318028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Calculate the combined resistance of four 100 Ω resistors connected in parallel.</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2.0 A enters a junction with two outgoing wires. One carries 0.8 A. What does the other carry, and which conservation law did you use?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Two resistors in series are connected to a 9.0 V supply of negligible internal resistance. The p.d. across one is 3.5 V. What is the p.d. across the other, and which resistor is larger?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40 Ω resistor is connected in parallel with a 60 Ω resistor. Show that the combined resistance is less than 40 Ω, and explain why it must be.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6.0 Ω resistor is in series with two 12 Ω resistors in parallel, across a 12 V supply of negligible internal resistance. Find the current in each 12 Ω resistor.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Explain why a variable resistor connected as a potential divider is used, rather than one in series, when measuring the I–V characteristic of a lamp.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31565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1/R = 4 ×1/100 = 0.040 Ω⁻¹, so R = 25 Ω. For identical resistors this is R₀/n = 100/4.</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2.0 - 0.8 = 1.2 A, using conservation of charge (Kirchhoff's first law).</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9.0 - 3.5 = 5.5 V (conservation of energy). The current is the same in both, so the resistor with 5.5 V across it has the larger resistance.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(40 ×60)/(40 + 60) = 24 Ω. Adding the 60 Ω branch gives charge an extra path, so for the same p.d. the total current is larger than through 40 Ω alone, and R = V/I is smaller.</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Parallel pair: 12/2 = 6.0 Ω. Total = 6.0 + 6.0 = 12 Ω, so the supply current is 12/12 = 1.0 A. The pair is identical, so each 12 Ω resistor carries 0.50 A. Check: p.d. across the pair = 1.0 ×6.0 = 6.0 V, and 6.0/12 = 0.50 A.</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The potential divider allows the p.d. across the lamp to be varied all the way from zero, so the whole curve, including the region near the origin, can be plotted. A series variable resistor cannot reduce the lamp's p.d. to zero.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Three identical 10 Ω resistors are available. Two are connected in parallel, and this pair is connected in series with the third.</a:t>
            </a:r>
            <a:endParaRPr lang="en-US" sz="1400" dirty="0"/>
          </a:p>
          <a:p>
            <a:pPr indent="0" marL="0">
              <a:spcAft>
                <a:spcPts val="600"/>
              </a:spcAft>
              <a:buNone/>
            </a:pPr>
            <a:r>
              <a:rPr lang="en-US" sz="1400" dirty="0">
                <a:solidFill>
                  <a:srgbClr val="1A1F2B"/>
                </a:solidFill>
              </a:rPr>
              <a:t>What is the total resistance?</a:t>
            </a:r>
            <a:endParaRPr lang="en-US" sz="1400" dirty="0"/>
          </a:p>
          <a:p>
            <a:pPr indent="0" marL="0">
              <a:spcAft>
                <a:spcPts val="600"/>
              </a:spcAft>
              <a:buNone/>
            </a:pPr>
            <a:r>
              <a:rPr lang="en-US" sz="1400" dirty="0">
                <a:solidFill>
                  <a:srgbClr val="1A1F2B"/>
                </a:solidFill>
              </a:rPr>
              <a:t>Figure: two resistors in parallel, connected in series with the third</a:t>
            </a:r>
            <a:endParaRPr lang="en-US" sz="1400" dirty="0"/>
          </a:p>
          <a:p>
            <a:pPr indent="0" marL="0">
              <a:spcAft>
                <a:spcPts val="600"/>
              </a:spcAft>
              <a:buNone/>
            </a:pPr>
            <a:r>
              <a:rPr lang="en-US" sz="1400" dirty="0">
                <a:solidFill>
                  <a:srgbClr val="1A1F2B"/>
                </a:solidFill>
              </a:rPr>
              <a:t>A   3.3 Ω</a:t>
            </a:r>
            <a:endParaRPr lang="en-US" sz="1400" dirty="0"/>
          </a:p>
          <a:p>
            <a:pPr indent="0" marL="0">
              <a:spcAft>
                <a:spcPts val="600"/>
              </a:spcAft>
              <a:buNone/>
            </a:pPr>
            <a:r>
              <a:rPr lang="en-US" sz="1400" dirty="0">
                <a:solidFill>
                  <a:srgbClr val="1A1F2B"/>
                </a:solidFill>
              </a:rPr>
              <a:t>B   6.7 Ω</a:t>
            </a:r>
            <a:endParaRPr lang="en-US" sz="1400" dirty="0"/>
          </a:p>
          <a:p>
            <a:pPr indent="0" marL="0">
              <a:spcAft>
                <a:spcPts val="600"/>
              </a:spcAft>
              <a:buNone/>
            </a:pPr>
            <a:r>
              <a:rPr lang="en-US" sz="1400" dirty="0">
                <a:solidFill>
                  <a:srgbClr val="1A1F2B"/>
                </a:solidFill>
              </a:rPr>
              <a:t>C   15 Ω</a:t>
            </a:r>
            <a:endParaRPr lang="en-US" sz="1400" dirty="0"/>
          </a:p>
          <a:p>
            <a:pPr indent="0" marL="0">
              <a:spcAft>
                <a:spcPts val="600"/>
              </a:spcAft>
              <a:buNone/>
            </a:pPr>
            <a:r>
              <a:rPr lang="en-US" sz="1400" dirty="0">
                <a:solidFill>
                  <a:srgbClr val="1A1F2B"/>
                </a:solidFill>
              </a:rPr>
              <a:t>D   30 Ω</a:t>
            </a:r>
            <a:endParaRPr lang="en-US" sz="1400" dirty="0"/>
          </a:p>
        </p:txBody>
      </p:sp>
      <p:pic>
        <p:nvPicPr>
          <p:cNvPr id="5" name="Image 0" descr="Figure for question 1">    </p:cNvPr>
          <p:cNvPicPr>
            <a:picLocks noChangeAspect="1"/>
          </p:cNvPicPr>
          <p:nvPr/>
        </p:nvPicPr>
        <p:blipFill>
          <a:blip r:embed="rId1"/>
          <a:stretch>
            <a:fillRect/>
          </a:stretch>
        </p:blipFill>
        <p:spPr>
          <a:xfrm>
            <a:off x="5212080" y="2111175"/>
            <a:ext cx="3474720" cy="1629809"/>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9.0 V supply of negligible internal resistance is connected to an 8.0 Ω resistor in series with a parallel pair of resistors of 12 Ω and 24 Ω.</a:t>
            </a:r>
            <a:endParaRPr lang="en-US" sz="1400" dirty="0"/>
          </a:p>
          <a:p>
            <a:pPr indent="0" marL="0">
              <a:spcAft>
                <a:spcPts val="600"/>
              </a:spcAft>
              <a:buNone/>
            </a:pPr>
            <a:r>
              <a:rPr lang="en-US" sz="1400" dirty="0">
                <a:solidFill>
                  <a:srgbClr val="1A1F2B"/>
                </a:solidFill>
              </a:rPr>
              <a:t>What is the current in the 24 Ω resistor?</a:t>
            </a:r>
            <a:endParaRPr lang="en-US" sz="1400" dirty="0"/>
          </a:p>
          <a:p>
            <a:pPr indent="0" marL="0">
              <a:spcAft>
                <a:spcPts val="600"/>
              </a:spcAft>
              <a:buNone/>
            </a:pPr>
            <a:r>
              <a:rPr lang="en-US" sz="1400" dirty="0">
                <a:solidFill>
                  <a:srgbClr val="1A1F2B"/>
                </a:solidFill>
              </a:rPr>
              <a:t>Figure: the circuit</a:t>
            </a:r>
            <a:endParaRPr lang="en-US" sz="1400" dirty="0"/>
          </a:p>
          <a:p>
            <a:pPr indent="0" marL="0">
              <a:spcAft>
                <a:spcPts val="600"/>
              </a:spcAft>
              <a:buNone/>
            </a:pPr>
            <a:r>
              <a:rPr lang="en-US" sz="1400" dirty="0">
                <a:solidFill>
                  <a:srgbClr val="1A1F2B"/>
                </a:solidFill>
              </a:rPr>
              <a:t>A   0.19 A</a:t>
            </a:r>
            <a:endParaRPr lang="en-US" sz="1400" dirty="0"/>
          </a:p>
          <a:p>
            <a:pPr indent="0" marL="0">
              <a:spcAft>
                <a:spcPts val="600"/>
              </a:spcAft>
              <a:buNone/>
            </a:pPr>
            <a:r>
              <a:rPr lang="en-US" sz="1400" dirty="0">
                <a:solidFill>
                  <a:srgbClr val="1A1F2B"/>
                </a:solidFill>
              </a:rPr>
              <a:t>B   0.28 A</a:t>
            </a:r>
            <a:endParaRPr lang="en-US" sz="1400" dirty="0"/>
          </a:p>
          <a:p>
            <a:pPr indent="0" marL="0">
              <a:spcAft>
                <a:spcPts val="600"/>
              </a:spcAft>
              <a:buNone/>
            </a:pPr>
            <a:r>
              <a:rPr lang="en-US" sz="1400" dirty="0">
                <a:solidFill>
                  <a:srgbClr val="1A1F2B"/>
                </a:solidFill>
              </a:rPr>
              <a:t>C   0.38 A</a:t>
            </a:r>
            <a:endParaRPr lang="en-US" sz="1400" dirty="0"/>
          </a:p>
          <a:p>
            <a:pPr indent="0" marL="0">
              <a:spcAft>
                <a:spcPts val="600"/>
              </a:spcAft>
              <a:buNone/>
            </a:pPr>
            <a:r>
              <a:rPr lang="en-US" sz="1400" dirty="0">
                <a:solidFill>
                  <a:srgbClr val="1A1F2B"/>
                </a:solidFill>
              </a:rPr>
              <a:t>D   0.56 A</a:t>
            </a:r>
            <a:endParaRPr lang="en-US" sz="1400" dirty="0"/>
          </a:p>
        </p:txBody>
      </p:sp>
      <p:pic>
        <p:nvPicPr>
          <p:cNvPr id="5" name="Image 0" descr="Figure for question 2">    </p:cNvPr>
          <p:cNvPicPr>
            <a:picLocks noChangeAspect="1"/>
          </p:cNvPicPr>
          <p:nvPr/>
        </p:nvPicPr>
        <p:blipFill>
          <a:blip r:embed="rId1"/>
          <a:stretch>
            <a:fillRect/>
          </a:stretch>
        </p:blipFill>
        <p:spPr>
          <a:xfrm>
            <a:off x="5212080" y="1887613"/>
            <a:ext cx="3474720" cy="2076935"/>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graph shows the I–V characteristics of two filament lamps, P and Q. The lamps are connected in series with a 10.0 V supply of negligible internal resistance.</a:t>
            </a:r>
            <a:endParaRPr lang="en-US" sz="1400" dirty="0"/>
          </a:p>
          <a:p>
            <a:pPr indent="0" marL="0">
              <a:spcAft>
                <a:spcPts val="600"/>
              </a:spcAft>
              <a:buNone/>
            </a:pPr>
            <a:r>
              <a:rPr lang="en-US" sz="1400" dirty="0">
                <a:solidFill>
                  <a:srgbClr val="1A1F2B"/>
                </a:solidFill>
              </a:rPr>
              <a:t>What is the power transferred in lamp Q?</a:t>
            </a:r>
            <a:endParaRPr lang="en-US" sz="1400" dirty="0"/>
          </a:p>
          <a:p>
            <a:pPr indent="0" marL="0">
              <a:spcAft>
                <a:spcPts val="600"/>
              </a:spcAft>
              <a:buNone/>
            </a:pPr>
            <a:r>
              <a:rPr lang="en-US" sz="1400" dirty="0">
                <a:solidFill>
                  <a:srgbClr val="1A1F2B"/>
                </a:solidFill>
              </a:rPr>
              <a:t>A   1.0 W</a:t>
            </a:r>
            <a:endParaRPr lang="en-US" sz="1400" dirty="0"/>
          </a:p>
          <a:p>
            <a:pPr indent="0" marL="0">
              <a:spcAft>
                <a:spcPts val="600"/>
              </a:spcAft>
              <a:buNone/>
            </a:pPr>
            <a:r>
              <a:rPr lang="en-US" sz="1400" dirty="0">
                <a:solidFill>
                  <a:srgbClr val="1A1F2B"/>
                </a:solidFill>
              </a:rPr>
              <a:t>B   1.1 W</a:t>
            </a:r>
            <a:endParaRPr lang="en-US" sz="1400" dirty="0"/>
          </a:p>
          <a:p>
            <a:pPr indent="0" marL="0">
              <a:spcAft>
                <a:spcPts val="600"/>
              </a:spcAft>
              <a:buNone/>
            </a:pPr>
            <a:r>
              <a:rPr lang="en-US" sz="1400" dirty="0">
                <a:solidFill>
                  <a:srgbClr val="1A1F2B"/>
                </a:solidFill>
              </a:rPr>
              <a:t>C   1.4 W</a:t>
            </a:r>
            <a:endParaRPr lang="en-US" sz="1400" dirty="0"/>
          </a:p>
          <a:p>
            <a:pPr indent="0" marL="0">
              <a:spcAft>
                <a:spcPts val="600"/>
              </a:spcAft>
              <a:buNone/>
            </a:pPr>
            <a:r>
              <a:rPr lang="en-US" sz="1400" dirty="0">
                <a:solidFill>
                  <a:srgbClr val="1A1F2B"/>
                </a:solidFill>
              </a:rPr>
              <a:t>D   1.5 W</a:t>
            </a:r>
            <a:endParaRPr lang="en-US" sz="1400" dirty="0"/>
          </a:p>
        </p:txBody>
      </p:sp>
      <p:pic>
        <p:nvPicPr>
          <p:cNvPr id="5" name="Image 0" descr="Figure for question 3">    </p:cNvPr>
          <p:cNvPicPr>
            <a:picLocks noChangeAspect="1"/>
          </p:cNvPicPr>
          <p:nvPr/>
        </p:nvPicPr>
        <p:blipFill>
          <a:blip r:embed="rId1"/>
          <a:stretch>
            <a:fillRect/>
          </a:stretch>
        </p:blipFill>
        <p:spPr>
          <a:xfrm>
            <a:off x="5212080" y="1767840"/>
            <a:ext cx="3474720" cy="231648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12 V supply of negligible internal resistance is connected in series with an ideal ammeter, a 40 Ω resistor P and a 60 Ω resistor Q. An ideal voltmeter is connected across Q. A switch S, when closed, connects a third resistor R of 60 Ω in parallel with Q. S is initially open.</a:t>
            </a:r>
            <a:endParaRPr lang="en-US" sz="1200" dirty="0"/>
          </a:p>
          <a:p>
            <a:pPr indent="0" marL="0">
              <a:spcAft>
                <a:spcPts val="600"/>
              </a:spcAft>
              <a:buNone/>
            </a:pPr>
            <a:r>
              <a:rPr lang="en-US" sz="1200" dirty="0">
                <a:solidFill>
                  <a:srgbClr val="1A1F2B"/>
                </a:solidFill>
              </a:rPr>
              <a:t>Figure: the circuit, with switch S open</a:t>
            </a:r>
            <a:endParaRPr lang="en-US" sz="1200" dirty="0"/>
          </a:p>
          <a:p>
            <a:pPr indent="0" marL="0">
              <a:spcAft>
                <a:spcPts val="600"/>
              </a:spcAft>
              <a:buNone/>
            </a:pPr>
            <a:r>
              <a:rPr lang="en-US" sz="1200" dirty="0">
                <a:solidFill>
                  <a:srgbClr val="1A1F2B"/>
                </a:solidFill>
              </a:rPr>
              <a:t>(a) Calculate the readings on the ammeter and on the voltmeter with S open.  [2]</a:t>
            </a:r>
            <a:endParaRPr lang="en-US" sz="1200" dirty="0"/>
          </a:p>
          <a:p>
            <a:pPr indent="0" marL="0">
              <a:spcAft>
                <a:spcPts val="600"/>
              </a:spcAft>
              <a:buNone/>
            </a:pPr>
            <a:r>
              <a:rPr lang="en-US" sz="1200" dirty="0">
                <a:solidFill>
                  <a:srgbClr val="1A1F2B"/>
                </a:solidFill>
              </a:rPr>
              <a:t>(b) S is closed. Calculate the new readings on the ammeter and on the voltmeter.  [3]</a:t>
            </a:r>
            <a:endParaRPr lang="en-US" sz="1200" dirty="0"/>
          </a:p>
          <a:p>
            <a:pPr indent="0" marL="0">
              <a:spcAft>
                <a:spcPts val="600"/>
              </a:spcAft>
              <a:buNone/>
            </a:pPr>
            <a:r>
              <a:rPr lang="en-US" sz="1200" dirty="0">
                <a:solidFill>
                  <a:srgbClr val="1A1F2B"/>
                </a:solidFill>
              </a:rPr>
              <a:t>(c) Explain why the voltmeter reading falls when S is closed, even though the current from the supply increases.  [1]</a:t>
            </a:r>
            <a:endParaRPr lang="en-US" sz="1200" dirty="0"/>
          </a:p>
        </p:txBody>
      </p:sp>
      <p:pic>
        <p:nvPicPr>
          <p:cNvPr id="5" name="Image 0" descr="Figure for question 4">    </p:cNvPr>
          <p:cNvPicPr>
            <a:picLocks noChangeAspect="1"/>
          </p:cNvPicPr>
          <p:nvPr/>
        </p:nvPicPr>
        <p:blipFill>
          <a:blip r:embed="rId1"/>
          <a:stretch>
            <a:fillRect/>
          </a:stretch>
        </p:blipFill>
        <p:spPr>
          <a:xfrm>
            <a:off x="5212080" y="2224931"/>
            <a:ext cx="3474720" cy="1402298"/>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12.0 V supply of negligible internal resistance is connected in series with an ideal ammeter and an 18 Ω resistor. The rest of the circuit is a 30 Ω resistor in parallel with a resistor X of unknown resistance. The ammeter reads 0.50 A.</a:t>
            </a:r>
            <a:endParaRPr lang="en-US" sz="1200" dirty="0"/>
          </a:p>
          <a:p>
            <a:pPr indent="0" marL="0">
              <a:spcAft>
                <a:spcPts val="600"/>
              </a:spcAft>
              <a:buNone/>
            </a:pPr>
            <a:r>
              <a:rPr lang="en-US" sz="1200" dirty="0">
                <a:solidFill>
                  <a:srgbClr val="1A1F2B"/>
                </a:solidFill>
              </a:rPr>
              <a:t>Figure: the circuit</a:t>
            </a:r>
            <a:endParaRPr lang="en-US" sz="1200" dirty="0"/>
          </a:p>
          <a:p>
            <a:pPr indent="0" marL="0">
              <a:spcAft>
                <a:spcPts val="600"/>
              </a:spcAft>
              <a:buNone/>
            </a:pPr>
            <a:r>
              <a:rPr lang="en-US" sz="1200" dirty="0">
                <a:solidFill>
                  <a:srgbClr val="1A1F2B"/>
                </a:solidFill>
              </a:rPr>
              <a:t>(a) Calculate the p.d. across the 18 Ω resistor.  [1]</a:t>
            </a:r>
            <a:endParaRPr lang="en-US" sz="1200" dirty="0"/>
          </a:p>
          <a:p>
            <a:pPr indent="0" marL="0">
              <a:spcAft>
                <a:spcPts val="600"/>
              </a:spcAft>
              <a:buNone/>
            </a:pPr>
            <a:r>
              <a:rPr lang="en-US" sz="1200" dirty="0">
                <a:solidFill>
                  <a:srgbClr val="1A1F2B"/>
                </a:solidFill>
              </a:rPr>
              <a:t>(b) Determine the p.d. across the 30 Ω resistor, and name the conservation law you use.  [2]</a:t>
            </a:r>
            <a:endParaRPr lang="en-US" sz="1200" dirty="0"/>
          </a:p>
          <a:p>
            <a:pPr indent="0" marL="0">
              <a:spcAft>
                <a:spcPts val="600"/>
              </a:spcAft>
              <a:buNone/>
            </a:pPr>
            <a:r>
              <a:rPr lang="en-US" sz="1200" dirty="0">
                <a:solidFill>
                  <a:srgbClr val="1A1F2B"/>
                </a:solidFill>
              </a:rPr>
              <a:t>(c) Calculate the resistance of X.  [3]</a:t>
            </a:r>
            <a:endParaRPr lang="en-US" sz="1200" dirty="0"/>
          </a:p>
          <a:p>
            <a:pPr indent="0" marL="0">
              <a:spcAft>
                <a:spcPts val="600"/>
              </a:spcAft>
              <a:buNone/>
            </a:pPr>
            <a:r>
              <a:rPr lang="en-US" sz="1200" dirty="0">
                <a:solidFill>
                  <a:srgbClr val="1A1F2B"/>
                </a:solidFill>
              </a:rPr>
              <a:t>(d) Resistor X breaks, leaving a gap in its branch. Calculate the new ammeter reading.  [1]</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1712021"/>
            <a:ext cx="3474720" cy="2428118"/>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055780"/>
          </a:xfrm>
          <a:prstGeom prst="roundRect">
            <a:avLst>
              <a:gd name="adj" fmla="val 5197"/>
            </a:avLst>
          </a:prstGeom>
          <a:solidFill>
            <a:srgbClr val="F3F5F9"/>
          </a:solidFill>
          <a:ln w="12700">
            <a:solidFill>
              <a:srgbClr val="DDE2EA"/>
            </a:solidFill>
            <a:prstDash val="solid"/>
          </a:ln>
        </p:spPr>
      </p:sp>
      <p:sp>
        <p:nvSpPr>
          <p:cNvPr id="5" name="Text 3"/>
          <p:cNvSpPr txBox="1"/>
          <p:nvPr/>
        </p:nvSpPr>
        <p:spPr>
          <a:xfrm>
            <a:off x="685800" y="1463040"/>
            <a:ext cx="7772400" cy="82718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Two 10 Ω in parallel = 10/2 = 5.0 Ω. In series with 10 Ω: 5.0 + 10 = 15 Ω.</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534082"/>
          </a:xfrm>
          <a:prstGeom prst="roundRect">
            <a:avLst>
              <a:gd name="adj" fmla="val 3576"/>
            </a:avLst>
          </a:prstGeom>
          <a:solidFill>
            <a:srgbClr val="F3F5F9"/>
          </a:solidFill>
          <a:ln w="12700">
            <a:solidFill>
              <a:srgbClr val="DDE2EA"/>
            </a:solidFill>
            <a:prstDash val="solid"/>
          </a:ln>
        </p:spPr>
      </p:sp>
      <p:sp>
        <p:nvSpPr>
          <p:cNvPr id="5" name="Text 3"/>
          <p:cNvSpPr txBox="1"/>
          <p:nvPr/>
        </p:nvSpPr>
        <p:spPr>
          <a:xfrm>
            <a:off x="685800" y="1463040"/>
            <a:ext cx="7772400" cy="1305482"/>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Parallel pair: 12 × 24/(12 + 24) = 8.0 Ω, so the total is 16 Ω and the supply current is 9.0 ÷ 16 = 0.5625 A. P.d. across the pair = 0.5625 × 8.0 = 4.5 V, so the current in 24 Ω is 4.5 ÷ 24 = 0.19 A (0.1875 A).</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389888"/>
          </a:xfrm>
          <a:prstGeom prst="roundRect">
            <a:avLst>
              <a:gd name="adj" fmla="val 3947"/>
            </a:avLst>
          </a:prstGeom>
          <a:solidFill>
            <a:srgbClr val="F3F5F9"/>
          </a:solidFill>
          <a:ln w="12700">
            <a:solidFill>
              <a:srgbClr val="DDE2EA"/>
            </a:solidFill>
            <a:prstDash val="solid"/>
          </a:ln>
        </p:spPr>
      </p:sp>
      <p:sp>
        <p:nvSpPr>
          <p:cNvPr id="5" name="Text 3"/>
          <p:cNvSpPr txBox="1"/>
          <p:nvPr/>
        </p:nvSpPr>
        <p:spPr>
          <a:xfrm>
            <a:off x="685800" y="1463040"/>
            <a:ext cx="7772400" cy="1161288"/>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current is the same in both lamps and their p.d.s must add up to 10.0 V. At 0.25 A, P has 4.0 V and Q has 6.0 V: 4.0 + 6.0 = 10.0 V. Power in Q = 6.0 × 0.25 = 1.5 W.</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I = 12 ÷ (40 + 60) = 0.12 A</a:t>
            </a:r>
            <a:endParaRPr lang="en-US" sz="1400" dirty="0"/>
          </a:p>
          <a:p>
            <a:pPr marL="342900" indent="-342900">
              <a:spcAft>
                <a:spcPts val="400"/>
              </a:spcAft>
              <a:buSzPct val="100000"/>
              <a:buChar char="•"/>
            </a:pPr>
            <a:r>
              <a:rPr lang="en-US" sz="1400" dirty="0">
                <a:solidFill>
                  <a:srgbClr val="1A1F2B"/>
                </a:solidFill>
              </a:rPr>
              <a:t>V = 0.12 × 60 = 7.2 V</a:t>
            </a:r>
            <a:endParaRPr lang="en-US" sz="1400" dirty="0"/>
          </a:p>
          <a:p>
            <a:pPr marL="342900" indent="-342900">
              <a:spcAft>
                <a:spcPts val="400"/>
              </a:spcAft>
              <a:buSzPct val="100000"/>
              <a:buChar char="•"/>
            </a:pPr>
            <a:r>
              <a:rPr lang="en-US" sz="1400" dirty="0">
                <a:solidFill>
                  <a:srgbClr val="1A1F2B"/>
                </a:solidFill>
              </a:rPr>
              <a:t>Q and R in parallel = 30 Ω, so total resistance = 70 Ω</a:t>
            </a:r>
            <a:endParaRPr lang="en-US" sz="1400" dirty="0"/>
          </a:p>
          <a:p>
            <a:pPr marL="342900" indent="-342900">
              <a:spcAft>
                <a:spcPts val="400"/>
              </a:spcAft>
              <a:buSzPct val="100000"/>
              <a:buChar char="•"/>
            </a:pPr>
            <a:r>
              <a:rPr lang="en-US" sz="1400" dirty="0">
                <a:solidFill>
                  <a:srgbClr val="1A1F2B"/>
                </a:solidFill>
              </a:rPr>
              <a:t>I = 12 ÷ 70 = 0.17 A (0.171 A)</a:t>
            </a:r>
            <a:endParaRPr lang="en-US" sz="1400" dirty="0"/>
          </a:p>
          <a:p>
            <a:pPr marL="342900" indent="-342900">
              <a:spcAft>
                <a:spcPts val="400"/>
              </a:spcAft>
              <a:buSzPct val="100000"/>
              <a:buChar char="•"/>
            </a:pPr>
            <a:r>
              <a:rPr lang="en-US" sz="1400" dirty="0">
                <a:solidFill>
                  <a:srgbClr val="1A1F2B"/>
                </a:solidFill>
              </a:rPr>
              <a:t>V = 0.171 × 30 = 5.1 V (5.14 V) (allow error carried forward)</a:t>
            </a:r>
            <a:endParaRPr lang="en-US" sz="1400" dirty="0"/>
          </a:p>
          <a:p>
            <a:pPr marL="342900" indent="-342900">
              <a:spcAft>
                <a:spcPts val="400"/>
              </a:spcAft>
              <a:buSzPct val="100000"/>
              <a:buChar char="•"/>
            </a:pPr>
            <a:r>
              <a:rPr lang="en-US" sz="1400" dirty="0">
                <a:solidFill>
                  <a:srgbClr val="1A1F2B"/>
                </a:solidFill>
              </a:rPr>
              <a:t>the larger current gives a larger p.d. across P, and the p.d.s across P and across Q must still add up to 12 V, so the p.d. across Q is smaller</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0.50 × 18 = 9.0 V</a:t>
            </a:r>
            <a:endParaRPr lang="en-US" sz="1600" dirty="0"/>
          </a:p>
          <a:p>
            <a:pPr marL="342900" indent="-342900">
              <a:spcAft>
                <a:spcPts val="400"/>
              </a:spcAft>
              <a:buSzPct val="100000"/>
              <a:buChar char="•"/>
            </a:pPr>
            <a:r>
              <a:rPr lang="en-US" sz="1600" dirty="0">
                <a:solidFill>
                  <a:srgbClr val="1A1F2B"/>
                </a:solidFill>
              </a:rPr>
              <a:t>12.0 − 9.0 = 3.0 V</a:t>
            </a:r>
            <a:endParaRPr lang="en-US" sz="1600" dirty="0"/>
          </a:p>
          <a:p>
            <a:pPr marL="342900" indent="-342900">
              <a:spcAft>
                <a:spcPts val="400"/>
              </a:spcAft>
              <a:buSzPct val="100000"/>
              <a:buChar char="•"/>
            </a:pPr>
            <a:r>
              <a:rPr lang="en-US" sz="1600" dirty="0">
                <a:solidFill>
                  <a:srgbClr val="1A1F2B"/>
                </a:solidFill>
              </a:rPr>
              <a:t>conservation of energy: the p.d.s around the loop add up to the supply p.d.</a:t>
            </a:r>
            <a:endParaRPr lang="en-US" sz="1600" dirty="0"/>
          </a:p>
          <a:p>
            <a:pPr marL="342900" indent="-342900">
              <a:spcAft>
                <a:spcPts val="400"/>
              </a:spcAft>
              <a:buSzPct val="100000"/>
              <a:buChar char="•"/>
            </a:pPr>
            <a:r>
              <a:rPr lang="en-US" sz="1600" dirty="0">
                <a:solidFill>
                  <a:srgbClr val="1A1F2B"/>
                </a:solidFill>
              </a:rPr>
              <a:t>current in 30 Ω = 3.0 ÷ 30 = 0.10 A</a:t>
            </a:r>
            <a:endParaRPr lang="en-US" sz="1600" dirty="0"/>
          </a:p>
          <a:p>
            <a:pPr marL="342900" indent="-342900">
              <a:spcAft>
                <a:spcPts val="400"/>
              </a:spcAft>
              <a:buSzPct val="100000"/>
              <a:buChar char="•"/>
            </a:pPr>
            <a:r>
              <a:rPr lang="en-US" sz="1600" dirty="0">
                <a:solidFill>
                  <a:srgbClr val="1A1F2B"/>
                </a:solidFill>
              </a:rPr>
              <a:t>current in X = 0.50 − 0.10 = 0.40 A</a:t>
            </a:r>
            <a:endParaRPr lang="en-US" sz="1600" dirty="0"/>
          </a:p>
          <a:p>
            <a:pPr marL="342900" indent="-342900">
              <a:spcAft>
                <a:spcPts val="400"/>
              </a:spcAft>
              <a:buSzPct val="100000"/>
              <a:buChar char="•"/>
            </a:pPr>
            <a:r>
              <a:rPr lang="en-US" sz="1600" dirty="0">
                <a:solidFill>
                  <a:srgbClr val="1A1F2B"/>
                </a:solidFill>
              </a:rPr>
              <a:t>X = 3.0 ÷ 0.40 = 7.5 Ω (allow error carried forward)</a:t>
            </a:r>
            <a:endParaRPr lang="en-US" sz="1600" dirty="0"/>
          </a:p>
          <a:p>
            <a:pPr marL="342900" indent="-342900">
              <a:spcAft>
                <a:spcPts val="400"/>
              </a:spcAft>
              <a:buSzPct val="100000"/>
              <a:buChar char="•"/>
            </a:pPr>
            <a:r>
              <a:rPr lang="en-US" sz="1600" dirty="0">
                <a:solidFill>
                  <a:srgbClr val="1A1F2B"/>
                </a:solidFill>
              </a:rPr>
              <a:t>12.0 ÷ (18 + 30) = 0.25 A</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60</Slides>
  <Notes>60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2.7 Series and parallel circuits and I–V characteristics · Edexcel IAL Physics</dc:title>
  <dc:subject>PptxGenJS Presentation</dc:subject>
  <dc:creator>Evan Kotronis · ExaminerPrep</dc:creator>
  <cp:lastModifiedBy>Evan Kotronis · ExaminerPrep</cp:lastModifiedBy>
  <cp:revision>1</cp:revision>
  <dcterms:created xsi:type="dcterms:W3CDTF">2026-10-26T15:13:08Z</dcterms:created>
  <dcterms:modified xsi:type="dcterms:W3CDTF">2026-10-26T15:13:08Z</dcterms:modified>
</cp:coreProperties>
</file>