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Lst>
  <p:notesMasterIdLst>
    <p:notesMasterId r:id="rId5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6c3129c8-bd57-a25a-2965-e7757ce09087}">
          <p14:sldIdLst>
            <p14:sldId id="256"/>
            <p14:sldId id="257"/>
            <p14:sldId id="258"/>
          </p14:sldIdLst>
        </p14:section>
        <p14:section name="Theory" id="{4e02554a-9992-aa85-7710-593a8ded17ff}">
          <p14:sldIdLst>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Lst>
        </p14:section>
        <p14:section name="Practice" id="{360b4e4f-4b3d-8700-49fd-b5f3df02dae8}">
          <p14:sldIdLst>
            <p14:sldId id="298"/>
            <p14:sldId id="299"/>
            <p14:sldId id="300"/>
            <p14:sldId id="301"/>
            <p14:sldId id="302"/>
            <p14:sldId id="303"/>
          </p14:sldIdLst>
        </p14:section>
        <p14:section name="Answers" id="{4942ec7b-9809-f35b-63bc-723c85914ffd}">
          <p14:sldIdLst>
            <p14:sldId id="304"/>
            <p14:sldId id="305"/>
            <p14:sldId id="306"/>
            <p14:sldId id="307"/>
            <p14:sldId id="308"/>
            <p14:sldId id="309"/>
            <p14:sldId id="31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notesMaster" Target="notesMasters/notesMaster1.xml"/><Relationship Id="rId58" Type="http://schemas.openxmlformats.org/officeDocument/2006/relationships/presProps" Target="presProps.xml"/><Relationship Id="rId59" Type="http://schemas.openxmlformats.org/officeDocument/2006/relationships/viewProps" Target="viewProps.xml"/><Relationship Id="rId60" Type="http://schemas.openxmlformats.org/officeDocument/2006/relationships/theme" Target="theme/theme1.xml"/><Relationship Id="rId6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 Simple harmonic motion. Notes for this topic: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simple harmonic motion?.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simple harmonic motion?.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tell whether a motion is simple harmonic?.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tell whether a motion is simple harmonic?.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tell whether a motion is simple harmonic?: Worked example 1.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tell whether a motion is simple harmonic?: Worked example 1.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tell whether a motion is simple harmonic?.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you tell whether a motion is simple harmonic?.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equations describe the motion?.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equations describe the motion?.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equations describe the motion?: Worked example 2.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equations describe the motion?.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 displacement, velocity and acceleration graphs linked?.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 displacement, velocity and acceleration graphs linked?.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 displacement, velocity and acceleration graphs linked?.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 displacement, velocity and acceleration graphs linked?: Worked example 3.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are the displacement, velocity and acceleration graphs linked?.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mass on a spring?.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mass on a spring?: Worked example 4.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mass on a spring?.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simple pendulum?.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simple pendulum?.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simple pendulum?: Worked example 5.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sets the period of a simple pendulum?.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an oscillation be used to measure g?.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an oscillation be used to measure g?.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an oscillation be used to measure g?: Worked example 6.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can an oscillation be used to measure g?.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resting object leave a vibrating surface?.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does a resting object leave a vibrating surface?: Worked example 7.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5.5.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5.5.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https://examinerprep.com/notes/edexcel-ial-physics/simple-harmonic-motion/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https://examinerprep.com/ial-physics-5-5-simple-harmonic-motion-questions#IALP-U5-5-A-01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https://examinerprep.com/ial-physics-5-5-simple-harmonic-motion-questions#IALP-U5-5-A-03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https://examinerprep.com/ial-physics-5-5-simple-harmonic-motion-questions#IALP-U5-5-A-04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https://examinerprep.com/ial-physics-5-5-simple-harmonic-motion-questions#IALP-U5-5-B-01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https://examinerprep.com/ial-physics-5-5-simple-harmonic-motion-questions#IALP-U5-5-B-02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https://examinerprep.com/ial-physics-5-5-simple-harmonic-motion-questions#IALP-U5-5-A-01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https://examinerprep.com/ial-physics-5-5-simple-harmonic-motion-questions#IALP-U5-5-A-03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https://examinerprep.com/ial-physics-5-5-simple-harmonic-motion-questions#IALP-U5-5-A-04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https://examinerprep.com/ial-physics-5-5-simple-harmonic-motion-questions#IALP-U5-5-B-01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https://examinerprep.com/ial-physics-5-5-simple-harmonic-motion-questions#IALP-U5-5-B-02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3.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3.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3.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3.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3.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png"/><Relationship Id="rId2" Type="http://schemas.openxmlformats.org/officeDocument/2006/relationships/slideLayout" Target="../slideLayouts/slideLayout3.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hyperlink" Target="https://examinerprep.com/notes/edexcel-ial-physics/simple-harmonic-motion/" TargetMode="External"/><Relationship Id="rId2" Type="http://schemas.openxmlformats.org/officeDocument/2006/relationships/hyperlink" Target="https://examinerprep.com/ial-physics-5-5-simple-harmonic-motion-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5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5.5 Simple harmonic motion</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13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40212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The condition for simple harmonic motion, F = -kx and a = -ω²x, and how to test whether a motion is SHM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Amplitude, period, frequency and angular frequency</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x = Acos ωt, v = -Aωsin ωt, a = -Aω²cos ωt, and the maximum speed Aω</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Displacement–time, velocity–time and acceleration–time graphs, their gradients and phase differences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period of a mass–spring system and of a simple pendulum (small angles), and using them in experiments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When an object resting on a vibrating surface loses contact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Simple harmonic motion is oscillation in which the acceleration is proportional to the displacement from a fixed point and always directed towards that point, a = -ω²x, and everything else on this page follows from that one condition.</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It comes from a restoring force proportional to displacement, F = -kx. A restoring force alone is not enough: it must be proportional.</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ω= 2πf = 2π/T. Released from an extreme: x = Acos ωt, v = -Aωsin ωt, a = -Aω²cos ωt. Use radians.</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Maximum speed Aω at equilibrium; maximum acceleration Aω² at the extremes, where the speed is zero.</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Velocity is a quarter of a cycle (π/2) ahead of displacement; acceleration is in antiphase (π) with displacement.</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Mass on a spring: T = 2π√(m/k). Simple pendulum, small angles: T = 2π√(l/g). Neither depends on the amplitude.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simple harmonic motion?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sp>
        <p:nvSpPr>
          <p:cNvPr id="4" name="Shape 2"/>
          <p:cNvSpPr/>
          <p:nvPr/>
        </p:nvSpPr>
        <p:spPr>
          <a:xfrm>
            <a:off x="457200" y="1371600"/>
            <a:ext cx="8229600" cy="613562"/>
          </a:xfrm>
          <a:prstGeom prst="roundRect">
            <a:avLst>
              <a:gd name="adj" fmla="val 8942"/>
            </a:avLst>
          </a:prstGeom>
          <a:solidFill>
            <a:srgbClr val="EEF2FF"/>
          </a:solidFill>
          <a:ln w="9525">
            <a:solidFill>
              <a:srgbClr val="DDE2EA"/>
            </a:solidFill>
            <a:prstDash val="solid"/>
          </a:ln>
        </p:spPr>
      </p:sp>
      <p:sp>
        <p:nvSpPr>
          <p:cNvPr id="5" name="Text 3"/>
          <p:cNvSpPr txBox="1"/>
          <p:nvPr/>
        </p:nvSpPr>
        <p:spPr>
          <a:xfrm>
            <a:off x="603504" y="1463040"/>
            <a:ext cx="7936992" cy="46725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Simple harmonic motion</a:t>
            </a:r>
            <a:r>
              <a:rPr lang="en-US" sz="1400" dirty="0">
                <a:solidFill>
                  <a:srgbClr val="1A1F2B"/>
                </a:solidFill>
                <a:latin typeface="Calibri" pitchFamily="34" charset="0"/>
                <a:ea typeface="Calibri" pitchFamily="34" charset="-122"/>
                <a:cs typeface="Calibri" pitchFamily="34" charset="-120"/>
              </a:rPr>
              <a:t>: oscillation in which the acceleration is proportional to the displacement from a fixed equilibrium point and always directed towards that point.</a:t>
            </a:r>
            <a:endParaRPr lang="en-US" sz="1400" dirty="0"/>
          </a:p>
        </p:txBody>
      </p:sp>
      <p:sp>
        <p:nvSpPr>
          <p:cNvPr id="6" name="Text 4"/>
          <p:cNvSpPr txBox="1"/>
          <p:nvPr/>
        </p:nvSpPr>
        <p:spPr>
          <a:xfrm>
            <a:off x="457200" y="2104034"/>
            <a:ext cx="822960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equilibrium position is where the resultant force on the object is zero; displacement x is measured from it. Whenever the object is displaced, a restoring force acts. For SHM it obeys F = -kx, where k is a constant for the system (N m⁻¹) and the minus sign means "opposite to the displacement". Newton's second law turns this into an acceleration, a = F/m = -(k/m)x; writing the positive constant k/m as ω² gives the defining equation.</a:t>
            </a:r>
            <a:endParaRPr lang="en-US" sz="1500" dirty="0"/>
          </a:p>
        </p:txBody>
      </p:sp>
      <p:sp>
        <p:nvSpPr>
          <p:cNvPr id="7" name="Shape 5"/>
          <p:cNvSpPr/>
          <p:nvPr/>
        </p:nvSpPr>
        <p:spPr>
          <a:xfrm>
            <a:off x="457200" y="3375050"/>
            <a:ext cx="8229600" cy="444398"/>
          </a:xfrm>
          <a:prstGeom prst="roundRect">
            <a:avLst>
              <a:gd name="adj" fmla="val 12346"/>
            </a:avLst>
          </a:prstGeom>
          <a:solidFill>
            <a:srgbClr val="F3F5F9"/>
          </a:solidFill>
          <a:ln w="9525">
            <a:solidFill>
              <a:srgbClr val="DDE2EA"/>
            </a:solidFill>
            <a:prstDash val="solid"/>
          </a:ln>
        </p:spPr>
      </p:sp>
      <p:sp>
        <p:nvSpPr>
          <p:cNvPr id="8" name="Text 6"/>
          <p:cNvSpPr txBox="1"/>
          <p:nvPr/>
        </p:nvSpPr>
        <p:spPr>
          <a:xfrm>
            <a:off x="603504" y="346649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F = -kx   a = -ω²x</a:t>
            </a:r>
            <a:endParaRPr lang="en-US" sz="1700" dirty="0"/>
          </a:p>
        </p:txBody>
      </p:sp>
      <p:sp>
        <p:nvSpPr>
          <p:cNvPr id="9" name="Text 7"/>
          <p:cNvSpPr txBox="1"/>
          <p:nvPr/>
        </p:nvSpPr>
        <p:spPr>
          <a:xfrm>
            <a:off x="457200" y="3938321"/>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Both are in the formulae list supplied in the exam (a in m s⁻², ω in rad s⁻¹).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is simple harmonic motion?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13</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55064"/>
                <a:gridCol w="5058461"/>
                <a:gridCol w="1516075"/>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Term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Meaning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Symbol and unit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distance from the equilibrium position, with a sign for direction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Amplitude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displacement from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for one complete oscillation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number of oscillations per unit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Hz</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Angular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2π × frequency; the constant in a = -ω²x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ω, rad s⁻¹</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5" name="Text 2"/>
          <p:cNvSpPr txBox="1"/>
          <p:nvPr/>
        </p:nvSpPr>
        <p:spPr>
          <a:xfrm>
            <a:off x="457200" y="32004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period of SHM does not depend on the amplitude. An oscillator with this property is called isochronous, which is why pendulums and springs make good timekeepers.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tell whether a motion is simple harmonic?</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The glider of Worked example 1: every point lies on a = −25x, a straight line through the origin, so the motion is SHM.">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The glider of Worked example 1: every point lies on a = −25x, a straight line through the origin, so the motion is SHM.</a:t>
            </a:r>
            <a:endParaRPr lang="en-US" sz="1100" dirty="0"/>
          </a:p>
        </p:txBody>
      </p:sp>
      <p:sp>
        <p:nvSpPr>
          <p:cNvPr id="6" name="Text 3"/>
          <p:cNvSpPr txBox="1"/>
          <p:nvPr/>
        </p:nvSpPr>
        <p:spPr>
          <a:xfrm>
            <a:off x="457200" y="1371600"/>
            <a:ext cx="3611880" cy="19174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Check both parts of the condition: the acceleration (or resultant force) always points towards equilibrium, and its size is proportional to the displacement. On a graph of a against x, SHM gives a straight line through the origin with gradient -ω²; in a table, a/x is the same negative constant for every row.</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tell whether a motion is simple harmonic?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pic>
        <p:nvPicPr>
          <p:cNvPr id="4" name="Image 0" descr="A block sliding on a smooth V-shaped track always accelerates back towards the centre, but at a constant 0.85 m s⁻², so it is not SHM.">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A block sliding on a smooth V-shaped track always accelerates back towards the centre, but at a constant 0.85 m s⁻², so it is not SHM.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tell whether a motion is simple harmonic?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Show that</a:t>
            </a:r>
            <a:endParaRPr lang="en-US" sz="1200" dirty="0"/>
          </a:p>
        </p:txBody>
      </p:sp>
      <p:sp>
        <p:nvSpPr>
          <p:cNvPr id="4" name="Text 2"/>
          <p:cNvSpPr txBox="1"/>
          <p:nvPr/>
        </p:nvSpPr>
        <p:spPr>
          <a:xfrm>
            <a:off x="457200" y="1371600"/>
            <a:ext cx="8229600" cy="59253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0.40 kg glider on a level air track is held between two stretched springs. A data logger records:</a:t>
            </a:r>
            <a:endParaRPr lang="en-US" sz="13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2009851"/>
          <a:ext cx="8229600" cy="914400"/>
        </p:xfrm>
        <a:graphic>
          <a:graphicData uri="http://schemas.openxmlformats.org/drawingml/2006/table">
            <a:tbl>
              <a:tblPr/>
              <a:tblGrid>
                <a:gridCol w="1213409"/>
                <a:gridCol w="1169518"/>
                <a:gridCol w="1169518"/>
                <a:gridCol w="1169518"/>
                <a:gridCol w="1169518"/>
                <a:gridCol w="1169518"/>
                <a:gridCol w="1169518"/>
              </a:tblGrid>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+0.020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+0.040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+0.060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m s⁻²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−1.00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−1.50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6" name="Text 3"/>
          <p:cNvSpPr txBox="1"/>
          <p:nvPr/>
        </p:nvSpPr>
        <p:spPr>
          <a:xfrm>
            <a:off x="457200" y="2698394"/>
            <a:ext cx="8229600" cy="1808683"/>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Show that the glider moves with SHM. (b) Determine its period. (c) Calculate the resultant force when x = +0.040 m.</a:t>
            </a:r>
            <a:endParaRPr lang="en-US" sz="15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Every a has the opposite sign to x, so the acceleration is towards equilibrium. a/x = -1.00 ÷0.040 = -0.50 ÷0.020 = …= -25 s⁻² for every row, so </a:t>
            </a:r>
            <a:r>
              <a:rPr lang="en-US" sz="1500" b="1" dirty="0">
                <a:solidFill>
                  <a:srgbClr val="1A1F2B"/>
                </a:solidFill>
                <a:latin typeface="Calibri" pitchFamily="34" charset="0"/>
                <a:ea typeface="Calibri" pitchFamily="34" charset="-122"/>
                <a:cs typeface="Calibri" pitchFamily="34" charset="-120"/>
              </a:rPr>
              <a:t>a ∝-x: SHM</a:t>
            </a:r>
            <a:r>
              <a:rPr lang="en-US" sz="1500" dirty="0">
                <a:solidFill>
                  <a:srgbClr val="1A1F2B"/>
                </a:solidFill>
                <a:latin typeface="Calibri" pitchFamily="34" charset="0"/>
                <a:ea typeface="Calibri" pitchFamily="34" charset="-122"/>
                <a:cs typeface="Calibri" pitchFamily="34" charset="-120"/>
              </a:rPr>
              <a:t>. (Two rows are not enough for "show that": test several, or show the a–x graph is a straight line through the origin.)</a:t>
            </a:r>
            <a:endParaRPr lang="en-US" sz="15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ω² = 25 s⁻², ω= 5.0 rad s⁻¹, T = 2π/ω: </a:t>
            </a:r>
            <a:r>
              <a:rPr lang="en-US" sz="1500" b="1" dirty="0">
                <a:solidFill>
                  <a:srgbClr val="1A1F2B"/>
                </a:solidFill>
                <a:latin typeface="Calibri" pitchFamily="34" charset="0"/>
                <a:ea typeface="Calibri" pitchFamily="34" charset="-122"/>
                <a:cs typeface="Calibri" pitchFamily="34" charset="-120"/>
              </a:rPr>
              <a:t>1.26 s</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tell whether a motion is simple harmonic?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 · Worked example 1 · Medium · Show that (continued)</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F = ma = 0.40 ×(-1.00): </a:t>
            </a:r>
            <a:r>
              <a:rPr lang="en-US" sz="1500" b="1" dirty="0">
                <a:solidFill>
                  <a:srgbClr val="1A1F2B"/>
                </a:solidFill>
                <a:latin typeface="Calibri" pitchFamily="34" charset="0"/>
                <a:ea typeface="Calibri" pitchFamily="34" charset="-122"/>
                <a:cs typeface="Calibri" pitchFamily="34" charset="-120"/>
              </a:rPr>
              <a:t>−0.40 N (0.40 N towards equilibrium)</a:t>
            </a:r>
            <a:r>
              <a:rPr lang="en-US" sz="1500" dirty="0">
                <a:solidFill>
                  <a:srgbClr val="1A1F2B"/>
                </a:solidFill>
                <a:latin typeface="Calibri" pitchFamily="34" charset="0"/>
                <a:ea typeface="Calibri" pitchFamily="34" charset="-122"/>
                <a:cs typeface="Calibri" pitchFamily="34" charset="-120"/>
              </a:rPr>
              <a: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tell whether a motion is simple harmonic?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827325"/>
                <a:gridCol w="1969618"/>
                <a:gridCol w="343265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System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Reason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on a spring (within the limit of proportionality)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Hooke's law makes the resultant force proportional to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Simple pendulum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only for small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restoring force is mg sin θ, close to proportional to θ only below about 10°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Block sliding on a smooth V-shaped track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restoring acceleration has a constant size, g sin α</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Ball bouncing on a hard floor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between bounces the acceleration is g downwards whatever the height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Ball rolling in a shallow circular bowl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approximately, for small displacements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like a pendulum: the restoring force grows almost in proportion to the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you tell whether a motion is simple harmonic?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Saying a motion is SHM "because there is a restoring force" or "because it repeats". Both are true of the bouncing ball, which is not SHM. The test is proportionality between acceleration and displacement.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equations describe the motion?</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444398"/>
          </a:xfrm>
          <a:prstGeom prst="roundRect">
            <a:avLst>
              <a:gd name="adj" fmla="val 12346"/>
            </a:avLst>
          </a:prstGeom>
          <a:solidFill>
            <a:srgbClr val="F3F5F9"/>
          </a:solidFill>
          <a:ln w="9525">
            <a:solidFill>
              <a:srgbClr val="DDE2EA"/>
            </a:solidFill>
            <a:prstDash val="solid"/>
          </a:ln>
        </p:spPr>
      </p:sp>
      <p:sp>
        <p:nvSpPr>
          <p:cNvPr id="5" name="Text 3"/>
          <p:cNvSpPr txBox="1"/>
          <p:nvPr/>
        </p:nvSpPr>
        <p:spPr>
          <a:xfrm>
            <a:off x="603504" y="146304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x = Acos ωt   v = -Aωsin ωt   a = -Aω²cos ωt</a:t>
            </a:r>
            <a:endParaRPr lang="en-US" sz="1700" dirty="0"/>
          </a:p>
        </p:txBody>
      </p:sp>
      <p:sp>
        <p:nvSpPr>
          <p:cNvPr id="6" name="Shape 4"/>
          <p:cNvSpPr/>
          <p:nvPr/>
        </p:nvSpPr>
        <p:spPr>
          <a:xfrm>
            <a:off x="457200" y="1934870"/>
            <a:ext cx="8229600" cy="444398"/>
          </a:xfrm>
          <a:prstGeom prst="roundRect">
            <a:avLst>
              <a:gd name="adj" fmla="val 12346"/>
            </a:avLst>
          </a:prstGeom>
          <a:solidFill>
            <a:srgbClr val="F3F5F9"/>
          </a:solidFill>
          <a:ln w="9525">
            <a:solidFill>
              <a:srgbClr val="DDE2EA"/>
            </a:solidFill>
            <a:prstDash val="solid"/>
          </a:ln>
        </p:spPr>
      </p:sp>
      <p:sp>
        <p:nvSpPr>
          <p:cNvPr id="7" name="Text 5"/>
          <p:cNvSpPr txBox="1"/>
          <p:nvPr/>
        </p:nvSpPr>
        <p:spPr>
          <a:xfrm>
            <a:off x="603504" y="2026310"/>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 = 1/f = 2π/ω   ω= 2πf</a:t>
            </a:r>
            <a:endParaRPr lang="en-US" sz="1700" dirty="0"/>
          </a:p>
        </p:txBody>
      </p:sp>
      <p:sp>
        <p:nvSpPr>
          <p:cNvPr id="8" name="Text 6"/>
          <p:cNvSpPr txBox="1"/>
          <p:nvPr/>
        </p:nvSpPr>
        <p:spPr>
          <a:xfrm>
            <a:off x="457200" y="2497226"/>
            <a:ext cx="8229600" cy="99486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All of these are in the formulae list. A is the amplitude and t the time since the object was at x = +A; ωt is an angle in radians. If timing starts as the object passes through equilibrium, use x = Asin ωt instead. Substituting x = Acos ωt into the acceleration gives a = -ω²(Acos ωt) = -ω²x, the defining condition, as it must be. Since sin and cos never exceed 1:</a:t>
            </a:r>
            <a:endParaRPr lang="en-US" sz="1500" dirty="0"/>
          </a:p>
        </p:txBody>
      </p:sp>
      <p:sp>
        <p:nvSpPr>
          <p:cNvPr id="9" name="Shape 7"/>
          <p:cNvSpPr/>
          <p:nvPr/>
        </p:nvSpPr>
        <p:spPr>
          <a:xfrm>
            <a:off x="457200" y="3538728"/>
            <a:ext cx="8229600" cy="444398"/>
          </a:xfrm>
          <a:prstGeom prst="roundRect">
            <a:avLst>
              <a:gd name="adj" fmla="val 12346"/>
            </a:avLst>
          </a:prstGeom>
          <a:solidFill>
            <a:srgbClr val="F3F5F9"/>
          </a:solidFill>
          <a:ln w="9525">
            <a:solidFill>
              <a:srgbClr val="DDE2EA"/>
            </a:solidFill>
            <a:prstDash val="solid"/>
          </a:ln>
        </p:spPr>
      </p:sp>
      <p:sp>
        <p:nvSpPr>
          <p:cNvPr id="10" name="Text 8"/>
          <p:cNvSpPr txBox="1"/>
          <p:nvPr/>
        </p:nvSpPr>
        <p:spPr>
          <a:xfrm>
            <a:off x="603504" y="3630168"/>
            <a:ext cx="7936992"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v_(max) = Aω (at x = 0)   a_(max) = Aω² (at x = ±A)</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equations describe the motion?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pic>
        <p:nvPicPr>
          <p:cNvPr id="4" name="Image 0" descr="The buoy of Worked example 2 (A = 0.35 m, T = 4.0 s), released at its highest point; the dashed line marks t = 0.60 s.">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The buoy of Worked example 2 (A = 0.35 m, T = 4.0 s), released at its highest point; the dashed line marks t = 0.60 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equations describe the motion?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 · Worked example 2 · Medium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buoy moves up and down with SHM of amplitude 0.35 m and period 4.0 s. Timing starts at its highest point; upwards is positive. Calculate (a) the angular frequency, (b) the maximum speed, and (c) the displacement, velocity and acceleration at t = 0.60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ω= 2π÷4.0: </a:t>
            </a:r>
            <a:r>
              <a:rPr lang="en-US" sz="1500" b="1" dirty="0">
                <a:solidFill>
                  <a:srgbClr val="1A1F2B"/>
                </a:solidFill>
                <a:latin typeface="Calibri" pitchFamily="34" charset="0"/>
                <a:ea typeface="Calibri" pitchFamily="34" charset="-122"/>
                <a:cs typeface="Calibri" pitchFamily="34" charset="-120"/>
              </a:rPr>
              <a:t>1.57 rad s⁻¹</a:t>
            </a:r>
            <a:r>
              <a:rPr lang="en-US" sz="1500" dirty="0">
                <a:solidFill>
                  <a:srgbClr val="1A1F2B"/>
                </a:solidFill>
                <a:latin typeface="Calibri" pitchFamily="34" charset="0"/>
                <a:ea typeface="Calibri" pitchFamily="34" charset="-122"/>
                <a:cs typeface="Calibri" pitchFamily="34" charset="-120"/>
              </a:rPr>
              <a:t> (1.5708).</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v_(max) = Aω= 0.35 ×1.5708: </a:t>
            </a:r>
            <a:r>
              <a:rPr lang="en-US" sz="1500" b="1" dirty="0">
                <a:solidFill>
                  <a:srgbClr val="1A1F2B"/>
                </a:solidFill>
                <a:latin typeface="Calibri" pitchFamily="34" charset="0"/>
                <a:ea typeface="Calibri" pitchFamily="34" charset="-122"/>
                <a:cs typeface="Calibri" pitchFamily="34" charset="-120"/>
              </a:rPr>
              <a:t>0.550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ωt = 1.5708 ×0.60 = 0.942 rad. x = 0.35cos 0.942 = 0.35 ×0.588: </a:t>
            </a:r>
            <a:r>
              <a:rPr lang="en-US" sz="1500" b="1" dirty="0">
                <a:solidFill>
                  <a:srgbClr val="1A1F2B"/>
                </a:solidFill>
                <a:latin typeface="Calibri" pitchFamily="34" charset="0"/>
                <a:ea typeface="Calibri" pitchFamily="34" charset="-122"/>
                <a:cs typeface="Calibri" pitchFamily="34" charset="-120"/>
              </a:rPr>
              <a:t>+0.206 m</a:t>
            </a:r>
            <a:r>
              <a:rPr lang="en-US" sz="1500" dirty="0">
                <a:solidFill>
                  <a:srgbClr val="1A1F2B"/>
                </a:solidFill>
                <a:latin typeface="Calibri" pitchFamily="34" charset="0"/>
                <a:ea typeface="Calibri" pitchFamily="34" charset="-122"/>
                <a:cs typeface="Calibri" pitchFamily="34" charset="-120"/>
              </a:rPr>
              <a:t>. v = -0.550 sin 0.942 = -0.550 ×0.809: </a:t>
            </a:r>
            <a:r>
              <a:rPr lang="en-US" sz="1500" b="1" dirty="0">
                <a:solidFill>
                  <a:srgbClr val="1A1F2B"/>
                </a:solidFill>
                <a:latin typeface="Calibri" pitchFamily="34" charset="0"/>
                <a:ea typeface="Calibri" pitchFamily="34" charset="-122"/>
                <a:cs typeface="Calibri" pitchFamily="34" charset="-120"/>
              </a:rPr>
              <a:t>−0.445 m s⁻¹ (moving down)</a:t>
            </a:r>
            <a:r>
              <a:rPr lang="en-US" sz="1500" dirty="0">
                <a:solidFill>
                  <a:srgbClr val="1A1F2B"/>
                </a:solidFill>
                <a:latin typeface="Calibri" pitchFamily="34" charset="0"/>
                <a:ea typeface="Calibri" pitchFamily="34" charset="-122"/>
                <a:cs typeface="Calibri" pitchFamily="34" charset="-120"/>
              </a:rPr>
              <a:t>. a = -ω²x = -2.467 ×0.206: </a:t>
            </a:r>
            <a:r>
              <a:rPr lang="en-US" sz="1500" b="1" dirty="0">
                <a:solidFill>
                  <a:srgbClr val="1A1F2B"/>
                </a:solidFill>
                <a:latin typeface="Calibri" pitchFamily="34" charset="0"/>
                <a:ea typeface="Calibri" pitchFamily="34" charset="-122"/>
                <a:cs typeface="Calibri" pitchFamily="34" charset="-120"/>
              </a:rPr>
              <a:t>−0.508 m s⁻² (towards equilibrium)</a:t>
            </a:r>
            <a:r>
              <a:rPr lang="en-US" sz="1500" dirty="0">
                <a:solidFill>
                  <a:srgbClr val="1A1F2B"/>
                </a:solidFill>
                <a:latin typeface="Calibri" pitchFamily="34" charset="0"/>
                <a:ea typeface="Calibri" pitchFamily="34" charset="-122"/>
                <a:cs typeface="Calibri" pitchFamily="34" charset="-120"/>
              </a:rPr>
              <a:t>. The buoy is above equilibrium but falling, and speeding up.</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Which equations describe the motion?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Leaving the calculator in degree mode. cos(0.942°) is almost exactly 1, which would leave the buoy at 0.350 m, still at the top after 0.60 s. If an answer says the object has barely moved, check the angle mode.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 displacement, velocity and acceleration graphs linked?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Text 2"/>
          <p:cNvSpPr txBox="1"/>
          <p:nvPr/>
        </p:nvSpPr>
        <p:spPr>
          <a:xfrm>
            <a:off x="457200" y="1371600"/>
            <a:ext cx="8229600" cy="1327709"/>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Gradient of the x–t graph = velocity: zero at the peaks and troughs (momentarily at rest at ±A), steepest where the graph crosses the time axis (maximum speed at equilibrium).</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Gradient of the v–t graph = acceleration: steepest where v = 0, at the extremes, where the acceleration is largest.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For a curve, find the gradient at an instant by drawing a tangent and using a large triangle on it.</a:t>
            </a:r>
            <a:endParaRPr lang="en-US" sz="1500" dirty="0"/>
          </a:p>
        </p:txBody>
      </p:sp>
      <p:graphicFrame>
        <p:nvGraphicFramePr>
          <p:cNvPr id="17" name="Table 0"/>
          <p:cNvGraphicFramePr>
            <a:graphicFrameLocks noGrp="1"/>
          </p:cNvGraphicFramePr>
          <p:nvPr>
            <p:extLst>
              <p:ext uri="{D42A27DB-BD31-4B8C-83A1-F6EECF244321}">
                <p14:modId xmlns:p14="http://schemas.microsoft.com/office/powerpoint/2010/main" val="1579011935"/>
              </p:ext>
            </p:extLst>
          </p:nvPr>
        </p:nvGraphicFramePr>
        <p:xfrm>
          <a:off x="457200" y="2745029"/>
          <a:ext cx="8229600" cy="914400"/>
        </p:xfrm>
        <a:graphic>
          <a:graphicData uri="http://schemas.openxmlformats.org/drawingml/2006/table">
            <a:tbl>
              <a:tblPr/>
              <a:tblGrid>
                <a:gridCol w="1759306"/>
                <a:gridCol w="1439266"/>
                <a:gridCol w="1469441"/>
                <a:gridCol w="3561588"/>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Speed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Acceleration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Aω</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Positive extreme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−Aω² (towards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Negative extreme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0</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+Aω² (towards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 displacement, velocity and acceleration graphs linked?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x = A cos ωt, v = −Aω sin ωt and a = −Aω² cos ωt, each scaled to the same height. Reading left to right, the peaks come in the order a, v, x, each a quarter period apart.">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x = A cos ωt, v = −Aω sin ωt and a = −Aω² cos ωt, each scaled to the same height. Reading left to right, the peaks come in the order a, v, x, each a quarter period apart.</a:t>
            </a:r>
            <a:endParaRPr lang="en-US" sz="1100" dirty="0"/>
          </a:p>
        </p:txBody>
      </p:sp>
      <p:sp>
        <p:nvSpPr>
          <p:cNvPr id="6" name="Text 3"/>
          <p:cNvSpPr txBox="1"/>
          <p:nvPr/>
        </p:nvSpPr>
        <p:spPr>
          <a:xfrm>
            <a:off x="457200" y="1371600"/>
            <a:ext cx="3621938"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Phase relationships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Velocity leads displacement by a quarter of a cycle (π/2 rad, 90°): each peak of the v–t graph comes T/4 before the next peak of the x–t graph. Acceleration is in antiphase with displacement (π rad, 180°): when x is most positive, a is most negative, the graphical form of a = -ω²x. So acceleration also leads velocity by a quarter of a cycle.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 displacement, velocity and acceleration graphs linked?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pic>
        <p:nvPicPr>
          <p:cNvPr id="4" name="Image 0" descr="A mass on a spring with A = 0.050 m and T = 0.80 s. The tangent at t = 0.30 s runs from P (0.20 s, −0.00759 m) to Q (0.40 s, −0.0631 m).">    </p:cNvPr>
          <p:cNvPicPr>
            <a:picLocks noChangeAspect="1"/>
          </p:cNvPicPr>
          <p:nvPr/>
        </p:nvPicPr>
        <p:blipFill>
          <a:blip r:embed="rId1"/>
          <a:stretch>
            <a:fillRect/>
          </a:stretch>
        </p:blipFill>
        <p:spPr>
          <a:xfrm>
            <a:off x="2290572" y="1371600"/>
            <a:ext cx="4561942" cy="2807208"/>
          </a:xfrm>
          <a:prstGeom prst="rect">
            <a:avLst/>
          </a:prstGeom>
        </p:spPr>
      </p:pic>
      <p:sp>
        <p:nvSpPr>
          <p:cNvPr id="5" name="Text 2"/>
          <p:cNvSpPr txBox="1"/>
          <p:nvPr/>
        </p:nvSpPr>
        <p:spPr>
          <a:xfrm>
            <a:off x="2290572" y="4224528"/>
            <a:ext cx="4561942" cy="393192"/>
          </a:xfrm>
          <a:prstGeom prst="rect">
            <a:avLst/>
          </a:prstGeom>
          <a:noFill/>
          <a:ln/>
        </p:spPr>
        <p:txBody>
          <a:bodyPr wrap="square" lIns="0" tIns="0" rIns="0" bIns="0" rtlCol="0" anchor="t"/>
          <a:lstStyle/>
          <a:p>
            <a:pPr algn="ctr" indent="0" marL="0">
              <a:buNone/>
            </a:pPr>
            <a:r>
              <a:rPr lang="en-US" sz="1100" i="1" dirty="0">
                <a:solidFill>
                  <a:srgbClr val="5A6577"/>
                </a:solidFill>
              </a:rPr>
              <a:t>A mass on a spring with A = 0.050 m and T = 0.80 s. The tangent at t = 0.30 s runs from P (0.20 s, −0.00759 m) to Q (0.40 s, −0.0631 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 displacement, velocity and acceleration graphs linked?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 · Worked example 3 · Medium · Determine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graph above shows the displacement of a mass on a spring. (a) Use the tangent to determine the velocity at t = 0.30 s. (b) Check with v = -Aωsin ωt. (c) Calculate the maximum speed and state one time at which it occurs.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 = (-0.0631 - (-0.00759))/(0.40 - 0.20): </a:t>
            </a:r>
            <a:r>
              <a:rPr lang="en-US" sz="1500" b="1" dirty="0">
                <a:solidFill>
                  <a:srgbClr val="1A1F2B"/>
                </a:solidFill>
                <a:latin typeface="Calibri" pitchFamily="34" charset="0"/>
                <a:ea typeface="Calibri" pitchFamily="34" charset="-122"/>
                <a:cs typeface="Calibri" pitchFamily="34" charset="-120"/>
              </a:rPr>
              <a:t>−0.278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ω= 2π/0.80 = 7.854 rad s⁻¹, ωt = 2.356 rad: v = -0.050 ×7.854 ×sin 2.356 = -0.278 m s⁻¹ ✓. The minus sign matters: the mass is below equilibrium and still moving in the negative direction, towards the trough at 0.40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v_(max) = Aω= 0.050 ×7.854: </a:t>
            </a:r>
            <a:r>
              <a:rPr lang="en-US" sz="1500" b="1" dirty="0">
                <a:solidFill>
                  <a:srgbClr val="1A1F2B"/>
                </a:solidFill>
                <a:latin typeface="Calibri" pitchFamily="34" charset="0"/>
                <a:ea typeface="Calibri" pitchFamily="34" charset="-122"/>
                <a:cs typeface="Calibri" pitchFamily="34" charset="-120"/>
              </a:rPr>
              <a:t>0.393 m s⁻¹, for example at t = 0.20 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are the displacement, velocity and acceleration graphs linked?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sketch from gradients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To sketch v–t from x–t, mark the zero-gradient points first (where v = 0), then the steepest points (largest |v|), and keep the same period. Repeat to get a–t from v–t.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sets the period of a mass on a spring?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Drawn to scale. At equilibrium the forces balance; pulled down 0.030 m, the tension exceeds the weight by k × 0.030 = 0.92 N, a restoring force proportional to the extra displacement.">    </p:cNvPr>
          <p:cNvPicPr>
            <a:picLocks noChangeAspect="1"/>
          </p:cNvPicPr>
          <p:nvPr/>
        </p:nvPicPr>
        <p:blipFill>
          <a:blip r:embed="rId1"/>
          <a:stretch>
            <a:fillRect/>
          </a:stretch>
        </p:blipFill>
        <p:spPr>
          <a:xfrm>
            <a:off x="5330038" y="1371600"/>
            <a:ext cx="3356762" cy="2469794"/>
          </a:xfrm>
          <a:prstGeom prst="rect">
            <a:avLst/>
          </a:prstGeom>
        </p:spPr>
      </p:pic>
      <p:sp>
        <p:nvSpPr>
          <p:cNvPr id="5" name="Text 2"/>
          <p:cNvSpPr txBox="1"/>
          <p:nvPr/>
        </p:nvSpPr>
        <p:spPr>
          <a:xfrm>
            <a:off x="5330038" y="3887114"/>
            <a:ext cx="3356762" cy="730606"/>
          </a:xfrm>
          <a:prstGeom prst="rect">
            <a:avLst/>
          </a:prstGeom>
          <a:noFill/>
          <a:ln/>
        </p:spPr>
        <p:txBody>
          <a:bodyPr wrap="square" lIns="0" tIns="0" rIns="0" bIns="0" rtlCol="0" anchor="t"/>
          <a:lstStyle/>
          <a:p>
            <a:pPr algn="ctr" indent="0" marL="0">
              <a:buNone/>
            </a:pPr>
            <a:r>
              <a:rPr lang="en-US" sz="1100" i="1" dirty="0">
                <a:solidFill>
                  <a:srgbClr val="5A6577"/>
                </a:solidFill>
              </a:rPr>
              <a:t>Drawn to scale. At equilibrium the forces balance; pulled down 0.030 m, the tension exceeds the weight by k × 0.030 = 0.92 N, a restoring force proportional to the extra displacement.</a:t>
            </a:r>
            <a:endParaRPr lang="en-US" sz="1100" dirty="0"/>
          </a:p>
        </p:txBody>
      </p:sp>
      <p:sp>
        <p:nvSpPr>
          <p:cNvPr id="6" name="Text 3"/>
          <p:cNvSpPr txBox="1"/>
          <p:nvPr/>
        </p:nvSpPr>
        <p:spPr>
          <a:xfrm>
            <a:off x="457200" y="1371600"/>
            <a:ext cx="4552798"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mass m on a spring of stiffness k, the resultant force for a displacement x from equilibrium is -kx, for a vertical spring too, because at equilibrium the weight is already balanced by the tension. So a = -(k/m)x: SHM with ω² = k/m, giving</a:t>
            </a:r>
            <a:endParaRPr lang="en-US" sz="1500" dirty="0"/>
          </a:p>
        </p:txBody>
      </p:sp>
      <p:sp>
        <p:nvSpPr>
          <p:cNvPr id="7" name="Shape 4"/>
          <p:cNvSpPr/>
          <p:nvPr/>
        </p:nvSpPr>
        <p:spPr>
          <a:xfrm>
            <a:off x="457200" y="2642616"/>
            <a:ext cx="4552798"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2734056"/>
            <a:ext cx="4260190"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 = 2π√(m/k)</a:t>
            </a:r>
            <a:endParaRPr lang="en-US" sz="1700" dirty="0"/>
          </a:p>
        </p:txBody>
      </p:sp>
      <p:sp>
        <p:nvSpPr>
          <p:cNvPr id="9" name="Text 6"/>
          <p:cNvSpPr txBox="1"/>
          <p:nvPr/>
        </p:nvSpPr>
        <p:spPr>
          <a:xfrm>
            <a:off x="457200" y="3205886"/>
            <a:ext cx="4552798"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the formulae list (m in kg, k in N m⁻¹). It is independent of amplitude and of g: the same spring and mass have the same period on the Moon. Valid while the spring obeys Hooke's law and its own mass is small compared with m.</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period of a mass on a spring?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 · Worked example 4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0.250 kg mass hung on a light spring extends it by 0.080 m. It is pulled down a further 0.030 m and released; g = 9.81 N kg⁻¹. Calculate (a) the spring constant, (b) the period, (c) the maximum speed. (d) The mass is replaced by a 1.00 kg mass. State the new period.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At equilibrium tension = weight: k = mg/Δl = 0.250 ×9.81 ÷0.080: </a:t>
            </a:r>
            <a:r>
              <a:rPr lang="en-US" sz="1500" b="1" dirty="0">
                <a:solidFill>
                  <a:srgbClr val="1A1F2B"/>
                </a:solidFill>
                <a:latin typeface="Calibri" pitchFamily="34" charset="0"/>
                <a:ea typeface="Calibri" pitchFamily="34" charset="-122"/>
                <a:cs typeface="Calibri" pitchFamily="34" charset="-120"/>
              </a:rPr>
              <a:t>30.7 N m⁻¹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2π√(0.250 ÷30.66): </a:t>
            </a:r>
            <a:r>
              <a:rPr lang="en-US" sz="1500" b="1" dirty="0">
                <a:solidFill>
                  <a:srgbClr val="1A1F2B"/>
                </a:solidFill>
                <a:latin typeface="Calibri" pitchFamily="34" charset="0"/>
                <a:ea typeface="Calibri" pitchFamily="34" charset="-122"/>
                <a:cs typeface="Calibri" pitchFamily="34" charset="-120"/>
              </a:rPr>
              <a:t>0.567 s</a:t>
            </a:r>
            <a:r>
              <a:rPr lang="en-US" sz="1500" dirty="0">
                <a:solidFill>
                  <a:srgbClr val="1A1F2B"/>
                </a:solidFill>
                <a:latin typeface="Calibri" pitchFamily="34" charset="0"/>
                <a:ea typeface="Calibri" pitchFamily="34" charset="-122"/>
                <a:cs typeface="Calibri" pitchFamily="34" charset="-120"/>
              </a:rPr>
              <a:t>. Check: m/k = Δl/g, so 2π√(0.080/9.81) gives the same 0.567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The amplitude is the 0.030 m pull, not the 0.080 m extension: ω= 2π÷0.567 = 11.07 rad s⁻¹, v_(max) = 0.030 ×11.07: </a:t>
            </a:r>
            <a:r>
              <a:rPr lang="en-US" sz="1500" b="1" dirty="0">
                <a:solidFill>
                  <a:srgbClr val="1A1F2B"/>
                </a:solidFill>
                <a:latin typeface="Calibri" pitchFamily="34" charset="0"/>
                <a:ea typeface="Calibri" pitchFamily="34" charset="-122"/>
                <a:cs typeface="Calibri" pitchFamily="34" charset="-120"/>
              </a:rPr>
              <a:t>0.33 m s⁻¹</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(d)</a:t>
            </a:r>
            <a:r>
              <a:rPr lang="en-US" sz="1500" dirty="0">
                <a:solidFill>
                  <a:srgbClr val="1A1F2B"/>
                </a:solidFill>
                <a:latin typeface="Calibri" pitchFamily="34" charset="0"/>
                <a:ea typeface="Calibri" pitchFamily="34" charset="-122"/>
                <a:cs typeface="Calibri" pitchFamily="34" charset="-120"/>
              </a:rPr>
              <a:t> T ∝√m and the mass is 4 times larger: T = 2 ×0.567: </a:t>
            </a:r>
            <a:r>
              <a:rPr lang="en-US" sz="1500" b="1" dirty="0">
                <a:solidFill>
                  <a:srgbClr val="1A1F2B"/>
                </a:solidFill>
                <a:latin typeface="Calibri" pitchFamily="34" charset="0"/>
                <a:ea typeface="Calibri" pitchFamily="34" charset="-122"/>
                <a:cs typeface="Calibri" pitchFamily="34" charset="-120"/>
              </a:rPr>
              <a:t>1.13 s</a:t>
            </a:r>
            <a:r>
              <a:rPr lang="en-US" sz="1500" dirty="0">
                <a:solidFill>
                  <a:srgbClr val="1A1F2B"/>
                </a:solidFill>
                <a:latin typeface="Calibri" pitchFamily="34" charset="0"/>
                <a:ea typeface="Calibri" pitchFamily="34" charset="-122"/>
                <a:cs typeface="Calibri" pitchFamily="34" charset="-120"/>
              </a:rPr>
              <a: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period of a mass on a spring?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13</a:t>
            </a:r>
            <a:endParaRPr lang="en-US" sz="1200" dirty="0"/>
          </a:p>
        </p:txBody>
      </p:sp>
      <p:pic>
        <p:nvPicPr>
          <p:cNvPr id="4" name="Image 0" descr="Period against mass for the spring of Worked example 4: T ∝ √m, so four times the mass doubles the period.">    </p:cNvPr>
          <p:cNvPicPr>
            <a:picLocks noChangeAspect="1"/>
          </p:cNvPicPr>
          <p:nvPr/>
        </p:nvPicPr>
        <p:blipFill>
          <a:blip r:embed="rId1"/>
          <a:stretch>
            <a:fillRect/>
          </a:stretch>
        </p:blipFill>
        <p:spPr>
          <a:xfrm>
            <a:off x="4389120" y="1452982"/>
            <a:ext cx="4297680" cy="2644445"/>
          </a:xfrm>
          <a:prstGeom prst="rect">
            <a:avLst/>
          </a:prstGeom>
        </p:spPr>
      </p:pic>
      <p:sp>
        <p:nvSpPr>
          <p:cNvPr id="5" name="Text 2"/>
          <p:cNvSpPr txBox="1"/>
          <p:nvPr/>
        </p:nvSpPr>
        <p:spPr>
          <a:xfrm>
            <a:off x="4389120" y="4143146"/>
            <a:ext cx="4297680" cy="393192"/>
          </a:xfrm>
          <a:prstGeom prst="rect">
            <a:avLst/>
          </a:prstGeom>
          <a:noFill/>
          <a:ln/>
        </p:spPr>
        <p:txBody>
          <a:bodyPr wrap="square" lIns="0" tIns="0" rIns="0" bIns="0" rtlCol="0" anchor="t"/>
          <a:lstStyle/>
          <a:p>
            <a:pPr algn="ctr" indent="0" marL="0">
              <a:buNone/>
            </a:pPr>
            <a:r>
              <a:rPr lang="en-US" sz="1100" i="1" dirty="0">
                <a:solidFill>
                  <a:srgbClr val="5A6577"/>
                </a:solidFill>
              </a:rPr>
              <a:t>Period against mass for the spring of Worked example 4: T ∝ √m, so four times the mass doubles the period.</a:t>
            </a:r>
            <a:endParaRPr lang="en-US" sz="1100" dirty="0"/>
          </a:p>
        </p:txBody>
      </p:sp>
      <p:sp>
        <p:nvSpPr>
          <p:cNvPr id="6" name="Shape 3"/>
          <p:cNvSpPr/>
          <p:nvPr/>
        </p:nvSpPr>
        <p:spPr>
          <a:xfrm>
            <a:off x="457200" y="1371600"/>
            <a:ext cx="3611880" cy="1496873"/>
          </a:xfrm>
          <a:prstGeom prst="roundRect">
            <a:avLst>
              <a:gd name="adj" fmla="val 3665"/>
            </a:avLst>
          </a:prstGeom>
          <a:solidFill>
            <a:srgbClr val="FEF2F2"/>
          </a:solidFill>
          <a:ln w="9525">
            <a:solidFill>
              <a:srgbClr val="DDE2EA"/>
            </a:solidFill>
            <a:prstDash val="solid"/>
          </a:ln>
        </p:spPr>
      </p:sp>
      <p:sp>
        <p:nvSpPr>
          <p:cNvPr id="7" name="Text 4"/>
          <p:cNvSpPr txBox="1"/>
          <p:nvPr/>
        </p:nvSpPr>
        <p:spPr>
          <a:xfrm>
            <a:off x="603504" y="1463040"/>
            <a:ext cx="3319272" cy="1350569"/>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Using the static extension (0.080 m) as the amplitude. The amplitude is measured from the equilibrium position, so it is the extra distance the mass was pulled down, 0.030 m 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sets the period of a simple pendulum?</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The bob displaced by 20° (drawn at that angle). Only the component mg sin θ, at right angles to the string, acts back towards equilibrium.">    </p:cNvPr>
          <p:cNvPicPr>
            <a:picLocks noChangeAspect="1"/>
          </p:cNvPicPr>
          <p:nvPr/>
        </p:nvPicPr>
        <p:blipFill>
          <a:blip r:embed="rId1"/>
          <a:stretch>
            <a:fillRect/>
          </a:stretch>
        </p:blipFill>
        <p:spPr>
          <a:xfrm>
            <a:off x="6287414" y="1371600"/>
            <a:ext cx="2399386" cy="2469794"/>
          </a:xfrm>
          <a:prstGeom prst="rect">
            <a:avLst/>
          </a:prstGeom>
        </p:spPr>
      </p:pic>
      <p:sp>
        <p:nvSpPr>
          <p:cNvPr id="5" name="Text 2"/>
          <p:cNvSpPr txBox="1"/>
          <p:nvPr/>
        </p:nvSpPr>
        <p:spPr>
          <a:xfrm>
            <a:off x="6287414" y="3887114"/>
            <a:ext cx="2399386" cy="730606"/>
          </a:xfrm>
          <a:prstGeom prst="rect">
            <a:avLst/>
          </a:prstGeom>
          <a:noFill/>
          <a:ln/>
        </p:spPr>
        <p:txBody>
          <a:bodyPr wrap="square" lIns="0" tIns="0" rIns="0" bIns="0" rtlCol="0" anchor="t"/>
          <a:lstStyle/>
          <a:p>
            <a:pPr algn="ctr" indent="0" marL="0">
              <a:buNone/>
            </a:pPr>
            <a:r>
              <a:rPr lang="en-US" sz="1100" i="1" dirty="0">
                <a:solidFill>
                  <a:srgbClr val="5A6577"/>
                </a:solidFill>
              </a:rPr>
              <a:t>The bob displaced by 20° (drawn at that angle). Only the component mg sin θ, at right angles to the string, acts back towards equilibrium.</a:t>
            </a:r>
            <a:endParaRPr lang="en-US" sz="1100" dirty="0"/>
          </a:p>
        </p:txBody>
      </p:sp>
      <p:sp>
        <p:nvSpPr>
          <p:cNvPr id="6" name="Text 3"/>
          <p:cNvSpPr txBox="1"/>
          <p:nvPr/>
        </p:nvSpPr>
        <p:spPr>
          <a:xfrm>
            <a:off x="457200" y="1371600"/>
            <a:ext cx="5510174" cy="22366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simple pendulum is a small dense bob on a light, inextensible string of length l, measured from the point of suspension to the centre of the bob. Displaced by angle θ, the component of the weight along the arc, mgsin θ, pulls the bob back; the tension and mgcos θ act along the string and give no restoring effect.</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For small θ in radians, sin θ≈θ= x/l. The restoring force becomes -(mg/l)x, proportional to x, so a = -(g/l)x: SHM with ω² = g/l. The mass cancels, because it appears in both the restoring force and the inertia.</a:t>
            </a:r>
            <a:endParaRPr lang="en-US" sz="1500" dirty="0"/>
          </a:p>
        </p:txBody>
      </p:sp>
      <p:sp>
        <p:nvSpPr>
          <p:cNvPr id="7" name="Shape 4"/>
          <p:cNvSpPr/>
          <p:nvPr/>
        </p:nvSpPr>
        <p:spPr>
          <a:xfrm>
            <a:off x="457200" y="3653942"/>
            <a:ext cx="5510174" cy="444398"/>
          </a:xfrm>
          <a:prstGeom prst="roundRect">
            <a:avLst>
              <a:gd name="adj" fmla="val 12346"/>
            </a:avLst>
          </a:prstGeom>
          <a:solidFill>
            <a:srgbClr val="F3F5F9"/>
          </a:solidFill>
          <a:ln w="9525">
            <a:solidFill>
              <a:srgbClr val="DDE2EA"/>
            </a:solidFill>
            <a:prstDash val="solid"/>
          </a:ln>
        </p:spPr>
      </p:sp>
      <p:sp>
        <p:nvSpPr>
          <p:cNvPr id="8" name="Text 5"/>
          <p:cNvSpPr txBox="1"/>
          <p:nvPr/>
        </p:nvSpPr>
        <p:spPr>
          <a:xfrm>
            <a:off x="603504" y="3745382"/>
            <a:ext cx="5217566" cy="298094"/>
          </a:xfrm>
          <a:prstGeom prst="rect">
            <a:avLst/>
          </a:prstGeom>
          <a:noFill/>
          <a:ln/>
        </p:spPr>
        <p:txBody>
          <a:bodyPr wrap="square" lIns="0" tIns="0" rIns="0" bIns="0" rtlCol="0" anchor="t"/>
          <a:lstStyle/>
          <a:p>
            <a:pPr algn="ctr" indent="0" marL="0">
              <a:buNone/>
            </a:pPr>
            <a:r>
              <a:rPr lang="en-US" sz="1700" dirty="0">
                <a:solidFill>
                  <a:srgbClr val="13233F"/>
                </a:solidFill>
                <a:latin typeface="Cambria" pitchFamily="34" charset="0"/>
                <a:ea typeface="Cambria" pitchFamily="34" charset="-122"/>
                <a:cs typeface="Cambria" pitchFamily="34" charset="-120"/>
              </a:rPr>
              <a:t>T = 2π√(l/g)</a:t>
            </a:r>
            <a:endParaRPr lang="en-US" sz="1700" dirty="0"/>
          </a:p>
        </p:txBody>
      </p:sp>
      <p:sp>
        <p:nvSpPr>
          <p:cNvPr id="9" name="Text 6"/>
          <p:cNvSpPr txBox="1"/>
          <p:nvPr/>
        </p:nvSpPr>
        <p:spPr>
          <a:xfrm>
            <a:off x="457200" y="4217213"/>
            <a:ext cx="5510174"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the formulae list (l in m, g in N kg⁻¹).</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period of a simple pendulum?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pic>
        <p:nvPicPr>
          <p:cNvPr id="4" name="Image 0" descr="How good is sin θ ≈ θ? At 10° they differ by 0.51%, at 20° by 2.1%, at 40° by 8.6%. Beyond small angles the restoring force is no longer proportional to x and the period grows.">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How good is sin θ ≈ θ? At 10° they differ by 0.51%, at 20° by 2.1%, at 40° by 8.6%. Beyond small angles the restoring force is no longer proportional to x and the period grows.</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Valid only for small amplitudes (below about 10°); independent of the bob's mass and of the amplitude within that range.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period of a simple pendulum?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 · Worked example 5 · Hard · Determine</a:t>
            </a:r>
            <a:endParaRPr lang="en-US" sz="1200" dirty="0"/>
          </a:p>
        </p:txBody>
      </p:sp>
      <p:sp>
        <p:nvSpPr>
          <p:cNvPr id="4" name="Text 2"/>
          <p:cNvSpPr txBox="1"/>
          <p:nvPr/>
        </p:nvSpPr>
        <p:spPr>
          <a:xfrm>
            <a:off x="457200" y="1371600"/>
            <a:ext cx="8229600" cy="232714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pendulum clock is designed to have a period of 2.00 s; g = 9.81 N kg⁻¹. (a) Calculate the length of the pendulum. (b) On a hot day the length increases by 0.50%. Determine how much time the clock loses in one day (86 400 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l = gT²/4π² = 9.81 ×2.00² ÷4π²: </a:t>
            </a:r>
            <a:r>
              <a:rPr lang="en-US" sz="1500" b="1" dirty="0">
                <a:solidFill>
                  <a:srgbClr val="1A1F2B"/>
                </a:solidFill>
                <a:latin typeface="Calibri" pitchFamily="34" charset="0"/>
                <a:ea typeface="Calibri" pitchFamily="34" charset="-122"/>
                <a:cs typeface="Calibri" pitchFamily="34" charset="-120"/>
              </a:rPr>
              <a:t>0.994 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∝√l, so T_new = 2.00 ×√1.005 = 2.00 ×1.00250, about 0.25% longer. The clock counts swings, so it shows only 1/1.00250 of the real time: lost = 86 400 ×(1 - 1/1.00250): </a:t>
            </a:r>
            <a:r>
              <a:rPr lang="en-US" sz="1500" b="1" dirty="0">
                <a:solidFill>
                  <a:srgbClr val="1A1F2B"/>
                </a:solidFill>
                <a:latin typeface="Calibri" pitchFamily="34" charset="0"/>
                <a:ea typeface="Calibri" pitchFamily="34" charset="-122"/>
                <a:cs typeface="Calibri" pitchFamily="34" charset="-120"/>
              </a:rPr>
              <a:t>215 s (about 3.6 minutes) per day</a:t>
            </a:r>
            <a:r>
              <a:rPr lang="en-US" sz="1500" dirty="0">
                <a:solidFill>
                  <a:srgbClr val="1A1F2B"/>
                </a:solidFill>
                <a:latin typeface="Calibri" pitchFamily="34" charset="0"/>
                <a:ea typeface="Calibri" pitchFamily="34" charset="-122"/>
                <a:cs typeface="Calibri" pitchFamily="34" charset="-120"/>
              </a:rPr>
              <a:t>. A percentage change in l gives half that percentage change in 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sets the period of a simple pendulum?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proportionality first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T ∝√m and T ∝1/√k for a spring, T ∝√l and T ∝1/√g for a pendulum; then 4× in the quantity gives 2× in the period. The same pendulum on the Moon (g = 1.62 N kg⁻¹) would have T = 2.00 ×√(9.81/1.62) = 4.92 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can an oscillation be used to measure 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Text 2"/>
          <p:cNvSpPr txBox="1"/>
          <p:nvPr/>
        </p:nvSpPr>
        <p:spPr>
          <a:xfrm>
            <a:off x="457200" y="1371600"/>
            <a:ext cx="8229600" cy="23509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Squaring T = 2π√(l/g) gives T² = (4π²/g) l: a graph of T² against l is a straight line through the origin with gradient 4π²/g.</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Clamp the string between two small blocks so the pivot is fixed; measure l to the centre of the bob (metre rule plus half the bob diameter from vernier calipers).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Displace by under 10° and time 20 oscillations; repeat, average and divide by 20. Timing many oscillations makes reaction-time uncertainty a small fraction of the measured time.</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Start and stop timing as the bob passes equilibrium, marked by a fiducial mark behind the string: the bob is fastest there, so the instant is sharpest.</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Take six or more lengths over as wide a range as practical.</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an oscillation be used to measure 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pic>
        <p:nvPicPr>
          <p:cNvPr id="4" name="Image 0" descr="Specimen results for six lengths (20 oscillations timed for each). The best-fit line passes through the origin within the scatter; the triangle rises 3.22 s² over 0.80 m.">    </p:cNvPr>
          <p:cNvPicPr>
            <a:picLocks noChangeAspect="1"/>
          </p:cNvPicPr>
          <p:nvPr/>
        </p:nvPicPr>
        <p:blipFill>
          <a:blip r:embed="rId1"/>
          <a:stretch>
            <a:fillRect/>
          </a:stretch>
        </p:blipFill>
        <p:spPr>
          <a:xfrm>
            <a:off x="2428646" y="1371600"/>
            <a:ext cx="4287622" cy="2638044"/>
          </a:xfrm>
          <a:prstGeom prst="rect">
            <a:avLst/>
          </a:prstGeom>
        </p:spPr>
      </p:pic>
      <p:sp>
        <p:nvSpPr>
          <p:cNvPr id="5" name="Text 2"/>
          <p:cNvSpPr txBox="1"/>
          <p:nvPr/>
        </p:nvSpPr>
        <p:spPr>
          <a:xfrm>
            <a:off x="2428646"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for six lengths (20 oscillations timed for each). The best-fit line passes through the origin within the scatter; the triangle rises 3.22 s² over 0.80 m.</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an oscillation be used to measure 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 · Worked example 6 · Hard · Evaluate</a:t>
            </a:r>
            <a:endParaRPr lang="en-US" sz="1200" dirty="0"/>
          </a:p>
        </p:txBody>
      </p:sp>
      <p:sp>
        <p:nvSpPr>
          <p:cNvPr id="4" name="Text 2"/>
          <p:cNvSpPr txBox="1"/>
          <p:nvPr/>
        </p:nvSpPr>
        <p:spPr>
          <a:xfrm>
            <a:off x="457200" y="1371600"/>
            <a:ext cx="8229600" cy="2558491"/>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Use the gradient triangle on the graph to determine g. (b) For the 0.800 m length, 20 oscillations took 35.7 s; length ± 0.002 m, time for 20 oscillations ± 0.2 s. Calculate g from this single reading and its percentage uncertainty, and comment on the result from (a).</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Gradient = 3.22 ÷0.80 = 4.025 s² m⁻¹ = 4π²/g, so g = 4π² ÷4.025: </a:t>
            </a:r>
            <a:r>
              <a:rPr lang="en-US" sz="1500" b="1" dirty="0">
                <a:solidFill>
                  <a:srgbClr val="1A1F2B"/>
                </a:solidFill>
                <a:latin typeface="Calibri" pitchFamily="34" charset="0"/>
                <a:ea typeface="Calibri" pitchFamily="34" charset="-122"/>
                <a:cs typeface="Calibri" pitchFamily="34" charset="-120"/>
              </a:rPr>
              <a:t>9.81 m s⁻²</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 = 35.7 ÷20 = 1.785 s; g = 4π²l/T² = 4π² ×0.800 ÷1.785²: </a:t>
            </a:r>
            <a:r>
              <a:rPr lang="en-US" sz="1500" b="1" dirty="0">
                <a:solidFill>
                  <a:srgbClr val="1A1F2B"/>
                </a:solidFill>
                <a:latin typeface="Calibri" pitchFamily="34" charset="0"/>
                <a:ea typeface="Calibri" pitchFamily="34" charset="-122"/>
                <a:cs typeface="Calibri" pitchFamily="34" charset="-120"/>
              </a:rPr>
              <a:t>9.91 m s⁻²</a:t>
            </a:r>
            <a:r>
              <a:rPr lang="en-US" sz="1500" dirty="0">
                <a:solidFill>
                  <a:srgbClr val="1A1F2B"/>
                </a:solidFill>
                <a:latin typeface="Calibri" pitchFamily="34" charset="0"/>
                <a:ea typeface="Calibri" pitchFamily="34" charset="-122"/>
                <a:cs typeface="Calibri" pitchFamily="34" charset="-120"/>
              </a:rPr>
              <a:t>. The time is squared, so its percentage counts twice: l 0.25%, T 0.56%, total 0.25 + 2 ×0.56 = 1.4%: </a:t>
            </a:r>
            <a:r>
              <a:rPr lang="en-US" sz="1500" b="1" dirty="0">
                <a:solidFill>
                  <a:srgbClr val="1A1F2B"/>
                </a:solidFill>
                <a:latin typeface="Calibri" pitchFamily="34" charset="0"/>
                <a:ea typeface="Calibri" pitchFamily="34" charset="-122"/>
                <a:cs typeface="Calibri" pitchFamily="34" charset="-120"/>
              </a:rPr>
              <a:t>g = 9.91 ± 0.14 m s⁻²</a:t>
            </a:r>
            <a:r>
              <a:rPr lang="en-US" sz="1500" dirty="0">
                <a:solidFill>
                  <a:srgbClr val="1A1F2B"/>
                </a:solidFill>
                <a:latin typeface="Calibri" pitchFamily="34" charset="0"/>
                <a:ea typeface="Calibri" pitchFamily="34" charset="-122"/>
                <a:cs typeface="Calibri" pitchFamily="34" charset="-120"/>
              </a:rPr>
              <a:t>. The range 9.77 to 10.05 m s⁻² includes 9.81 m s⁻², so the two agree; the graph uses all six readings and reduces the effect of random error in any one, so its value is the better one.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can an oscillation be used to measure g?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13</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graphs beat constant errors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If l is measured to the top of the bob, every length is too short by the same amount. The T²–l line shifts sideways and gains an intercept, but its gradient, and so g, is unchanged. A single calculation has no such protection.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resting object leave a vibrating surface?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a:t>
            </a:r>
            <a:endParaRPr lang="en-US" sz="1200" dirty="0"/>
          </a:p>
        </p:txBody>
      </p:sp>
      <p:pic>
        <p:nvPicPr>
          <p:cNvPr id="4" name="Image 0" descr="Platform acceleration against displacement at 6.0 Hz with A = 10 mm. Above x = 6.9 mm the platform accelerates downwards faster than g, so a resting object leaves it there.">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Platform acceleration against displacement at 6.0 Hz with A = 10 mm. Above x = 6.9 mm the platform accelerates downwards faster than g, so a resting object leaves it there.</a:t>
            </a:r>
            <a:endParaRPr lang="en-US" sz="1100" dirty="0"/>
          </a:p>
        </p:txBody>
      </p:sp>
      <p:sp>
        <p:nvSpPr>
          <p:cNvPr id="6" name="Text 3"/>
          <p:cNvSpPr txBox="1"/>
          <p:nvPr/>
        </p:nvSpPr>
        <p:spPr>
          <a:xfrm>
            <a:off x="457200" y="1371600"/>
            <a:ext cx="3621938" cy="214792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An object resting on (not fixed to) a surface moving with vertical SHM is pushed up by the contact force but can only be pulled down by its weight, so its largest possible downward acceleration is g. It stays in contact only while the surface's downward acceleration is no more than g. That acceleration is largest at the top of the motion, Aω², so contact is kept throughout if Aω² ≤g.</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When does a resting object leave a vibrating surface?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13 · Worked example 7 · Hard · Calculate</a:t>
            </a:r>
            <a:endParaRPr lang="en-US" sz="1200" dirty="0"/>
          </a:p>
        </p:txBody>
      </p:sp>
      <p:sp>
        <p:nvSpPr>
          <p:cNvPr id="4" name="Text 2"/>
          <p:cNvSpPr txBox="1"/>
          <p:nvPr/>
        </p:nvSpPr>
        <p:spPr>
          <a:xfrm>
            <a:off x="457200" y="1371600"/>
            <a:ext cx="8229600" cy="262158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sensor rests, unfixed, on a platform vibrating vertically with SHM at 6.0 Hz; g = 9.81 m s⁻². (a) Calculate the largest amplitude for which it stays in contact. (b) At 5.0 mm amplitude, calculate the maximum acceleration of the platform and the highest frequency at which the sensor still stays in contact. (c) At 10 mm amplitude, state where the sensor first loses contact.</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ω= 2π×6.0 = 37.7 rad s⁻¹; A_(max) = g/ω² = 9.81 ÷37.7² = 6.90 ×10⁻³ m: </a:t>
            </a:r>
            <a:r>
              <a:rPr lang="en-US" sz="1500" b="1" dirty="0">
                <a:solidFill>
                  <a:srgbClr val="1A1F2B"/>
                </a:solidFill>
                <a:latin typeface="Calibri" pitchFamily="34" charset="0"/>
                <a:ea typeface="Calibri" pitchFamily="34" charset="-122"/>
                <a:cs typeface="Calibri" pitchFamily="34" charset="-120"/>
              </a:rPr>
              <a:t>6.9 mm</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a_(max) = Aω² = 0.0050 ×37.7²: </a:t>
            </a:r>
            <a:r>
              <a:rPr lang="en-US" sz="1500" b="1" dirty="0">
                <a:solidFill>
                  <a:srgbClr val="1A1F2B"/>
                </a:solidFill>
                <a:latin typeface="Calibri" pitchFamily="34" charset="0"/>
                <a:ea typeface="Calibri" pitchFamily="34" charset="-122"/>
                <a:cs typeface="Calibri" pitchFamily="34" charset="-120"/>
              </a:rPr>
              <a:t>7.1 m s⁻²</a:t>
            </a:r>
            <a:r>
              <a:rPr lang="en-US" sz="1500" dirty="0">
                <a:solidFill>
                  <a:srgbClr val="1A1F2B"/>
                </a:solidFill>
                <a:latin typeface="Calibri" pitchFamily="34" charset="0"/>
                <a:ea typeface="Calibri" pitchFamily="34" charset="-122"/>
                <a:cs typeface="Calibri" pitchFamily="34" charset="-120"/>
              </a:rPr>
              <a:t>, less than g, so contact is kept. Highest frequency: f = √(9.81 ÷0.0050) ÷2π: </a:t>
            </a:r>
            <a:r>
              <a:rPr lang="en-US" sz="1500" b="1" dirty="0">
                <a:solidFill>
                  <a:srgbClr val="1A1F2B"/>
                </a:solidFill>
                <a:latin typeface="Calibri" pitchFamily="34" charset="0"/>
                <a:ea typeface="Calibri" pitchFamily="34" charset="-122"/>
                <a:cs typeface="Calibri" pitchFamily="34" charset="-120"/>
              </a:rPr>
              <a:t>7.0 Hz</a:t>
            </a:r>
            <a:r>
              <a:rPr lang="en-US" sz="1500" dirty="0">
                <a:solidFill>
                  <a:srgbClr val="1A1F2B"/>
                </a:solidFill>
                <a:latin typeface="Calibri" pitchFamily="34" charset="0"/>
                <a:ea typeface="Calibri" pitchFamily="34" charset="-122"/>
                <a:cs typeface="Calibri" pitchFamily="34" charset="-120"/>
              </a:rPr>
              <a:t>.</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ω²x = g at </a:t>
            </a:r>
            <a:r>
              <a:rPr lang="en-US" sz="1500" b="1" dirty="0">
                <a:solidFill>
                  <a:srgbClr val="1A1F2B"/>
                </a:solidFill>
                <a:latin typeface="Calibri" pitchFamily="34" charset="0"/>
                <a:ea typeface="Calibri" pitchFamily="34" charset="-122"/>
                <a:cs typeface="Calibri" pitchFamily="34" charset="-120"/>
              </a:rPr>
              <a:t>x = 6.9 mm above equilibrium, on the way up</a:t>
            </a:r>
            <a:r>
              <a:rPr lang="en-US" sz="1500" dirty="0">
                <a:solidFill>
                  <a:srgbClr val="1A1F2B"/>
                </a:solidFill>
                <a:latin typeface="Calibri" pitchFamily="34" charset="0"/>
                <a:ea typeface="Calibri" pitchFamily="34" charset="-122"/>
                <a:cs typeface="Calibri" pitchFamily="34" charset="-120"/>
              </a:rPr>
              <a:t>; the sensor leaves the platform there.</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SHM in two parts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Acceleration proportional to displacement from equilibrium, and always directed towards equilibrium. Writing a = -ω²x and saying what each symbol means gives both.</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radians, always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Every ωt is in radians. Switch to radian mode before the first calculation, and back to degrees only for angles such as a pendulum's release angle.</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know which way you are timing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x = Acos ωt starts at an extreme; x = Asin ωt starts at equilibrium. Read where timing starts and keep the matching velocity equation.</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5.5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13</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signs carry direction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State the positive direction. "−0.445 m s⁻¹, taking upwards as positive" means moving downwards at 0.445 m s⁻¹, not a mistake.</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linearise for a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Plot T² against l (gradient 4π²/g) or T² against m (gradient 4π²/k). When a quantity is squared, double its percentage uncertainty.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7"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Any oscillation with a restoring force is SHM.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restoring force must also be proportional to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Test that a/x is a negative constant (or a–x is a straight line through the origin).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At the extremes the acceleration is zero because the object stops.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is momentarily zero, but displacement, and so restoring force, is greatest there.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 is maximum, Aω², at ±A; zero at equilibrium.</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bigger swing takes longer.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bigger displacement brings a proportionally bigger restoring force, so the object moves faster.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period of SHM is independent of amplitude (for a pendulum, only at small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heavier pendulum bob swings more slowly.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Mass appears in both the restoring force and the inertia, and cancels.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2π√(l/g) has no mass in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mass on a spring would have a different period on the Moon.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Gravity only shifts the equilibrium position.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2π√(m/k) has no g in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13</a:t>
            </a:r>
            <a:endParaRPr lang="en-US" sz="1200" dirty="0"/>
          </a:p>
        </p:txBody>
      </p:sp>
      <p:graphicFrame>
        <p:nvGraphicFramePr>
          <p:cNvPr id="38"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743200"/>
                <a:gridCol w="2743200"/>
                <a:gridCol w="274320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and displacement are in antiphase.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is greatest when displacement is zero.</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is a quarter cycle (π/2) ahead of displacement; acceleration is in antiphase (π).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13</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Hooke's law (Unit 1) and circular motion (Unit 4)</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F = kΔx for a spring is why a mass–spring system is SHM; the same k appears in T = 2π√(m/k). ω is in rad s⁻¹ because the shadow of an object moving in a circle at angular speed ω moves with SHM of angular frequency ω.</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Waves (Unit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Each particle of a medium carrying a sinusoidal wave oscillates with SHM; the phase difference between particles is the same idea as the phase difference between x, v and a here.</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Energy, damping and resonance (next Oscillations page)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Kinetic and potential energy are exchanged during each cycle; real oscillators lose energy, and a driven oscillator responds most strongly near its natural frequency 1/T.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99870"/>
                <a:gridCol w="3787445"/>
                <a:gridCol w="274228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 = -kx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 for SHM in terms of force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-ω²x</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condition for SHM; acceleration at any displacement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x = Acos ωt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displacement at time t (timed from an extreme)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 = -Aωsin ωt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velocity at time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 -Aω²cos ωt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acceleration at time 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1/f = 2π/ω, ω= 2πf</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linking period, frequency and angular frequency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2π√(m/k)</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of a mass on a spring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 = 2π√(l/g)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period of a simple pendulum, small angles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v_(max) = Aω, a_(max) = Aω²</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maximum speed (at equilibrium) and acceleration (at the extremes)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from the sin and cos equations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12 of 13</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1699870"/>
                <a:gridCol w="3787445"/>
                <a:gridCol w="274228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T² = (4π²/g) 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straight-line graph to find 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square the pendulum 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2374697"/>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ball bounces repeatedly on a hard floor, reaching the same height each time. Explain why its motion is not simple harmonic.</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An oscillator has a frequency of 2.5 Hz. Calculate its period and angular frequency.</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An object moves with SHM of amplitude 0.12 m and period 1.5 s. Calculate its maximum speed and maximum acceleration.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At an instant, an oscillator is at its maximum positive displacement. State its velocity and the direction of its acceleration.</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A pendulum's length is increased from 0.40 m to 2.42 m. By what factor does its period change?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13 of 13</a:t>
            </a:r>
            <a:endParaRPr lang="en-US" sz="1200" dirty="0"/>
          </a:p>
        </p:txBody>
      </p:sp>
      <p:sp>
        <p:nvSpPr>
          <p:cNvPr id="4" name="Text 2"/>
          <p:cNvSpPr txBox="1"/>
          <p:nvPr/>
        </p:nvSpPr>
        <p:spPr>
          <a:xfrm>
            <a:off x="457200" y="1371600"/>
            <a:ext cx="8229600" cy="170992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Between bounces its acceleration is g downwards whatever its height, so the acceleration is not proportional to its displacement from any fixed point.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T = 1/2.5 = 0.40 s; ω= 2π×2.5 = 15.7 rad s⁻¹.</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ω= 2π/1.5 = 4.19 rad s⁻¹; v_(max) = 0.12 ×4.19 = 0.50 m s⁻¹; a_(max) = 0.12 ×4.19² = 2.11 m s⁻².</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Velocity zero; acceleration maximum and in the negative direction (towards equilibrium).</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T ∝√l; the length increases by a factor of 6.05, so the period increases by √6.05 = 2.46 (about 2.5).</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5 original exam-style questions. Answers at the end of the deck.</a:t>
            </a:r>
            <a:endParaRPr lang="en-US" sz="16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Which statement describes the acceleration of an object moving with simple harmonic motion?</a:t>
            </a:r>
            <a:endParaRPr lang="en-US" sz="1400" dirty="0"/>
          </a:p>
          <a:p>
            <a:pPr indent="0" marL="0">
              <a:spcAft>
                <a:spcPts val="600"/>
              </a:spcAft>
              <a:buNone/>
            </a:pPr>
            <a:r>
              <a:rPr lang="en-US" sz="1400" dirty="0">
                <a:solidFill>
                  <a:srgbClr val="1A1F2B"/>
                </a:solidFill>
              </a:rPr>
              <a:t>A   constant in size and always directed towards the equilibrium position</a:t>
            </a:r>
            <a:endParaRPr lang="en-US" sz="1400" dirty="0"/>
          </a:p>
          <a:p>
            <a:pPr indent="0" marL="0">
              <a:spcAft>
                <a:spcPts val="600"/>
              </a:spcAft>
              <a:buNone/>
            </a:pPr>
            <a:r>
              <a:rPr lang="en-US" sz="1400" dirty="0">
                <a:solidFill>
                  <a:srgbClr val="1A1F2B"/>
                </a:solidFill>
              </a:rPr>
              <a:t>B   proportional to the displacement from the equilibrium position and always directed towards it</a:t>
            </a:r>
            <a:endParaRPr lang="en-US" sz="1400" dirty="0"/>
          </a:p>
          <a:p>
            <a:pPr indent="0" marL="0">
              <a:spcAft>
                <a:spcPts val="600"/>
              </a:spcAft>
              <a:buNone/>
            </a:pPr>
            <a:r>
              <a:rPr lang="en-US" sz="1400" dirty="0">
                <a:solidFill>
                  <a:srgbClr val="1A1F2B"/>
                </a:solidFill>
              </a:rPr>
              <a:t>C   proportional to the displacement from the equilibrium position and always directed away from it</a:t>
            </a:r>
            <a:endParaRPr lang="en-US" sz="1400" dirty="0"/>
          </a:p>
          <a:p>
            <a:pPr indent="0" marL="0">
              <a:spcAft>
                <a:spcPts val="600"/>
              </a:spcAft>
              <a:buNone/>
            </a:pPr>
            <a:r>
              <a:rPr lang="en-US" sz="1400" dirty="0">
                <a:solidFill>
                  <a:srgbClr val="1A1F2B"/>
                </a:solidFill>
              </a:rPr>
              <a:t>D   proportional to the velocity and always in the opposite direction to the velocity</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600" dirty="0">
                <a:solidFill>
                  <a:srgbClr val="1A1F2B"/>
                </a:solidFill>
              </a:rPr>
              <a:t>The tip of a vibrating ruler moves with simple harmonic motion of amplitude 0.040 m and period 0.50 s.</a:t>
            </a:r>
            <a:endParaRPr lang="en-US" sz="1600" dirty="0"/>
          </a:p>
          <a:p>
            <a:pPr indent="0" marL="0">
              <a:spcAft>
                <a:spcPts val="600"/>
              </a:spcAft>
              <a:buNone/>
            </a:pPr>
            <a:r>
              <a:rPr lang="en-US" sz="1600" dirty="0">
                <a:solidFill>
                  <a:srgbClr val="1A1F2B"/>
                </a:solidFill>
              </a:rPr>
              <a:t>What is the maximum speed of the tip?</a:t>
            </a:r>
            <a:endParaRPr lang="en-US" sz="1600" dirty="0"/>
          </a:p>
          <a:p>
            <a:pPr indent="0" marL="0">
              <a:spcAft>
                <a:spcPts val="600"/>
              </a:spcAft>
              <a:buNone/>
            </a:pPr>
            <a:r>
              <a:rPr lang="en-US" sz="1600" dirty="0">
                <a:solidFill>
                  <a:srgbClr val="1A1F2B"/>
                </a:solidFill>
              </a:rPr>
              <a:t>A   0.080 m s⁻¹</a:t>
            </a:r>
            <a:endParaRPr lang="en-US" sz="1600" dirty="0"/>
          </a:p>
          <a:p>
            <a:pPr indent="0" marL="0">
              <a:spcAft>
                <a:spcPts val="600"/>
              </a:spcAft>
              <a:buNone/>
            </a:pPr>
            <a:r>
              <a:rPr lang="en-US" sz="1600" dirty="0">
                <a:solidFill>
                  <a:srgbClr val="1A1F2B"/>
                </a:solidFill>
              </a:rPr>
              <a:t>B   0.50 m s⁻¹</a:t>
            </a:r>
            <a:endParaRPr lang="en-US" sz="1600" dirty="0"/>
          </a:p>
          <a:p>
            <a:pPr indent="0" marL="0">
              <a:spcAft>
                <a:spcPts val="600"/>
              </a:spcAft>
              <a:buNone/>
            </a:pPr>
            <a:r>
              <a:rPr lang="en-US" sz="1600" dirty="0">
                <a:solidFill>
                  <a:srgbClr val="1A1F2B"/>
                </a:solidFill>
              </a:rPr>
              <a:t>C   1.0 m s⁻¹</a:t>
            </a:r>
            <a:endParaRPr lang="en-US" sz="1600" dirty="0"/>
          </a:p>
          <a:p>
            <a:pPr indent="0" marL="0">
              <a:spcAft>
                <a:spcPts val="600"/>
              </a:spcAft>
              <a:buNone/>
            </a:pPr>
            <a:r>
              <a:rPr lang="en-US" sz="1600" dirty="0">
                <a:solidFill>
                  <a:srgbClr val="1A1F2B"/>
                </a:solidFill>
              </a:rPr>
              <a:t>D   6.3 m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An object moves with simple harmonic motion. At one instant its displacement from the equilibrium position is zero.</a:t>
            </a:r>
            <a:endParaRPr lang="en-US" sz="1400" dirty="0"/>
          </a:p>
          <a:p>
            <a:pPr indent="0" marL="0">
              <a:spcAft>
                <a:spcPts val="600"/>
              </a:spcAft>
              <a:buNone/>
            </a:pPr>
            <a:r>
              <a:rPr lang="en-US" sz="1400" dirty="0">
                <a:solidFill>
                  <a:srgbClr val="1A1F2B"/>
                </a:solidFill>
              </a:rPr>
              <a:t>Which row describes the object at this instant?</a:t>
            </a:r>
            <a:endParaRPr lang="en-US" sz="1400" dirty="0"/>
          </a:p>
          <a:p>
            <a:pPr indent="0" marL="0">
              <a:spcAft>
                <a:spcPts val="600"/>
              </a:spcAft>
              <a:buNone/>
            </a:pPr>
            <a:r>
              <a:rPr lang="en-US" sz="1400" dirty="0">
                <a:solidFill>
                  <a:srgbClr val="1A1F2B"/>
                </a:solidFill>
              </a:rPr>
              <a:t>A   speed maximum, acceleration zero</a:t>
            </a:r>
            <a:endParaRPr lang="en-US" sz="1400" dirty="0"/>
          </a:p>
          <a:p>
            <a:pPr indent="0" marL="0">
              <a:spcAft>
                <a:spcPts val="600"/>
              </a:spcAft>
              <a:buNone/>
            </a:pPr>
            <a:r>
              <a:rPr lang="en-US" sz="1400" dirty="0">
                <a:solidFill>
                  <a:srgbClr val="1A1F2B"/>
                </a:solidFill>
              </a:rPr>
              <a:t>B   speed zero, acceleration zero</a:t>
            </a:r>
            <a:endParaRPr lang="en-US" sz="1400" dirty="0"/>
          </a:p>
          <a:p>
            <a:pPr indent="0" marL="0">
              <a:spcAft>
                <a:spcPts val="600"/>
              </a:spcAft>
              <a:buNone/>
            </a:pPr>
            <a:r>
              <a:rPr lang="en-US" sz="1400" dirty="0">
                <a:solidFill>
                  <a:srgbClr val="1A1F2B"/>
                </a:solidFill>
              </a:rPr>
              <a:t>C   speed zero, acceleration maximum</a:t>
            </a:r>
            <a:endParaRPr lang="en-US" sz="1400" dirty="0"/>
          </a:p>
          <a:p>
            <a:pPr indent="0" marL="0">
              <a:spcAft>
                <a:spcPts val="600"/>
              </a:spcAft>
              <a:buNone/>
            </a:pPr>
            <a:r>
              <a:rPr lang="en-US" sz="1400" dirty="0">
                <a:solidFill>
                  <a:srgbClr val="1A1F2B"/>
                </a:solidFill>
              </a:rPr>
              <a:t>D   speed maximum, acceleration maximum</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4 marks</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200" dirty="0">
                <a:solidFill>
                  <a:srgbClr val="1A1F2B"/>
                </a:solidFill>
              </a:rPr>
              <a:t>A puck on a level air table is attached between two stretched springs. When the puck is displaced 0.025 m from its equilibrium position, the resultant force on it is 0.60 N towards the equilibrium position.</a:t>
            </a:r>
            <a:endParaRPr lang="en-US" sz="1200" dirty="0"/>
          </a:p>
          <a:p>
            <a:pPr indent="0" marL="0">
              <a:spcAft>
                <a:spcPts val="600"/>
              </a:spcAft>
              <a:buNone/>
            </a:pPr>
            <a:r>
              <a:rPr lang="en-US" sz="1200" dirty="0">
                <a:solidFill>
                  <a:srgbClr val="1A1F2B"/>
                </a:solidFill>
              </a:rPr>
              <a:t>Figure: puck displaced from equilibrium between two springs (not to scale)</a:t>
            </a:r>
            <a:endParaRPr lang="en-US" sz="1200" dirty="0"/>
          </a:p>
          <a:p>
            <a:pPr indent="0" marL="0">
              <a:spcAft>
                <a:spcPts val="600"/>
              </a:spcAft>
              <a:buNone/>
            </a:pPr>
            <a:r>
              <a:rPr lang="en-US" sz="1200" dirty="0">
                <a:solidFill>
                  <a:srgbClr val="1A1F2B"/>
                </a:solidFill>
              </a:rPr>
              <a:t>(a) State the conditions for an object to move with simple harmonic motion.  [2]</a:t>
            </a:r>
            <a:endParaRPr lang="en-US" sz="1200" dirty="0"/>
          </a:p>
          <a:p>
            <a:pPr indent="0" marL="0">
              <a:spcAft>
                <a:spcPts val="600"/>
              </a:spcAft>
              <a:buNone/>
            </a:pPr>
            <a:r>
              <a:rPr lang="en-US" sz="1200" dirty="0">
                <a:solidFill>
                  <a:srgbClr val="1A1F2B"/>
                </a:solidFill>
              </a:rPr>
              <a:t>(b) The puck moves with simple harmonic motion. Calculate the constant k in F = −kx for this system.  [1]</a:t>
            </a:r>
            <a:endParaRPr lang="en-US" sz="1200" dirty="0"/>
          </a:p>
          <a:p>
            <a:pPr indent="0" marL="0">
              <a:spcAft>
                <a:spcPts val="600"/>
              </a:spcAft>
              <a:buNone/>
            </a:pPr>
            <a:r>
              <a:rPr lang="en-US" sz="1200" dirty="0">
                <a:solidFill>
                  <a:srgbClr val="1A1F2B"/>
                </a:solidFill>
              </a:rPr>
              <a:t>(c) Calculate the size of the resultant force on the puck when its displacement is 0.040 m.  [1]</a:t>
            </a:r>
            <a:endParaRPr lang="en-US" sz="1200" dirty="0"/>
          </a:p>
        </p:txBody>
      </p:sp>
      <p:pic>
        <p:nvPicPr>
          <p:cNvPr id="5" name="Image 0" descr="Figure for question 4">    </p:cNvPr>
          <p:cNvPicPr>
            <a:picLocks noChangeAspect="1"/>
          </p:cNvPicPr>
          <p:nvPr/>
        </p:nvPicPr>
        <p:blipFill>
          <a:blip r:embed="rId1"/>
          <a:stretch>
            <a:fillRect/>
          </a:stretch>
        </p:blipFill>
        <p:spPr>
          <a:xfrm>
            <a:off x="5212080" y="2165275"/>
            <a:ext cx="3474720" cy="1521609"/>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5 marks</a:t>
            </a:r>
            <a:endParaRPr lang="en-US" sz="1200" dirty="0"/>
          </a:p>
        </p:txBody>
      </p:sp>
      <p:sp>
        <p:nvSpPr>
          <p:cNvPr id="4" name="Text 2"/>
          <p:cNvSpPr txBox="1"/>
          <p:nvPr/>
        </p:nvSpPr>
        <p:spPr>
          <a:xfrm>
            <a:off x="457200" y="1325880"/>
            <a:ext cx="82296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prong of a tuning fork vibrates with simple harmonic motion at 440 Hz. The amplitude of the tip of the prong is 0.80 mm.</a:t>
            </a:r>
            <a:endParaRPr lang="en-US" sz="1400" dirty="0"/>
          </a:p>
          <a:p>
            <a:pPr indent="0" marL="0">
              <a:spcAft>
                <a:spcPts val="600"/>
              </a:spcAft>
              <a:buNone/>
            </a:pPr>
            <a:r>
              <a:rPr lang="en-US" sz="1400" dirty="0">
                <a:solidFill>
                  <a:srgbClr val="1A1F2B"/>
                </a:solidFill>
              </a:rPr>
              <a:t>(a) Calculate the angular frequency of the vibration.  [1]</a:t>
            </a:r>
            <a:endParaRPr lang="en-US" sz="1400" dirty="0"/>
          </a:p>
          <a:p>
            <a:pPr indent="0" marL="0">
              <a:spcAft>
                <a:spcPts val="600"/>
              </a:spcAft>
              <a:buNone/>
            </a:pPr>
            <a:r>
              <a:rPr lang="en-US" sz="1400" dirty="0">
                <a:solidFill>
                  <a:srgbClr val="1A1F2B"/>
                </a:solidFill>
              </a:rPr>
              <a:t>(b) Calculate the maximum speed of the tip of the prong.  [2]</a:t>
            </a:r>
            <a:endParaRPr lang="en-US" sz="1400" dirty="0"/>
          </a:p>
          <a:p>
            <a:pPr indent="0" marL="0">
              <a:spcAft>
                <a:spcPts val="600"/>
              </a:spcAft>
              <a:buNone/>
            </a:pPr>
            <a:r>
              <a:rPr lang="en-US" sz="1400" dirty="0">
                <a:solidFill>
                  <a:srgbClr val="1A1F2B"/>
                </a:solidFill>
              </a:rPr>
              <a:t>(c) Calculate the maximum acceleration of the tip of the prong.  [2]</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284380"/>
          </a:xfrm>
          <a:prstGeom prst="roundRect">
            <a:avLst>
              <a:gd name="adj" fmla="val 4272"/>
            </a:avLst>
          </a:prstGeom>
          <a:solidFill>
            <a:srgbClr val="F3F5F9"/>
          </a:solidFill>
          <a:ln w="12700">
            <a:solidFill>
              <a:srgbClr val="DDE2EA"/>
            </a:solidFill>
            <a:prstDash val="solid"/>
          </a:ln>
        </p:spPr>
      </p:sp>
      <p:sp>
        <p:nvSpPr>
          <p:cNvPr id="5" name="Text 3"/>
          <p:cNvSpPr txBox="1"/>
          <p:nvPr/>
        </p:nvSpPr>
        <p:spPr>
          <a:xfrm>
            <a:off x="685800" y="1463040"/>
            <a:ext cx="7772400" cy="105578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SHM requires a = −ω²x: the acceleration is proportional to the displacement and directed towards the equilibrium position (the minus sign).</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2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B</a:t>
            </a:r>
            <a:endParaRPr lang="en-US" sz="1200" dirty="0"/>
          </a:p>
        </p:txBody>
      </p:sp>
      <p:sp>
        <p:nvSpPr>
          <p:cNvPr id="4" name="Shape 2"/>
          <p:cNvSpPr/>
          <p:nvPr/>
        </p:nvSpPr>
        <p:spPr>
          <a:xfrm>
            <a:off x="457200" y="1325880"/>
            <a:ext cx="8229600" cy="1062814"/>
          </a:xfrm>
          <a:prstGeom prst="roundRect">
            <a:avLst>
              <a:gd name="adj" fmla="val 5162"/>
            </a:avLst>
          </a:prstGeom>
          <a:solidFill>
            <a:srgbClr val="F3F5F9"/>
          </a:solidFill>
          <a:ln w="12700">
            <a:solidFill>
              <a:srgbClr val="DDE2EA"/>
            </a:solidFill>
            <a:prstDash val="solid"/>
          </a:ln>
        </p:spPr>
      </p:sp>
      <p:sp>
        <p:nvSpPr>
          <p:cNvPr id="5" name="Text 3"/>
          <p:cNvSpPr txBox="1"/>
          <p:nvPr/>
        </p:nvSpPr>
        <p:spPr>
          <a:xfrm>
            <a:off x="685800" y="1463040"/>
            <a:ext cx="7772400" cy="834214"/>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ω = 2π/T = 2π ÷ 0.50 = 12.6 rad s⁻¹. vₘₐₓ = Aω = 0.040 × 12.57 = 0.50 m s⁻¹.</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3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A</a:t>
            </a:r>
            <a:endParaRPr lang="en-US" sz="1200" dirty="0"/>
          </a:p>
        </p:txBody>
      </p:sp>
      <p:sp>
        <p:nvSpPr>
          <p:cNvPr id="4" name="Shape 2"/>
          <p:cNvSpPr/>
          <p:nvPr/>
        </p:nvSpPr>
        <p:spPr>
          <a:xfrm>
            <a:off x="457200" y="1325880"/>
            <a:ext cx="8229600" cy="1164805"/>
          </a:xfrm>
          <a:prstGeom prst="roundRect">
            <a:avLst>
              <a:gd name="adj" fmla="val 4710"/>
            </a:avLst>
          </a:prstGeom>
          <a:solidFill>
            <a:srgbClr val="F3F5F9"/>
          </a:solidFill>
          <a:ln w="12700">
            <a:solidFill>
              <a:srgbClr val="DDE2EA"/>
            </a:solidFill>
            <a:prstDash val="solid"/>
          </a:ln>
        </p:spPr>
      </p:sp>
      <p:sp>
        <p:nvSpPr>
          <p:cNvPr id="5" name="Text 3"/>
          <p:cNvSpPr txBox="1"/>
          <p:nvPr/>
        </p:nvSpPr>
        <p:spPr>
          <a:xfrm>
            <a:off x="685800" y="1463040"/>
            <a:ext cx="7772400" cy="936205"/>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At equilibrium x = 0, so a = −ω²x = 0. The speed is greatest there, Aω: speed maximum, acceleration zero.</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4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816352"/>
          </a:xfrm>
          <a:prstGeom prst="roundRect">
            <a:avLst>
              <a:gd name="adj" fmla="val 1948"/>
            </a:avLst>
          </a:prstGeom>
          <a:solidFill>
            <a:srgbClr val="F3F5F9"/>
          </a:solidFill>
          <a:ln w="12700">
            <a:solidFill>
              <a:srgbClr val="DDE2EA"/>
            </a:solidFill>
            <a:prstDash val="solid"/>
          </a:ln>
        </p:spPr>
      </p:sp>
      <p:sp>
        <p:nvSpPr>
          <p:cNvPr id="5" name="Text 3"/>
          <p:cNvSpPr txBox="1"/>
          <p:nvPr/>
        </p:nvSpPr>
        <p:spPr>
          <a:xfrm>
            <a:off x="685800" y="1463040"/>
            <a:ext cx="7772400" cy="2587752"/>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acceleration (or resultant force) proportional to the displacement from the equilibrium position</a:t>
            </a:r>
            <a:endParaRPr lang="en-US" sz="1600" dirty="0"/>
          </a:p>
          <a:p>
            <a:pPr marL="342900" indent="-342900">
              <a:spcAft>
                <a:spcPts val="400"/>
              </a:spcAft>
              <a:buSzPct val="100000"/>
              <a:buChar char="•"/>
            </a:pPr>
            <a:r>
              <a:rPr lang="en-US" sz="1600" dirty="0">
                <a:solidFill>
                  <a:srgbClr val="1A1F2B"/>
                </a:solidFill>
              </a:rPr>
              <a:t>and always directed towards the equilibrium position / opposite to the displacement</a:t>
            </a:r>
            <a:endParaRPr lang="en-US" sz="1600" dirty="0"/>
          </a:p>
          <a:p>
            <a:pPr marL="342900" indent="-342900">
              <a:spcAft>
                <a:spcPts val="400"/>
              </a:spcAft>
              <a:buSzPct val="100000"/>
              <a:buChar char="•"/>
            </a:pPr>
            <a:r>
              <a:rPr lang="en-US" sz="1600" dirty="0">
                <a:solidFill>
                  <a:srgbClr val="1A1F2B"/>
                </a:solidFill>
              </a:rPr>
              <a:t>k = 0.60 ÷ 0.025 = 24 N m⁻¹</a:t>
            </a:r>
            <a:endParaRPr lang="en-US" sz="1600" dirty="0"/>
          </a:p>
          <a:p>
            <a:pPr marL="342900" indent="-342900">
              <a:spcAft>
                <a:spcPts val="400"/>
              </a:spcAft>
              <a:buSzPct val="100000"/>
              <a:buChar char="•"/>
            </a:pPr>
            <a:r>
              <a:rPr lang="en-US" sz="1600" dirty="0">
                <a:solidFill>
                  <a:srgbClr val="1A1F2B"/>
                </a:solidFill>
              </a:rPr>
              <a:t>24 × 0.040 = 0.96 N (towards equilibrium)</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5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Mark scheme</a:t>
            </a:r>
            <a:endParaRPr lang="en-US" sz="1200" dirty="0"/>
          </a:p>
        </p:txBody>
      </p:sp>
      <p:sp>
        <p:nvSpPr>
          <p:cNvPr id="4" name="Shape 2"/>
          <p:cNvSpPr/>
          <p:nvPr/>
        </p:nvSpPr>
        <p:spPr>
          <a:xfrm>
            <a:off x="457200" y="1325880"/>
            <a:ext cx="8229600" cy="2788920"/>
          </a:xfrm>
          <a:prstGeom prst="roundRect">
            <a:avLst>
              <a:gd name="adj" fmla="val 1967"/>
            </a:avLst>
          </a:prstGeom>
          <a:solidFill>
            <a:srgbClr val="F3F5F9"/>
          </a:solidFill>
          <a:ln w="12700">
            <a:solidFill>
              <a:srgbClr val="DDE2EA"/>
            </a:solidFill>
            <a:prstDash val="solid"/>
          </a:ln>
        </p:spPr>
      </p:sp>
      <p:sp>
        <p:nvSpPr>
          <p:cNvPr id="5" name="Text 3"/>
          <p:cNvSpPr txBox="1"/>
          <p:nvPr/>
        </p:nvSpPr>
        <p:spPr>
          <a:xfrm>
            <a:off x="685800" y="1463040"/>
            <a:ext cx="7772400" cy="256032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ω = 2π × 440 = 2.76 × 10³ rad s⁻¹</a:t>
            </a:r>
            <a:endParaRPr lang="en-US" sz="1600" dirty="0"/>
          </a:p>
          <a:p>
            <a:pPr marL="342900" indent="-342900">
              <a:spcAft>
                <a:spcPts val="400"/>
              </a:spcAft>
              <a:buSzPct val="100000"/>
              <a:buChar char="•"/>
            </a:pPr>
            <a:r>
              <a:rPr lang="en-US" sz="1600" dirty="0">
                <a:solidFill>
                  <a:srgbClr val="1A1F2B"/>
                </a:solidFill>
              </a:rPr>
              <a:t>vₘₐₓ = Aω = 0.80 × 10⁻³ × 2765</a:t>
            </a:r>
            <a:endParaRPr lang="en-US" sz="1600" dirty="0"/>
          </a:p>
          <a:p>
            <a:pPr marL="342900" indent="-342900">
              <a:spcAft>
                <a:spcPts val="400"/>
              </a:spcAft>
              <a:buSzPct val="100000"/>
              <a:buChar char="•"/>
            </a:pPr>
            <a:r>
              <a:rPr lang="en-US" sz="1600" dirty="0">
                <a:solidFill>
                  <a:srgbClr val="1A1F2B"/>
                </a:solidFill>
              </a:rPr>
              <a:t>= 2.2 m s⁻¹ (2.21)</a:t>
            </a:r>
            <a:endParaRPr lang="en-US" sz="1600" dirty="0"/>
          </a:p>
          <a:p>
            <a:pPr marL="342900" indent="-342900">
              <a:spcAft>
                <a:spcPts val="400"/>
              </a:spcAft>
              <a:buSzPct val="100000"/>
              <a:buChar char="•"/>
            </a:pPr>
            <a:r>
              <a:rPr lang="en-US" sz="1600" dirty="0">
                <a:solidFill>
                  <a:srgbClr val="1A1F2B"/>
                </a:solidFill>
              </a:rPr>
              <a:t>aₘₐₓ = Aω² = 0.80 × 10⁻³ × 2765²</a:t>
            </a:r>
            <a:endParaRPr lang="en-US" sz="1600" dirty="0"/>
          </a:p>
          <a:p>
            <a:pPr marL="342900" indent="-342900">
              <a:spcAft>
                <a:spcPts val="400"/>
              </a:spcAft>
              <a:buSzPct val="100000"/>
              <a:buChar char="•"/>
            </a:pPr>
            <a:r>
              <a:rPr lang="en-US" sz="1600" dirty="0">
                <a:solidFill>
                  <a:srgbClr val="1A1F2B"/>
                </a:solidFill>
              </a:rPr>
              <a:t>= 6.1 × 10³ m s⁻²</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55</Slides>
  <Notes>55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55</vt:i4>
      </vt:variant>
    </vt:vector>
  </HeadingPairs>
  <TitlesOfParts>
    <vt:vector size="5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5.5 Simple harmonic motion · Edexcel IAL Physics</dc:title>
  <dc:subject>PptxGenJS Presentation</dc:subject>
  <dc:creator>Evan Kotronis · ExaminerPrep</dc:creator>
  <cp:lastModifiedBy>Evan Kotronis · ExaminerPrep</cp:lastModifiedBy>
  <cp:revision>1</cp:revision>
  <dcterms:created xsi:type="dcterms:W3CDTF">2026-10-26T15:13:10Z</dcterms:created>
  <dcterms:modified xsi:type="dcterms:W3CDTF">2026-10-26T15:13:10Z</dcterms:modified>
</cp:coreProperties>
</file>