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slideMasters/slideMaster52.xml" ContentType="application/vnd.openxmlformats-officedocument.presentationml.slideMaster+xml"/>
  <Override PartName="/ppt/slides/slide52.xml" ContentType="application/vnd.openxmlformats-officedocument.presentationml.slide+xml"/>
  <Override PartName="/ppt/slideMasters/slideMaster53.xml" ContentType="application/vnd.openxmlformats-officedocument.presentationml.slideMaster+xml"/>
  <Override PartName="/ppt/slides/slide53.xml" ContentType="application/vnd.openxmlformats-officedocument.presentationml.slide+xml"/>
  <Override PartName="/ppt/slideMasters/slideMaster54.xml" ContentType="application/vnd.openxmlformats-officedocument.presentationml.slideMaster+xml"/>
  <Override PartName="/ppt/slides/slide5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Lst>
  <p:notesMasterIdLst>
    <p:notesMasterId r:id="rId56"/>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verview" id="{519966fc-4c58-5824-f936-006cc59a4213}">
          <p14:sldIdLst>
            <p14:sldId id="256"/>
            <p14:sldId id="257"/>
            <p14:sldId id="258"/>
          </p14:sldIdLst>
        </p14:section>
        <p14:section name="Theory" id="{80b28bce-dbf7-9d98-238f-8b92459e8ec4}">
          <p14:sldIdLst>
            <p14:sldId id="259"/>
            <p14:sldId id="260"/>
            <p14:sldId id="261"/>
            <p14:sldId id="262"/>
            <p14:sldId id="263"/>
            <p14:sldId id="264"/>
            <p14:sldId id="265"/>
            <p14:sldId id="266"/>
            <p14:sldId id="267"/>
            <p14:sldId id="268"/>
            <p14:sldId id="269"/>
            <p14:sldId id="270"/>
            <p14:sldId id="271"/>
            <p14:sldId id="272"/>
            <p14:sldId id="273"/>
            <p14:sldId id="274"/>
            <p14:sldId id="275"/>
            <p14:sldId id="276"/>
            <p14:sldId id="277"/>
            <p14:sldId id="278"/>
            <p14:sldId id="279"/>
            <p14:sldId id="280"/>
            <p14:sldId id="281"/>
            <p14:sldId id="282"/>
            <p14:sldId id="283"/>
            <p14:sldId id="284"/>
            <p14:sldId id="285"/>
            <p14:sldId id="286"/>
            <p14:sldId id="287"/>
            <p14:sldId id="288"/>
            <p14:sldId id="289"/>
            <p14:sldId id="290"/>
            <p14:sldId id="291"/>
            <p14:sldId id="292"/>
            <p14:sldId id="293"/>
            <p14:sldId id="294"/>
            <p14:sldId id="295"/>
            <p14:sldId id="296"/>
          </p14:sldIdLst>
        </p14:section>
        <p14:section name="Practice" id="{f4eada95-9eb5-2765-d29b-8bd7a925ea81}">
          <p14:sldIdLst>
            <p14:sldId id="297"/>
            <p14:sldId id="298"/>
            <p14:sldId id="299"/>
            <p14:sldId id="300"/>
            <p14:sldId id="301"/>
            <p14:sldId id="302"/>
          </p14:sldIdLst>
        </p14:section>
        <p14:section name="Answers" id="{9fe2d11c-a50a-9144-7c45-d5498c32770e}">
          <p14:sldIdLst>
            <p14:sldId id="303"/>
            <p14:sldId id="304"/>
            <p14:sldId id="305"/>
            <p14:sldId id="306"/>
            <p14:sldId id="307"/>
            <p14:sldId id="308"/>
            <p14:sldId id="309"/>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notesMaster" Target="notesMasters/notesMaster1.xml"/><Relationship Id="rId57" Type="http://schemas.openxmlformats.org/officeDocument/2006/relationships/presProps" Target="presProps.xml"/><Relationship Id="rId58" Type="http://schemas.openxmlformats.org/officeDocument/2006/relationships/viewProps" Target="viewProps.xml"/><Relationship Id="rId59" Type="http://schemas.openxmlformats.org/officeDocument/2006/relationships/theme" Target="theme/theme1.xml"/><Relationship Id="rId6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_rels/notesSlide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3.xml"/>
		</Relationships>
</file>

<file path=ppt/notesSlides/_rels/notesSlide5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5.8 Stars: radiation, distances and the HR diagram. Notes for this topic: https://examinerprep.com/notes/edexcel-ial-physics/stars-radiation-distances-and-the-hr-diagram/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this page covers. Full notes: https://examinerprep.com/notes/edexcel-ial-physics/stars-radiation-distances-and-the-hr-diagram/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one minute. Full notes: https://examinerprep.com/notes/edexcel-ial-physics/stars-radiation-distances-and-the-hr-diagram/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a black body, and what does its radiation curve show?. Full notes: https://examinerprep.com/notes/edexcel-ial-physics/stars-radiation-distances-and-the-hr-diagram/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a black body, and what does its radiation curve show?. Full notes: https://examinerprep.com/notes/edexcel-ial-physics/stars-radiation-distances-and-the-hr-diagram/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a black body, and what does its radiation curve show?. Full notes: https://examinerprep.com/notes/edexcel-ial-physics/stars-radiation-distances-and-the-hr-diagram/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the temperature of a star from its spectrum?. Full notes: https://examinerprep.com/notes/edexcel-ial-physics/stars-radiation-distances-and-the-hr-diagram/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the temperature of a star from its spectrum?: Worked example 1. Full notes: https://examinerprep.com/notes/edexcel-ial-physics/stars-radiation-distances-and-the-hr-diagram/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the temperature of a star from its spectrum?. Full notes: https://examinerprep.com/notes/edexcel-ial-physics/stars-radiation-distances-and-the-hr-diagram/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much power does a star radiate?. Full notes: https://examinerprep.com/notes/edexcel-ial-physics/stars-radiation-distances-and-the-hr-diagram/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much power does a star radiate?. Full notes: https://examinerprep.com/notes/edexcel-ial-physics/stars-radiation-distances-and-the-hr-diagram/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much power does a star radiate?: Worked example 2. Full notes: https://examinerprep.com/notes/edexcel-ial-physics/stars-radiation-distances-and-the-hr-diagram/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much power does a star radiate?: Worked example 3. Full notes: https://examinerprep.com/notes/edexcel-ial-physics/stars-radiation-distances-and-the-hr-diagram/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bright does a star appear from Earth?. Full notes: https://examinerprep.com/notes/edexcel-ial-physics/stars-radiation-distances-and-the-hr-diagram/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bright does a star appear from Earth?. Full notes: https://examinerprep.com/notes/edexcel-ial-physics/stars-radiation-distances-and-the-hr-diagram/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bright does a star appear from Earth?: Worked example 4. Full notes: https://examinerprep.com/notes/edexcel-ial-physics/stars-radiation-distances-and-the-hr-diagram/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is the distance to a nearby star measured?. Full notes: https://examinerprep.com/notes/edexcel-ial-physics/stars-radiation-distances-and-the-hr-diagram/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is the distance to a nearby star measured?. Full notes: https://examinerprep.com/notes/edexcel-ial-physics/stars-radiation-distances-and-the-hr-diagram/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is the distance to a nearby star measured?. Full notes: https://examinerprep.com/notes/edexcel-ial-physics/stars-radiation-distances-and-the-hr-diagram/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is the distance to a nearby star measured?: Worked example 5. Full notes: https://examinerprep.com/notes/edexcel-ial-physics/stars-radiation-distances-and-the-hr-diagram/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standard candles measure greater distances?. Full notes: https://examinerprep.com/notes/edexcel-ial-physics/stars-radiation-distances-and-the-hr-diagram/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standard candles measure greater distances?. Full notes: https://examinerprep.com/notes/edexcel-ial-physics/stars-radiation-distances-and-the-hr-diagram/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standard candles measure greater distances?: Worked example 6. Full notes: https://examinerprep.com/notes/edexcel-ial-physics/stars-radiation-distances-and-the-hr-diagram/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standard candles measure greater distances?. Full notes: https://examinerprep.com/notes/edexcel-ial-physics/stars-radiation-distances-and-the-hr-diagram/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the Hertzsprung–Russell diagram?. Full notes: https://examinerprep.com/notes/edexcel-ial-physics/stars-radiation-distances-and-the-hr-diagram/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the Hertzsprung–Russell diagram?. Full notes: https://examinerprep.com/notes/edexcel-ial-physics/stars-radiation-distances-and-the-hr-diagram/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the Hertzsprung–Russell diagram?. Full notes: https://examinerprep.com/notes/edexcel-ial-physics/stars-radiation-distances-and-the-hr-diagram/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the HR diagram show the life cycle of a star?. Full notes: https://examinerprep.com/notes/edexcel-ial-physics/stars-radiation-distances-and-the-hr-diagram/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the HR diagram show the life cycle of a star?. Full notes: https://examinerprep.com/notes/edexcel-ial-physics/stars-radiation-distances-and-the-hr-diagram/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the HR diagram show the life cycle of a star?. Full notes: https://examinerprep.com/notes/edexcel-ial-physics/stars-radiation-distances-and-the-hr-diagram/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the HR diagram show the life cycle of a star?: Worked example 7. Full notes: https://examinerprep.com/notes/edexcel-ial-physics/stars-radiation-distances-and-the-hr-diagram/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the HR diagram show the life cycle of a star?: Worked example 7. Full notes: https://examinerprep.com/notes/edexcel-ial-physics/stars-radiation-distances-and-the-hr-diagram/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the HR diagram show the life cycle of a star?. Full notes: https://examinerprep.com/notes/edexcel-ial-physics/stars-radiation-distances-and-the-hr-diagram/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5.8. Full notes: https://examinerprep.com/notes/edexcel-ial-physics/stars-radiation-distances-and-the-hr-diagram/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5.8. Full notes: https://examinerprep.com/notes/edexcel-ial-physics/stars-radiation-distances-and-the-hr-diagram/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misconceptions. Full notes: https://examinerprep.com/notes/edexcel-ial-physics/stars-radiation-distances-and-the-hr-diagram/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misconceptions. Full notes: https://examinerprep.com/notes/edexcel-ial-physics/stars-radiation-distances-and-the-hr-diagram/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this topic connects. Full notes: https://examinerprep.com/notes/edexcel-ial-physics/stars-radiation-distances-and-the-hr-diagram/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equations. Full notes: https://examinerprep.com/notes/edexcel-ial-physics/stars-radiation-distances-and-the-hr-diagram/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questions. Full notes: https://examinerprep.com/notes/edexcel-ial-physics/stars-radiation-distances-and-the-hr-diagram/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answers. Full notes: https://examinerprep.com/notes/edexcel-ial-physics/stars-radiation-distances-and-the-hr-diagram/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https://examinerprep.com/ial-physics-5-8-stars-radiation-distances-and-the-hr-diagram-questions#IALP-U5-8-A-07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https://examinerprep.com/ial-physics-5-8-stars-radiation-distances-and-the-hr-diagram-questions#IALP-U5-8-A-08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https://examinerprep.com/ial-physics-5-8-stars-radiation-distances-and-the-hr-diagram-questions#IALP-U5-8-FA-01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https://examinerprep.com/ial-physics-5-8-stars-radiation-distances-and-the-hr-diagram-questions#IALP-U5-8-FB-04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https://examinerprep.com/ial-physics-5-8-stars-radiation-distances-and-the-hr-diagram-questions#IALP-U5-8-B-01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https://examinerprep.com/ial-physics-5-8-stars-radiation-distances-and-the-hr-diagram-questions#IALP-U5-8-A-07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https://examinerprep.com/ial-physics-5-8-stars-radiation-distances-and-the-hr-diagram-questions#IALP-U5-8-A-08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https://examinerprep.com/ial-physics-5-8-stars-radiation-distances-and-the-hr-diagram-questions#IALP-U5-8-FA-01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https://examinerprep.com/ial-physics-5-8-stars-radiation-distances-and-the-hr-diagram-questions#IALP-U5-8-FB-04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https://examinerprep.com/ial-physics-5-8-stars-radiation-distances-and-the-hr-diagram-questions#IALP-U5-8-B-01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EP_TITLE">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EP_CONTENT">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4800600"/>
            <a:ext cx="7680960" cy="228600"/>
          </a:xfrm>
          <a:prstGeom prst="rect">
            <a:avLst/>
          </a:prstGeom>
          <a:noFill/>
          <a:ln/>
        </p:spPr>
        <p:txBody>
          <a:bodyPr wrap="square" lIns="0" tIns="0" rIns="0" bIns="0" rtlCol="0" anchor="ctr"/>
          <a:lstStyle/>
          <a:p>
            <a:pPr indent="0" marL="0">
              <a:buNone/>
            </a:pPr>
            <a:r>
              <a:rPr lang="en-US" sz="900" dirty="0">
                <a:solidFill>
                  <a:srgbClr val="5A6577"/>
                </a:solidFill>
              </a:rPr>
              <a:t>ExaminerPrep · examinerprep.com · Independent · Not endorsed by the IBO, Cambridge or Pearson</a:t>
            </a:r>
            <a:endParaRPr lang="en-US" sz="9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EP_DIVIDER">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3.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3.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3.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3.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slideLayout" Target="../slideLayouts/slideLayout3.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3.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png"/><Relationship Id="rId2" Type="http://schemas.openxmlformats.org/officeDocument/2006/relationships/slideLayout" Target="../slideLayouts/slideLayout3.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30-1.png"/><Relationship Id="rId2" Type="http://schemas.openxmlformats.org/officeDocument/2006/relationships/slideLayout" Target="../slideLayouts/slideLayout3.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image" Target="../media/image-45-1.png"/><Relationship Id="rId2" Type="http://schemas.openxmlformats.org/officeDocument/2006/relationships/slideLayout" Target="../slideLayouts/slideLayout3.xml"/><Relationship Id="rId3"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image" Target="../media/image-46-1.png"/><Relationship Id="rId2" Type="http://schemas.openxmlformats.org/officeDocument/2006/relationships/slideLayout" Target="../slideLayouts/slideLayout3.xml"/><Relationship Id="rId3"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hyperlink" Target="https://examinerprep.com/notes/edexcel-ial-physics/stars-radiation-distances-and-the-hr-diagram/" TargetMode="External"/><Relationship Id="rId2" Type="http://schemas.openxmlformats.org/officeDocument/2006/relationships/hyperlink" Target="https://examinerprep.com/ial-physics-5-8-stars-radiation-distances-and-the-hr-diagram-questions/" TargetMode="External"/><Relationship Id="rId3" Type="http://schemas.openxmlformats.org/officeDocument/2006/relationships/hyperlink" Target="https://examinerprep.com/test-builder/" TargetMode="External"/><Relationship Id="rId4" Type="http://schemas.openxmlformats.org/officeDocument/2006/relationships/slideLayout" Target="../slideLayouts/slideLayout2.xml"/><Relationship Id="rId5" Type="http://schemas.openxmlformats.org/officeDocument/2006/relationships/notesSlide" Target="../notesSlides/notesSlide54.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txBox="1"/>
          <p:nvPr/>
        </p:nvSpPr>
        <p:spPr>
          <a:xfrm>
            <a:off x="548640" y="685800"/>
            <a:ext cx="6949440" cy="365760"/>
          </a:xfrm>
          <a:prstGeom prst="rect">
            <a:avLst/>
          </a:prstGeom>
          <a:noFill/>
          <a:ln/>
        </p:spPr>
        <p:txBody>
          <a:bodyPr wrap="square" lIns="0" tIns="0" rIns="0" bIns="0" rtlCol="0" anchor="ctr"/>
          <a:lstStyle/>
          <a:p>
            <a:pPr indent="0" marL="0">
              <a:buNone/>
            </a:pPr>
            <a:r>
              <a:rPr lang="en-US" sz="1400" b="1" spc="200" kern="0" dirty="0">
                <a:solidFill>
                  <a:srgbClr val="C9A227"/>
                </a:solidFill>
              </a:rPr>
              <a:t>EDEXCEL IAL PHYSICS</a:t>
            </a:r>
            <a:endParaRPr lang="en-US" sz="1400" dirty="0"/>
          </a:p>
        </p:txBody>
      </p:sp>
      <p:sp>
        <p:nvSpPr>
          <p:cNvPr id="3" name="Text 1"/>
          <p:cNvSpPr txBox="1"/>
          <p:nvPr/>
        </p:nvSpPr>
        <p:spPr>
          <a:xfrm>
            <a:off x="548640" y="1097280"/>
            <a:ext cx="8046720" cy="1325880"/>
          </a:xfrm>
          <a:prstGeom prst="rect">
            <a:avLst/>
          </a:prstGeom>
          <a:noFill/>
          <a:ln/>
        </p:spPr>
        <p:txBody>
          <a:bodyPr wrap="square" lIns="0" tIns="0" rIns="0" bIns="0" rtlCol="0" anchor="t">
            <a:normAutofit/>
          </a:bodyPr>
          <a:lstStyle/>
          <a:p>
            <a:pPr indent="0" marL="0">
              <a:buNone/>
            </a:pPr>
            <a:r>
              <a:rPr lang="en-US" sz="3800" b="1" dirty="0">
                <a:solidFill>
                  <a:srgbClr val="FFFFFF"/>
                </a:solidFill>
                <a:latin typeface="Cambria" pitchFamily="34" charset="0"/>
                <a:ea typeface="Cambria" pitchFamily="34" charset="-122"/>
                <a:cs typeface="Cambria" pitchFamily="34" charset="-120"/>
              </a:rPr>
              <a:t>5.8 Stars: radiation, distances and the HR diagram</a:t>
            </a:r>
            <a:endParaRPr lang="en-US" sz="3800" dirty="0"/>
          </a:p>
        </p:txBody>
      </p:sp>
      <p:sp>
        <p:nvSpPr>
          <p:cNvPr id="4" name="Text 2"/>
          <p:cNvSpPr txBox="1"/>
          <p:nvPr/>
        </p:nvSpPr>
        <p:spPr>
          <a:xfrm>
            <a:off x="548640" y="2514600"/>
            <a:ext cx="8046720" cy="365760"/>
          </a:xfrm>
          <a:prstGeom prst="rect">
            <a:avLst/>
          </a:prstGeom>
          <a:noFill/>
          <a:ln/>
        </p:spPr>
        <p:txBody>
          <a:bodyPr wrap="square" lIns="0" tIns="0" rIns="0" bIns="0" rtlCol="0" anchor="ctr"/>
          <a:lstStyle/>
          <a:p>
            <a:pPr indent="0" marL="0">
              <a:buNone/>
            </a:pPr>
            <a:r>
              <a:rPr lang="en-US" sz="1600" dirty="0">
                <a:solidFill>
                  <a:srgbClr val="C9D3E6"/>
                </a:solidFill>
              </a:rPr>
              <a:t>The full notes page in 13 sections · practice questions with answers · simulations</a:t>
            </a:r>
            <a:endParaRPr lang="en-US" sz="1600" dirty="0"/>
          </a:p>
        </p:txBody>
      </p:sp>
      <p:sp>
        <p:nvSpPr>
          <p:cNvPr id="5" name="Shape 3"/>
          <p:cNvSpPr/>
          <p:nvPr/>
        </p:nvSpPr>
        <p:spPr>
          <a:xfrm>
            <a:off x="7863840" y="411480"/>
            <a:ext cx="731520" cy="731520"/>
          </a:xfrm>
          <a:prstGeom prst="ellipse">
            <a:avLst/>
          </a:prstGeom>
          <a:solidFill>
            <a:srgbClr val="C9A227"/>
          </a:solidFill>
          <a:ln w="12700">
            <a:solidFill>
              <a:srgbClr val="C9A227"/>
            </a:solidFill>
            <a:prstDash val="solid"/>
          </a:ln>
        </p:spPr>
      </p:sp>
      <p:sp>
        <p:nvSpPr>
          <p:cNvPr id="6" name="Text 4"/>
          <p:cNvSpPr txBox="1"/>
          <p:nvPr/>
        </p:nvSpPr>
        <p:spPr>
          <a:xfrm>
            <a:off x="7863840" y="411480"/>
            <a:ext cx="731520" cy="731520"/>
          </a:xfrm>
          <a:prstGeom prst="rect">
            <a:avLst/>
          </a:prstGeom>
          <a:noFill/>
          <a:ln/>
        </p:spPr>
        <p:txBody>
          <a:bodyPr wrap="square" lIns="0" tIns="0" rIns="0" bIns="0" rtlCol="0" anchor="ctr"/>
          <a:lstStyle/>
          <a:p>
            <a:pPr algn="ctr" indent="0" marL="0">
              <a:buNone/>
            </a:pPr>
            <a:r>
              <a:rPr lang="en-US" sz="1800" b="1" dirty="0">
                <a:solidFill>
                  <a:srgbClr val="13233F"/>
                </a:solidFill>
                <a:latin typeface="Cambria" pitchFamily="34" charset="0"/>
                <a:ea typeface="Cambria" pitchFamily="34" charset="-122"/>
                <a:cs typeface="Cambria" pitchFamily="34" charset="-120"/>
              </a:rPr>
              <a:t>EP</a:t>
            </a:r>
            <a:endParaRPr lang="en-US" sz="1800" dirty="0"/>
          </a:p>
        </p:txBody>
      </p:sp>
      <p:sp>
        <p:nvSpPr>
          <p:cNvPr id="7" name="Text 5"/>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this page covers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Overview</a:t>
            </a:r>
            <a:endParaRPr lang="en-US" sz="1200" dirty="0"/>
          </a:p>
        </p:txBody>
      </p:sp>
      <p:sp>
        <p:nvSpPr>
          <p:cNvPr id="4" name="Text 2"/>
          <p:cNvSpPr txBox="1"/>
          <p:nvPr/>
        </p:nvSpPr>
        <p:spPr>
          <a:xfrm>
            <a:off x="457200" y="1371600"/>
            <a:ext cx="8229600" cy="1709928"/>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Black-body radiators and how to read a black-body radiation curve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Wien's displacement law, λ_(max)T=2.898×10⁻³ m K, to find surface temperatures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Stefan–Boltzmann law, L=σAT⁴, for the luminosity (power output) of a star</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Intensity and the inverse-square law, I=L/4πd²</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Distances: trigonometric parallax, the parsec and the light-year, and standard candles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Hertzsprung–Russell (HR) diagram and how it shows the life cycle of stars of different masses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In one minute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Key points</a:t>
            </a:r>
            <a:endParaRPr lang="en-US" sz="1200" dirty="0"/>
          </a:p>
        </p:txBody>
      </p:sp>
      <p:sp>
        <p:nvSpPr>
          <p:cNvPr id="4" name="Text 2"/>
          <p:cNvSpPr txBox="1"/>
          <p:nvPr/>
        </p:nvSpPr>
        <p:spPr>
          <a:xfrm>
            <a:off x="457200" y="1371600"/>
            <a:ext cx="8229600" cy="263255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A black body absorbs all radiation falling on it and emits a continuous spectrum whose shape depends only on its temperature, and stars are close to black bodies.</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2. Wien: λ_(max)T=2.898×10⁻³ m K; hotter stars peak at shorter wavelengths (bluer). T is in kelvin.</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3. Stefan–Boltzmann: L=σAT⁴ with A=4πr²; doubling the temperature multiplies the power by 16.</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4. Inverse-square law: I=L/4πd². Measure I; know d and you find L; know L (a standard candle) and you find d.</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5. Parallax: a nearby star shifts against distant stars as the Earth orbits; d=r/tan p. A star at 1 parsec has p = 1 arcsecond.</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6. HR diagram: luminosity against temperature (hot on the left). Main sequence, red giants, supergiants and white dwarfs sit in distinct regions; a star's mass decides its path and its end.</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a black body, and what does its radiation curve show?</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13</a:t>
            </a:r>
            <a:endParaRPr lang="en-US" sz="1200" dirty="0"/>
          </a:p>
        </p:txBody>
      </p:sp>
      <p:sp>
        <p:nvSpPr>
          <p:cNvPr id="4" name="Text 2"/>
          <p:cNvSpPr txBox="1"/>
          <p:nvPr/>
        </p:nvSpPr>
        <p:spPr>
          <a:xfrm>
            <a:off x="457200" y="1371600"/>
            <a:ext cx="8229600" cy="99486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Three equations and two diagrams unlock almost everything we know about stars. The colour of a star gives its temperature (Wien), temperature and size give its power output (Stefan–Boltzmann), and power and distance give how bright it looks from Earth (inverse-square law). All three rest on one idealisation.</a:t>
            </a:r>
            <a:endParaRPr lang="en-US" sz="1500" dirty="0"/>
          </a:p>
        </p:txBody>
      </p:sp>
      <p:sp>
        <p:nvSpPr>
          <p:cNvPr id="5" name="Shape 3"/>
          <p:cNvSpPr/>
          <p:nvPr/>
        </p:nvSpPr>
        <p:spPr>
          <a:xfrm>
            <a:off x="457200" y="2412187"/>
            <a:ext cx="8229600" cy="613562"/>
          </a:xfrm>
          <a:prstGeom prst="roundRect">
            <a:avLst>
              <a:gd name="adj" fmla="val 8942"/>
            </a:avLst>
          </a:prstGeom>
          <a:solidFill>
            <a:srgbClr val="EEF2FF"/>
          </a:solidFill>
          <a:ln w="9525">
            <a:solidFill>
              <a:srgbClr val="DDE2EA"/>
            </a:solidFill>
            <a:prstDash val="solid"/>
          </a:ln>
        </p:spPr>
      </p:sp>
      <p:sp>
        <p:nvSpPr>
          <p:cNvPr id="6" name="Text 4"/>
          <p:cNvSpPr txBox="1"/>
          <p:nvPr/>
        </p:nvSpPr>
        <p:spPr>
          <a:xfrm>
            <a:off x="603504" y="2503627"/>
            <a:ext cx="7936992" cy="467258"/>
          </a:xfrm>
          <a:prstGeom prst="rect">
            <a:avLst/>
          </a:prstGeom>
          <a:noFill/>
          <a:ln/>
        </p:spPr>
        <p:txBody>
          <a:bodyPr wrap="square" lIns="0" tIns="0" rIns="0" bIns="0" rtlCol="0" anchor="t"/>
          <a:lstStyle/>
          <a:p>
            <a:pPr indent="0" marL="0">
              <a:buNone/>
            </a:pPr>
            <a:r>
              <a:rPr lang="en-US" sz="1400" dirty="0">
                <a:solidFill>
                  <a:srgbClr val="1A1F2B"/>
                </a:solidFill>
                <a:latin typeface="Calibri" pitchFamily="34" charset="0"/>
                <a:ea typeface="Calibri" pitchFamily="34" charset="-122"/>
                <a:cs typeface="Calibri" pitchFamily="34" charset="-120"/>
              </a:rPr>
              <a:t>A </a:t>
            </a:r>
            <a:r>
              <a:rPr lang="en-US" sz="1400" b="1" dirty="0">
                <a:solidFill>
                  <a:srgbClr val="1A1F2B"/>
                </a:solidFill>
                <a:latin typeface="Calibri" pitchFamily="34" charset="0"/>
                <a:ea typeface="Calibri" pitchFamily="34" charset="-122"/>
                <a:cs typeface="Calibri" pitchFamily="34" charset="-120"/>
              </a:rPr>
              <a:t>black body</a:t>
            </a:r>
            <a:r>
              <a:rPr lang="en-US" sz="1400" dirty="0">
                <a:solidFill>
                  <a:srgbClr val="1A1F2B"/>
                </a:solidFill>
                <a:latin typeface="Calibri" pitchFamily="34" charset="0"/>
                <a:ea typeface="Calibri" pitchFamily="34" charset="-122"/>
                <a:cs typeface="Calibri" pitchFamily="34" charset="-120"/>
              </a:rPr>
              <a:t> is an idealised object that absorbs all the electromagnetic radiation falling on it, and emits radiation with a spectrum that depends only on its temperature.</a:t>
            </a:r>
            <a:endParaRPr lang="en-US" sz="1400" dirty="0"/>
          </a:p>
        </p:txBody>
      </p:sp>
      <p:sp>
        <p:nvSpPr>
          <p:cNvPr id="7" name="Text 5"/>
          <p:cNvSpPr txBox="1"/>
          <p:nvPr/>
        </p:nvSpPr>
        <p:spPr>
          <a:xfrm>
            <a:off x="457200" y="3144622"/>
            <a:ext cx="8229600" cy="764438"/>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Every object above absolute zero emits electromagnetic radiation. A black body is the perfect emitter as well as the perfect absorber: no object at the same temperature emits more at any wavelength.</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a black body, and what does its radiation curve show?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13</a:t>
            </a:r>
            <a:endParaRPr lang="en-US" sz="1200" dirty="0"/>
          </a:p>
        </p:txBody>
      </p:sp>
      <p:pic>
        <p:nvPicPr>
          <p:cNvPr id="4" name="Image 0" descr="Black-body radiation curves for 6000 K, 5000 K and 4000 K, plotted from the black-body (Planck) law. The peak wavelengths (483, 580 and 725 nm) follow Wien's law; the area under the 6000 K curve is (6000/4000)⁴ ≈ 5.1 times the area under the 4000 K curve, as the Stefan–Boltzmann law predicts.">    </p:cNvPr>
          <p:cNvPicPr>
            <a:picLocks noChangeAspect="1"/>
          </p:cNvPicPr>
          <p:nvPr/>
        </p:nvPicPr>
        <p:blipFill>
          <a:blip r:embed="rId1"/>
          <a:stretch>
            <a:fillRect/>
          </a:stretch>
        </p:blipFill>
        <p:spPr>
          <a:xfrm>
            <a:off x="4948733" y="1371600"/>
            <a:ext cx="3738067" cy="2300630"/>
          </a:xfrm>
          <a:prstGeom prst="rect">
            <a:avLst/>
          </a:prstGeom>
        </p:spPr>
      </p:pic>
      <p:sp>
        <p:nvSpPr>
          <p:cNvPr id="5" name="Text 2"/>
          <p:cNvSpPr txBox="1"/>
          <p:nvPr/>
        </p:nvSpPr>
        <p:spPr>
          <a:xfrm>
            <a:off x="4948733" y="3717950"/>
            <a:ext cx="3738067" cy="899770"/>
          </a:xfrm>
          <a:prstGeom prst="rect">
            <a:avLst/>
          </a:prstGeom>
          <a:noFill/>
          <a:ln/>
        </p:spPr>
        <p:txBody>
          <a:bodyPr wrap="square" lIns="0" tIns="0" rIns="0" bIns="0" rtlCol="0" anchor="t"/>
          <a:lstStyle/>
          <a:p>
            <a:pPr algn="ctr" indent="0" marL="0">
              <a:buNone/>
            </a:pPr>
            <a:r>
              <a:rPr lang="en-US" sz="1100" i="1" dirty="0">
                <a:solidFill>
                  <a:srgbClr val="5A6577"/>
                </a:solidFill>
              </a:rPr>
              <a:t>Black-body radiation curves for 6000 K, 5000 K and 4000 K, plotted from the black-body (Planck) law. The peak wavelengths (483, 580 and 725 nm) follow Wien's law; the area under the 6000 K curve is (6000/4000)⁴ ≈ 5.1 times the area under the 4000 K curve, as the Stefan–Boltzmann law predicts.</a:t>
            </a:r>
            <a:endParaRPr lang="en-US" sz="1100" dirty="0"/>
          </a:p>
        </p:txBody>
      </p:sp>
      <p:sp>
        <p:nvSpPr>
          <p:cNvPr id="6" name="Text 3"/>
          <p:cNvSpPr txBox="1"/>
          <p:nvPr/>
        </p:nvSpPr>
        <p:spPr>
          <a:xfrm>
            <a:off x="457200" y="1371600"/>
            <a:ext cx="4171493" cy="3009290"/>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The spectrum is </a:t>
            </a:r>
            <a:r>
              <a:rPr lang="en-US" sz="1500" b="1" dirty="0">
                <a:solidFill>
                  <a:srgbClr val="1A1F2B"/>
                </a:solidFill>
                <a:latin typeface="Calibri" pitchFamily="34" charset="0"/>
                <a:ea typeface="Calibri" pitchFamily="34" charset="-122"/>
                <a:cs typeface="Calibri" pitchFamily="34" charset="-120"/>
              </a:rPr>
              <a:t>continuous</a:t>
            </a:r>
            <a:r>
              <a:rPr lang="en-US" sz="1500" dirty="0">
                <a:solidFill>
                  <a:srgbClr val="1A1F2B"/>
                </a:solidFill>
                <a:latin typeface="Calibri" pitchFamily="34" charset="0"/>
                <a:ea typeface="Calibri" pitchFamily="34" charset="-122"/>
                <a:cs typeface="Calibri" pitchFamily="34" charset="-120"/>
              </a:rPr>
              <a:t> (all wavelengths are present), but the power is not spread evenly: the curve of intensity against wavelength rises steeply to a peak at λ_(max) and falls away more gradually at long wavelengths.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Stars are a good approximation to black bodies, so their continuous spectra can be used to find their surface temperatures.</a:t>
            </a:r>
            <a:endParaRPr lang="en-US" sz="15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Reading a black-body curve</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Hotter → curve higher at every wavelength.</a:t>
            </a:r>
            <a:r>
              <a:rPr lang="en-US" sz="1500" dirty="0">
                <a:solidFill>
                  <a:srgbClr val="1A1F2B"/>
                </a:solidFill>
                <a:latin typeface="Calibri" pitchFamily="34" charset="0"/>
                <a:ea typeface="Calibri" pitchFamily="34" charset="-122"/>
                <a:cs typeface="Calibri" pitchFamily="34" charset="-120"/>
              </a:rPr>
              <a:t> A hotter body emits more at every wavelength, so the curves never cross.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a black body, and what does its radiation curve show?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13</a:t>
            </a:r>
            <a:endParaRPr lang="en-US" sz="1200" dirty="0"/>
          </a:p>
        </p:txBody>
      </p:sp>
      <p:pic>
        <p:nvPicPr>
          <p:cNvPr id="4" name="Image 0" descr="Each curve is scaled to its own peak so the shapes can be compared. The Sun's peak lies inside the visible band; the filament's peak is well into the infrared, and only the short-wavelength tail of its curve is visible light.">    </p:cNvPr>
          <p:cNvPicPr>
            <a:picLocks noChangeAspect="1"/>
          </p:cNvPicPr>
          <p:nvPr/>
        </p:nvPicPr>
        <p:blipFill>
          <a:blip r:embed="rId1"/>
          <a:stretch>
            <a:fillRect/>
          </a:stretch>
        </p:blipFill>
        <p:spPr>
          <a:xfrm>
            <a:off x="4399178" y="1371600"/>
            <a:ext cx="4287622" cy="2638044"/>
          </a:xfrm>
          <a:prstGeom prst="rect">
            <a:avLst/>
          </a:prstGeom>
        </p:spPr>
      </p:pic>
      <p:sp>
        <p:nvSpPr>
          <p:cNvPr id="5" name="Text 2"/>
          <p:cNvSpPr txBox="1"/>
          <p:nvPr/>
        </p:nvSpPr>
        <p:spPr>
          <a:xfrm>
            <a:off x="4399178"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Each curve is scaled to its own peak so the shapes can be compared. The Sun's peak lies inside the visible band; the filament's peak is well into the infrared, and only the short-wavelength tail of its curve is visible light.</a:t>
            </a:r>
            <a:endParaRPr lang="en-US" sz="1100" dirty="0"/>
          </a:p>
        </p:txBody>
      </p:sp>
      <p:sp>
        <p:nvSpPr>
          <p:cNvPr id="6" name="Text 3"/>
          <p:cNvSpPr txBox="1"/>
          <p:nvPr/>
        </p:nvSpPr>
        <p:spPr>
          <a:xfrm>
            <a:off x="457200" y="1371600"/>
            <a:ext cx="3621938" cy="2940710"/>
          </a:xfrm>
          <a:prstGeom prst="rect">
            <a:avLst/>
          </a:prstGeom>
          <a:noFill/>
          <a:ln/>
        </p:spPr>
        <p:txBody>
          <a:bodyPr wrap="square" lIns="0" tIns="0" rIns="0" bIns="0" rtlCol="0" anchor="t"/>
          <a:lstStyle/>
          <a:p>
            <a:pPr marL="228600" indent="-228600">
              <a:buSzPct val="100000"/>
              <a:buChar char="•"/>
            </a:pPr>
            <a:r>
              <a:rPr lang="en-US" sz="1500" b="1" dirty="0">
                <a:solidFill>
                  <a:srgbClr val="1A1F2B"/>
                </a:solidFill>
                <a:latin typeface="Calibri" pitchFamily="34" charset="0"/>
                <a:ea typeface="Calibri" pitchFamily="34" charset="-122"/>
                <a:cs typeface="Calibri" pitchFamily="34" charset="-120"/>
              </a:rPr>
              <a:t>Hotter → peak at a shorter wavelength.</a:t>
            </a:r>
            <a:r>
              <a:rPr lang="en-US" sz="1500" dirty="0">
                <a:solidFill>
                  <a:srgbClr val="1A1F2B"/>
                </a:solidFill>
                <a:latin typeface="Calibri" pitchFamily="34" charset="0"/>
                <a:ea typeface="Calibri" pitchFamily="34" charset="-122"/>
                <a:cs typeface="Calibri" pitchFamily="34" charset="-120"/>
              </a:rPr>
              <a:t> The peak moves from the infrared (cool stars) through the visible to the ultraviolet (very hot stars). This is why cool stars look red and hot stars look blue-white.</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Area under the curve</a:t>
            </a:r>
            <a:r>
              <a:rPr lang="en-US" sz="1500" dirty="0">
                <a:solidFill>
                  <a:srgbClr val="1A1F2B"/>
                </a:solidFill>
                <a:latin typeface="Calibri" pitchFamily="34" charset="0"/>
                <a:ea typeface="Calibri" pitchFamily="34" charset="-122"/>
                <a:cs typeface="Calibri" pitchFamily="34" charset="-120"/>
              </a:rPr>
              <a:t> = total power emitted per unit area, which is proportional to T⁴.</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Sun's peak, near 501 nm, lies in the visible region; a filament lamp at about 3000 K peaks in the infrared, so most of its output is heat, not light.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the temperature of a star from its spectrum?</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13</a:t>
            </a:r>
            <a:endParaRPr lang="en-US" sz="1200" dirty="0"/>
          </a:p>
        </p:txBody>
      </p:sp>
      <p:sp>
        <p:nvSpPr>
          <p:cNvPr id="4" name="Shape 2"/>
          <p:cNvSpPr/>
          <p:nvPr/>
        </p:nvSpPr>
        <p:spPr>
          <a:xfrm>
            <a:off x="457200" y="1371600"/>
            <a:ext cx="8229600" cy="444398"/>
          </a:xfrm>
          <a:prstGeom prst="roundRect">
            <a:avLst>
              <a:gd name="adj" fmla="val 12346"/>
            </a:avLst>
          </a:prstGeom>
          <a:solidFill>
            <a:srgbClr val="F3F5F9"/>
          </a:solidFill>
          <a:ln w="9525">
            <a:solidFill>
              <a:srgbClr val="DDE2EA"/>
            </a:solidFill>
            <a:prstDash val="solid"/>
          </a:ln>
        </p:spPr>
      </p:sp>
      <p:sp>
        <p:nvSpPr>
          <p:cNvPr id="5" name="Text 3"/>
          <p:cNvSpPr txBox="1"/>
          <p:nvPr/>
        </p:nvSpPr>
        <p:spPr>
          <a:xfrm>
            <a:off x="603504" y="1463040"/>
            <a:ext cx="7936992" cy="298094"/>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λ_(max)T=2.898×10⁻³ m K</a:t>
            </a:r>
            <a:endParaRPr lang="en-US" sz="1700" dirty="0"/>
          </a:p>
        </p:txBody>
      </p:sp>
      <p:sp>
        <p:nvSpPr>
          <p:cNvPr id="6" name="Text 4"/>
          <p:cNvSpPr txBox="1"/>
          <p:nvPr/>
        </p:nvSpPr>
        <p:spPr>
          <a:xfrm>
            <a:off x="457200" y="1934870"/>
            <a:ext cx="8229600" cy="15581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λ_(max) is the wavelength at which the intensity is greatest (m) and T the surface temperature (K). Wien's law is in the formulae list. Since λ_(max)∝1/T, doubling the temperature halves the peak wavelength. The temperature must be in kelvin (T/K=θ/°C+273).</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Measure the spectrum of the star, find the wavelength at the peak, and divide 2.898×10⁻³ m K by it.</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This gives the </a:t>
            </a:r>
            <a:r>
              <a:rPr lang="en-US" sz="1500" b="1" dirty="0">
                <a:solidFill>
                  <a:srgbClr val="1A1F2B"/>
                </a:solidFill>
                <a:latin typeface="Calibri" pitchFamily="34" charset="0"/>
                <a:ea typeface="Calibri" pitchFamily="34" charset="-122"/>
                <a:cs typeface="Calibri" pitchFamily="34" charset="-120"/>
              </a:rPr>
              <a:t>surface</a:t>
            </a:r>
            <a:r>
              <a:rPr lang="en-US" sz="1500" dirty="0">
                <a:solidFill>
                  <a:srgbClr val="1A1F2B"/>
                </a:solidFill>
                <a:latin typeface="Calibri" pitchFamily="34" charset="0"/>
                <a:ea typeface="Calibri" pitchFamily="34" charset="-122"/>
                <a:cs typeface="Calibri" pitchFamily="34" charset="-120"/>
              </a:rPr>
              <a:t> temperature: the temperature of the layer the light escapes from, not the much hotter core.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the temperature of a star from its spectrum?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13 · Worked example 1 · Easy · Calculate, state</a:t>
            </a:r>
            <a:endParaRPr lang="en-US" sz="1200" dirty="0"/>
          </a:p>
        </p:txBody>
      </p:sp>
      <p:sp>
        <p:nvSpPr>
          <p:cNvPr id="4" name="Text 2"/>
          <p:cNvSpPr txBox="1"/>
          <p:nvPr/>
        </p:nvSpPr>
        <p:spPr>
          <a:xfrm>
            <a:off x="457200" y="1371600"/>
            <a:ext cx="8229600" cy="2327148"/>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The spectrum of a blue-white star has its peak intensity at a wavelength of 380 nm. Calculate the surface temperature of the star. (b) A red dwarf star has a surface temperature of 3200 K. Calculate the wavelength at which its emission peaks and state the region of the electromagnetic spectrum it lies in.</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Rearrange Wien's law, with the wavelength in metres: T=2.898×10⁻³÷380×10⁻⁹= </a:t>
            </a:r>
            <a:r>
              <a:rPr lang="en-US" sz="1500" b="1" dirty="0">
                <a:solidFill>
                  <a:srgbClr val="1A1F2B"/>
                </a:solidFill>
                <a:latin typeface="Calibri" pitchFamily="34" charset="0"/>
                <a:ea typeface="Calibri" pitchFamily="34" charset="-122"/>
                <a:cs typeface="Calibri" pitchFamily="34" charset="-120"/>
              </a:rPr>
              <a:t>7.63 × 10³ K</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λ_(max)=2.898×10⁻³÷3200=9.06×10⁻⁷ m (906 nm). This is longer than 700 nm (the visible range is about 400–700 nm), so the peak is in the </a:t>
            </a:r>
            <a:r>
              <a:rPr lang="en-US" sz="1500" b="1" dirty="0">
                <a:solidFill>
                  <a:srgbClr val="1A1F2B"/>
                </a:solidFill>
                <a:latin typeface="Calibri" pitchFamily="34" charset="0"/>
                <a:ea typeface="Calibri" pitchFamily="34" charset="-122"/>
                <a:cs typeface="Calibri" pitchFamily="34" charset="-120"/>
              </a:rPr>
              <a:t>infrared</a:t>
            </a:r>
            <a:r>
              <a:rPr lang="en-US" sz="1500" dirty="0">
                <a:solidFill>
                  <a:srgbClr val="1A1F2B"/>
                </a:solidFill>
                <a:latin typeface="Calibri" pitchFamily="34" charset="0"/>
                <a:ea typeface="Calibri" pitchFamily="34" charset="-122"/>
                <a:cs typeface="Calibri" pitchFamily="34" charset="-120"/>
              </a:rPr>
              <a:t>. The star still emits visible light, mostly at the red end, so it looks red.</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the temperature of a star from its spectrum?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13</a:t>
            </a:r>
            <a:endParaRPr lang="en-US" sz="1200" dirty="0"/>
          </a:p>
        </p:txBody>
      </p:sp>
      <p:sp>
        <p:nvSpPr>
          <p:cNvPr id="4" name="Shape 2"/>
          <p:cNvSpPr/>
          <p:nvPr/>
        </p:nvSpPr>
        <p:spPr>
          <a:xfrm>
            <a:off x="457200" y="1371600"/>
            <a:ext cx="8229600" cy="1066190"/>
          </a:xfrm>
          <a:prstGeom prst="roundRect">
            <a:avLst>
              <a:gd name="adj" fmla="val 5146"/>
            </a:avLst>
          </a:prstGeom>
          <a:solidFill>
            <a:srgbClr val="FEF2F2"/>
          </a:solidFill>
          <a:ln w="9525">
            <a:solidFill>
              <a:srgbClr val="DDE2EA"/>
            </a:solidFill>
            <a:prstDash val="solid"/>
          </a:ln>
        </p:spPr>
      </p:sp>
      <p:sp>
        <p:nvSpPr>
          <p:cNvPr id="5" name="Text 3"/>
          <p:cNvSpPr txBox="1"/>
          <p:nvPr/>
        </p:nvSpPr>
        <p:spPr>
          <a:xfrm>
            <a:off x="603504" y="1463040"/>
            <a:ext cx="7936992" cy="919886"/>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 — wrong units in Wien and Stefan–Boltzmann</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Using a temperature in degrees Celsius in Wien's law or the Stefan–Boltzmann law: both need the absolute temperature in kelvin. A second slip is leaving the wavelength in nm, which makes the temperature 10⁹ times too small.</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much power does a star radiate?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13</a:t>
            </a:r>
            <a:endParaRPr lang="en-US" sz="1200" dirty="0"/>
          </a:p>
        </p:txBody>
      </p:sp>
      <p:sp>
        <p:nvSpPr>
          <p:cNvPr id="4" name="Shape 2"/>
          <p:cNvSpPr/>
          <p:nvPr/>
        </p:nvSpPr>
        <p:spPr>
          <a:xfrm>
            <a:off x="457200" y="1371600"/>
            <a:ext cx="8229600" cy="613562"/>
          </a:xfrm>
          <a:prstGeom prst="roundRect">
            <a:avLst>
              <a:gd name="adj" fmla="val 8942"/>
            </a:avLst>
          </a:prstGeom>
          <a:solidFill>
            <a:srgbClr val="EEF2FF"/>
          </a:solidFill>
          <a:ln w="9525">
            <a:solidFill>
              <a:srgbClr val="DDE2EA"/>
            </a:solidFill>
            <a:prstDash val="solid"/>
          </a:ln>
        </p:spPr>
      </p:sp>
      <p:sp>
        <p:nvSpPr>
          <p:cNvPr id="5" name="Text 3"/>
          <p:cNvSpPr txBox="1"/>
          <p:nvPr/>
        </p:nvSpPr>
        <p:spPr>
          <a:xfrm>
            <a:off x="603504" y="1463040"/>
            <a:ext cx="7936992" cy="467258"/>
          </a:xfrm>
          <a:prstGeom prst="rect">
            <a:avLst/>
          </a:prstGeom>
          <a:noFill/>
          <a:ln/>
        </p:spPr>
        <p:txBody>
          <a:bodyPr wrap="square" lIns="0" tIns="0" rIns="0" bIns="0" rtlCol="0" anchor="t"/>
          <a:lstStyle/>
          <a:p>
            <a:pPr indent="0" marL="0">
              <a:buNone/>
            </a:pPr>
            <a:r>
              <a:rPr lang="en-US" sz="1400" dirty="0">
                <a:solidFill>
                  <a:srgbClr val="1A1F2B"/>
                </a:solidFill>
                <a:latin typeface="Calibri" pitchFamily="34" charset="0"/>
                <a:ea typeface="Calibri" pitchFamily="34" charset="-122"/>
                <a:cs typeface="Calibri" pitchFamily="34" charset="-120"/>
              </a:rPr>
              <a:t>The </a:t>
            </a:r>
            <a:r>
              <a:rPr lang="en-US" sz="1400" b="1" dirty="0">
                <a:solidFill>
                  <a:srgbClr val="1A1F2B"/>
                </a:solidFill>
                <a:latin typeface="Calibri" pitchFamily="34" charset="0"/>
                <a:ea typeface="Calibri" pitchFamily="34" charset="-122"/>
                <a:cs typeface="Calibri" pitchFamily="34" charset="-120"/>
              </a:rPr>
              <a:t>luminosity</a:t>
            </a:r>
            <a:r>
              <a:rPr lang="en-US" sz="1400" dirty="0">
                <a:solidFill>
                  <a:srgbClr val="1A1F2B"/>
                </a:solidFill>
                <a:latin typeface="Calibri" pitchFamily="34" charset="0"/>
                <a:ea typeface="Calibri" pitchFamily="34" charset="-122"/>
                <a:cs typeface="Calibri" pitchFamily="34" charset="-120"/>
              </a:rPr>
              <a:t> L of a star is its total power output: the energy it radiates per second, in all directions, at all wavelengths.</a:t>
            </a:r>
            <a:endParaRPr lang="en-US" sz="1400" dirty="0"/>
          </a:p>
        </p:txBody>
      </p:sp>
      <p:sp>
        <p:nvSpPr>
          <p:cNvPr id="6" name="Shape 4"/>
          <p:cNvSpPr/>
          <p:nvPr/>
        </p:nvSpPr>
        <p:spPr>
          <a:xfrm>
            <a:off x="457200" y="2104034"/>
            <a:ext cx="8229600" cy="444398"/>
          </a:xfrm>
          <a:prstGeom prst="roundRect">
            <a:avLst>
              <a:gd name="adj" fmla="val 12346"/>
            </a:avLst>
          </a:prstGeom>
          <a:solidFill>
            <a:srgbClr val="F3F5F9"/>
          </a:solidFill>
          <a:ln w="9525">
            <a:solidFill>
              <a:srgbClr val="DDE2EA"/>
            </a:solidFill>
            <a:prstDash val="solid"/>
          </a:ln>
        </p:spPr>
      </p:sp>
      <p:sp>
        <p:nvSpPr>
          <p:cNvPr id="7" name="Text 5"/>
          <p:cNvSpPr txBox="1"/>
          <p:nvPr/>
        </p:nvSpPr>
        <p:spPr>
          <a:xfrm>
            <a:off x="603504" y="2195474"/>
            <a:ext cx="7936992" cy="298094"/>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L=σAT⁴</a:t>
            </a:r>
            <a:endParaRPr lang="en-US" sz="1700" dirty="0"/>
          </a:p>
        </p:txBody>
      </p:sp>
      <p:sp>
        <p:nvSpPr>
          <p:cNvPr id="8" name="Text 6"/>
          <p:cNvSpPr txBox="1"/>
          <p:nvPr/>
        </p:nvSpPr>
        <p:spPr>
          <a:xfrm>
            <a:off x="457200" y="2666390"/>
            <a:ext cx="8229600" cy="178856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L is the luminosity (W), σ the Stefan–Boltzmann constant =5.67×10⁻⁸ W m⁻² K⁻⁴, A the surface area (m²) and T the surface temperature (K). The Stefan–Boltzmann law is in the formulae list. For a spherical star of radius r, A=4πr², so L=4πr²σT⁴; the area formula is not in the list (No — learn it).</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L∝r² and L∝T⁴. Temperature has the stronger effect: doubling T multiplies L by 2⁴=16; doubling r multiplies it by 4.</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A cool star can still be very luminous if it is very large (a red giant); a hot star can be dim if it is very small (a white dwarf).</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much power does a star radiate?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13</a:t>
            </a:r>
            <a:endParaRPr lang="en-US" sz="1200" dirty="0"/>
          </a:p>
        </p:txBody>
      </p:sp>
      <p:sp>
        <p:nvSpPr>
          <p:cNvPr id="4" name="Text 2"/>
          <p:cNvSpPr txBox="1"/>
          <p:nvPr/>
        </p:nvSpPr>
        <p:spPr>
          <a:xfrm>
            <a:off x="457200" y="1371600"/>
            <a:ext cx="8229600" cy="764438"/>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Astronomers often quote luminosity in units of the Sun's luminosity, L_⊙=3.83×10²⁶ W (radius R_⊙=6.96×10⁸ m, surface temperature ≈ 5780 K). These are not on the data list: a question will give them.</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much power does a star radiate?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13 · Worked example 2 · Easy · Calculate</a:t>
            </a:r>
            <a:endParaRPr lang="en-US" sz="1200" dirty="0"/>
          </a:p>
        </p:txBody>
      </p:sp>
      <p:sp>
        <p:nvSpPr>
          <p:cNvPr id="4" name="Text 2"/>
          <p:cNvSpPr txBox="1"/>
          <p:nvPr/>
        </p:nvSpPr>
        <p:spPr>
          <a:xfrm>
            <a:off x="457200" y="1371600"/>
            <a:ext cx="8229600" cy="1930298"/>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star has a radius of 1.7 × 10⁹ m and a surface temperature of 8500 K. Calculate its luminosity and express it as a multiple of the Sun's luminosity, 3.83 × 10²⁶ W.</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A=4π(1.7×10⁹)²=3.63×10¹⁹ m²</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L=σAT⁴=5.67×10⁻⁸×3.63×10¹⁹×8500⁴=1.07×10²⁸ W≈ </a:t>
            </a:r>
            <a:r>
              <a:rPr lang="en-US" sz="1500" b="1" dirty="0">
                <a:solidFill>
                  <a:srgbClr val="1A1F2B"/>
                </a:solidFill>
                <a:latin typeface="Calibri" pitchFamily="34" charset="0"/>
                <a:ea typeface="Calibri" pitchFamily="34" charset="-122"/>
                <a:cs typeface="Calibri" pitchFamily="34" charset="-120"/>
              </a:rPr>
              <a:t>1.1 × 10²⁸ W</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1.07×10²⁸÷3.83×10²⁶= </a:t>
            </a:r>
            <a:r>
              <a:rPr lang="en-US" sz="1500" b="1" dirty="0">
                <a:solidFill>
                  <a:srgbClr val="1A1F2B"/>
                </a:solidFill>
                <a:latin typeface="Calibri" pitchFamily="34" charset="0"/>
                <a:ea typeface="Calibri" pitchFamily="34" charset="-122"/>
                <a:cs typeface="Calibri" pitchFamily="34" charset="-120"/>
              </a:rPr>
              <a:t>28 L☉</a:t>
            </a:r>
            <a:r>
              <a:rPr lang="en-US" sz="1500" dirty="0">
                <a:solidFill>
                  <a:srgbClr val="1A1F2B"/>
                </a:solidFill>
                <a:latin typeface="Calibri" pitchFamily="34" charset="0"/>
                <a:ea typeface="Calibri" pitchFamily="34" charset="-122"/>
                <a:cs typeface="Calibri" pitchFamily="34" charset="-120"/>
              </a:rPr>
              <a:t>. The radius is given to 2 s.f., so the luminosity is given to 2 s.f.</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much power does a star radiate?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13 · Worked example 3 · Medium · Show that, explain</a:t>
            </a:r>
            <a:endParaRPr lang="en-US" sz="1200" dirty="0"/>
          </a:p>
        </p:txBody>
      </p:sp>
      <p:sp>
        <p:nvSpPr>
          <p:cNvPr id="4" name="Text 2"/>
          <p:cNvSpPr txBox="1"/>
          <p:nvPr/>
        </p:nvSpPr>
        <p:spPr>
          <a:xfrm>
            <a:off x="457200" y="1371600"/>
            <a:ext cx="8229600" cy="2621585"/>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red giant with a surface temperature of 3600 K and a white dwarf with a surface temperature of 18 000 K have the same luminosity. Show that the radius of the red giant is 25 times the radius of the white dwarf, and explain why equal luminosity does not mean that the two stars look equally bright from Earth.</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Equal luminosity, so 4πr₁²σT₁⁴=4πr₂²σT₂⁴; cancel 4πσ: r₁/r₂=(T₂/T₁)²=(18 000/3600)²=5²= </a:t>
            </a:r>
            <a:r>
              <a:rPr lang="en-US" sz="1500" b="1" dirty="0">
                <a:solidFill>
                  <a:srgbClr val="1A1F2B"/>
                </a:solidFill>
                <a:latin typeface="Calibri" pitchFamily="34" charset="0"/>
                <a:ea typeface="Calibri" pitchFamily="34" charset="-122"/>
                <a:cs typeface="Calibri" pitchFamily="34" charset="-120"/>
              </a:rPr>
              <a:t>25</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How bright a star looks depends on the intensity at Earth, I=L/4πd², so </a:t>
            </a:r>
            <a:r>
              <a:rPr lang="en-US" sz="1500" b="1" dirty="0">
                <a:solidFill>
                  <a:srgbClr val="1A1F2B"/>
                </a:solidFill>
                <a:latin typeface="Calibri" pitchFamily="34" charset="0"/>
                <a:ea typeface="Calibri" pitchFamily="34" charset="-122"/>
                <a:cs typeface="Calibri" pitchFamily="34" charset="-120"/>
              </a:rPr>
              <a:t>equal luminosities look equally bright only if the stars are at the same distance</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Ratio methods are quick and avoid big powers of ten: write the equation for both stars and divide.</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bright does a star appear from Earth?</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13</a:t>
            </a:r>
            <a:endParaRPr lang="en-US" sz="1200" dirty="0"/>
          </a:p>
        </p:txBody>
      </p:sp>
      <p:pic>
        <p:nvPicPr>
          <p:cNvPr id="4" name="Image 0" descr="The inverse-square law, seen edge-on. The same power passes through each square, but the squares' sides grow in proportion to the distance, so their areas grow as d²: at 2d the intensity is a quarter, at 3d a ninth.">    </p:cNvPr>
          <p:cNvPicPr>
            <a:picLocks noChangeAspect="1"/>
          </p:cNvPicPr>
          <p:nvPr/>
        </p:nvPicPr>
        <p:blipFill>
          <a:blip r:embed="rId1"/>
          <a:stretch>
            <a:fillRect/>
          </a:stretch>
        </p:blipFill>
        <p:spPr>
          <a:xfrm>
            <a:off x="4497934" y="1371600"/>
            <a:ext cx="4188866" cy="2638044"/>
          </a:xfrm>
          <a:prstGeom prst="rect">
            <a:avLst/>
          </a:prstGeom>
        </p:spPr>
      </p:pic>
      <p:sp>
        <p:nvSpPr>
          <p:cNvPr id="5" name="Text 2"/>
          <p:cNvSpPr txBox="1"/>
          <p:nvPr/>
        </p:nvSpPr>
        <p:spPr>
          <a:xfrm>
            <a:off x="4497934" y="4055364"/>
            <a:ext cx="4188866" cy="562356"/>
          </a:xfrm>
          <a:prstGeom prst="rect">
            <a:avLst/>
          </a:prstGeom>
          <a:noFill/>
          <a:ln/>
        </p:spPr>
        <p:txBody>
          <a:bodyPr wrap="square" lIns="0" tIns="0" rIns="0" bIns="0" rtlCol="0" anchor="t"/>
          <a:lstStyle/>
          <a:p>
            <a:pPr algn="ctr" indent="0" marL="0">
              <a:buNone/>
            </a:pPr>
            <a:r>
              <a:rPr lang="en-US" sz="1100" i="1" dirty="0">
                <a:solidFill>
                  <a:srgbClr val="5A6577"/>
                </a:solidFill>
              </a:rPr>
              <a:t>The inverse-square law, seen edge-on. The same power passes through each square, but the squares' sides grow in proportion to the distance, so their areas grow as d²: at 2d the intensity is a quarter, at 3d a ninth.</a:t>
            </a:r>
            <a:endParaRPr lang="en-US" sz="1100" dirty="0"/>
          </a:p>
        </p:txBody>
      </p:sp>
      <p:sp>
        <p:nvSpPr>
          <p:cNvPr id="6" name="Shape 3"/>
          <p:cNvSpPr/>
          <p:nvPr/>
        </p:nvSpPr>
        <p:spPr>
          <a:xfrm>
            <a:off x="457200" y="1371600"/>
            <a:ext cx="3720694" cy="1258214"/>
          </a:xfrm>
          <a:prstGeom prst="roundRect">
            <a:avLst>
              <a:gd name="adj" fmla="val 4360"/>
            </a:avLst>
          </a:prstGeom>
          <a:solidFill>
            <a:srgbClr val="EEF2FF"/>
          </a:solidFill>
          <a:ln w="9525">
            <a:solidFill>
              <a:srgbClr val="DDE2EA"/>
            </a:solidFill>
            <a:prstDash val="solid"/>
          </a:ln>
        </p:spPr>
      </p:sp>
      <p:sp>
        <p:nvSpPr>
          <p:cNvPr id="7" name="Text 4"/>
          <p:cNvSpPr txBox="1"/>
          <p:nvPr/>
        </p:nvSpPr>
        <p:spPr>
          <a:xfrm>
            <a:off x="603504" y="1463040"/>
            <a:ext cx="3428086" cy="1111910"/>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Intensity</a:t>
            </a:r>
            <a:r>
              <a:rPr lang="en-US" sz="1400" dirty="0">
                <a:solidFill>
                  <a:srgbClr val="1A1F2B"/>
                </a:solidFill>
                <a:latin typeface="Calibri" pitchFamily="34" charset="0"/>
                <a:ea typeface="Calibri" pitchFamily="34" charset="-122"/>
                <a:cs typeface="Calibri" pitchFamily="34" charset="-120"/>
              </a:rPr>
              <a:t> I is the power per unit area incident on a surface at right angles to the direction of the radiation. At distance d from a star, I=L/4πd², with I in W m⁻², L in W and d in m. This is in the formulae list.</a:t>
            </a:r>
            <a:endParaRPr lang="en-US" sz="1400" dirty="0"/>
          </a:p>
        </p:txBody>
      </p:sp>
      <p:sp>
        <p:nvSpPr>
          <p:cNvPr id="8" name="Text 5"/>
          <p:cNvSpPr txBox="1"/>
          <p:nvPr/>
        </p:nvSpPr>
        <p:spPr>
          <a:xfrm>
            <a:off x="457200" y="2748686"/>
            <a:ext cx="3720694" cy="122529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 star's power spreads out over the surface of a sphere of radius d, area 4πd². The equation assumes nothing absorbs the radiation on the way (no dust or gas in between).</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bright does a star appear from Earth?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13</a:t>
            </a:r>
            <a:endParaRPr lang="en-US" sz="1200" dirty="0"/>
          </a:p>
        </p:txBody>
      </p:sp>
      <p:sp>
        <p:nvSpPr>
          <p:cNvPr id="4" name="Text 2"/>
          <p:cNvSpPr txBox="1"/>
          <p:nvPr/>
        </p:nvSpPr>
        <p:spPr>
          <a:xfrm>
            <a:off x="457200" y="1371600"/>
            <a:ext cx="8229600" cy="1327709"/>
          </a:xfrm>
          <a:prstGeom prst="rect">
            <a:avLst/>
          </a:prstGeom>
          <a:noFill/>
          <a:ln/>
        </p:spPr>
        <p:txBody>
          <a:bodyPr wrap="square" lIns="0" tIns="0" rIns="0" bIns="0" rtlCol="0" anchor="t"/>
          <a:lstStyle/>
          <a:p>
            <a:pPr marL="228600" indent="-228600">
              <a:buSzPct val="100000"/>
              <a:buChar char="•"/>
            </a:pPr>
            <a:r>
              <a:rPr lang="en-US" sz="1500" b="1" dirty="0">
                <a:solidFill>
                  <a:srgbClr val="1A1F2B"/>
                </a:solidFill>
                <a:latin typeface="Calibri" pitchFamily="34" charset="0"/>
                <a:ea typeface="Calibri" pitchFamily="34" charset="-122"/>
                <a:cs typeface="Calibri" pitchFamily="34" charset="-120"/>
              </a:rPr>
              <a:t>Measured on Earth</a:t>
            </a:r>
            <a:r>
              <a:rPr lang="en-US" sz="1500" dirty="0">
                <a:solidFill>
                  <a:srgbClr val="1A1F2B"/>
                </a:solidFill>
                <a:latin typeface="Calibri" pitchFamily="34" charset="0"/>
                <a:ea typeface="Calibri" pitchFamily="34" charset="-122"/>
                <a:cs typeface="Calibri" pitchFamily="34" charset="-120"/>
              </a:rPr>
              <a:t>: the intensity I (with a detector of known area) and the spectrum (so λ_(max) and T).</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Then</a:t>
            </a:r>
            <a:r>
              <a:rPr lang="en-US" sz="1500" dirty="0">
                <a:solidFill>
                  <a:srgbClr val="1A1F2B"/>
                </a:solidFill>
                <a:latin typeface="Calibri" pitchFamily="34" charset="0"/>
                <a:ea typeface="Calibri" pitchFamily="34" charset="-122"/>
                <a:cs typeface="Calibri" pitchFamily="34" charset="-120"/>
              </a:rPr>
              <a:t>: if d is known, L=4πd²I; and with T from Wien, the radius follows from L=4πr²σT⁴.</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Example: the Sun's luminosity spread over a sphere of radius 1 AU = 1.50 × 10¹¹ m gives about 1.35 × 10³ W m⁻² above the Earth's atmosphere.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bright does a star appear from Earth?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13 · Worked example 4 · Hard · Calculate, suggest</a:t>
            </a:r>
            <a:endParaRPr lang="en-US" sz="1200" dirty="0"/>
          </a:p>
        </p:txBody>
      </p:sp>
      <p:sp>
        <p:nvSpPr>
          <p:cNvPr id="4" name="Text 2"/>
          <p:cNvSpPr txBox="1"/>
          <p:nvPr/>
        </p:nvSpPr>
        <p:spPr>
          <a:xfrm>
            <a:off x="457200" y="1371600"/>
            <a:ext cx="8229600" cy="3209544"/>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star is 2.6 × 10¹⁷ m from Earth. The intensity of its radiation at the Earth is 2.2 × 10⁻⁹ W m⁻², and its spectrum peaks at 420 nm. Calculate (a) its luminosity, (b) its surface temperature and (c) its radius. (d) The Sun's radius is 6.96 × 10⁸ m. Suggest which type of star this is.</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L=4πd²I=4π×(2.6×10¹⁷)²×2.2×10⁻⁹=1.87×10²⁷ W≈ </a:t>
            </a:r>
            <a:r>
              <a:rPr lang="en-US" sz="1500" b="1" dirty="0">
                <a:solidFill>
                  <a:srgbClr val="1A1F2B"/>
                </a:solidFill>
                <a:latin typeface="Calibri" pitchFamily="34" charset="0"/>
                <a:ea typeface="Calibri" pitchFamily="34" charset="-122"/>
                <a:cs typeface="Calibri" pitchFamily="34" charset="-120"/>
              </a:rPr>
              <a:t>1.9 × 10²⁷ W</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T=2.898×10⁻³÷420×10⁻⁹= </a:t>
            </a:r>
            <a:r>
              <a:rPr lang="en-US" sz="1500" b="1" dirty="0">
                <a:solidFill>
                  <a:srgbClr val="1A1F2B"/>
                </a:solidFill>
                <a:latin typeface="Calibri" pitchFamily="34" charset="0"/>
                <a:ea typeface="Calibri" pitchFamily="34" charset="-122"/>
                <a:cs typeface="Calibri" pitchFamily="34" charset="-120"/>
              </a:rPr>
              <a:t>6900 K</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r=√(L/4πσT⁴)=√((1.87×10²⁷)/(4π×5.67×10⁻⁸×6900⁴))=1.08×10⁹ m≈ </a:t>
            </a:r>
            <a:r>
              <a:rPr lang="en-US" sz="1500" b="1" dirty="0">
                <a:solidFill>
                  <a:srgbClr val="1A1F2B"/>
                </a:solidFill>
                <a:latin typeface="Calibri" pitchFamily="34" charset="0"/>
                <a:ea typeface="Calibri" pitchFamily="34" charset="-122"/>
                <a:cs typeface="Calibri" pitchFamily="34" charset="-120"/>
              </a:rPr>
              <a:t>1.1 × 10⁹ m</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(d)</a:t>
            </a:r>
            <a:r>
              <a:rPr lang="en-US" sz="1500" dirty="0">
                <a:solidFill>
                  <a:srgbClr val="1A1F2B"/>
                </a:solidFill>
                <a:latin typeface="Calibri" pitchFamily="34" charset="0"/>
                <a:ea typeface="Calibri" pitchFamily="34" charset="-122"/>
                <a:cs typeface="Calibri" pitchFamily="34" charset="-120"/>
              </a:rPr>
              <a:t> About 1.5 times the Sun's radius, about 4.9 times its luminosity and a little hotter: </a:t>
            </a:r>
            <a:r>
              <a:rPr lang="en-US" sz="1500" b="1" dirty="0">
                <a:solidFill>
                  <a:srgbClr val="1A1F2B"/>
                </a:solidFill>
                <a:latin typeface="Calibri" pitchFamily="34" charset="0"/>
                <a:ea typeface="Calibri" pitchFamily="34" charset="-122"/>
                <a:cs typeface="Calibri" pitchFamily="34" charset="-120"/>
              </a:rPr>
              <a:t>a main sequence star somewhat more massive than the Sun</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Keep the unrounded luminosity in your calculator for (c); the square root halves the effect of any rounding, but the fourth power of T magnifies slips in 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is the distance to a nearby star measured?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13</a:t>
            </a:r>
            <a:endParaRPr lang="en-US" sz="1200" dirty="0"/>
          </a:p>
        </p:txBody>
      </p:sp>
      <p:pic>
        <p:nvPicPr>
          <p:cNvPr id="4" name="Image 0" descr="Trigonometric parallax. Sight lines to the nearby star from opposite ends of the Earth's orbit, six months apart, point at different background stars. The right angle is at the Sun, so tan p = r/d. The angle is drawn hugely enlarged.">    </p:cNvPr>
          <p:cNvPicPr>
            <a:picLocks noChangeAspect="1"/>
          </p:cNvPicPr>
          <p:nvPr/>
        </p:nvPicPr>
        <p:blipFill>
          <a:blip r:embed="rId1"/>
          <a:stretch>
            <a:fillRect/>
          </a:stretch>
        </p:blipFill>
        <p:spPr>
          <a:xfrm>
            <a:off x="6777533" y="1371600"/>
            <a:ext cx="1909267" cy="2131466"/>
          </a:xfrm>
          <a:prstGeom prst="rect">
            <a:avLst/>
          </a:prstGeom>
        </p:spPr>
      </p:pic>
      <p:sp>
        <p:nvSpPr>
          <p:cNvPr id="5" name="Text 2"/>
          <p:cNvSpPr txBox="1"/>
          <p:nvPr/>
        </p:nvSpPr>
        <p:spPr>
          <a:xfrm>
            <a:off x="6543446" y="3548786"/>
            <a:ext cx="2377440" cy="1068934"/>
          </a:xfrm>
          <a:prstGeom prst="rect">
            <a:avLst/>
          </a:prstGeom>
          <a:noFill/>
          <a:ln/>
        </p:spPr>
        <p:txBody>
          <a:bodyPr wrap="square" lIns="0" tIns="0" rIns="0" bIns="0" rtlCol="0" anchor="t"/>
          <a:lstStyle/>
          <a:p>
            <a:pPr algn="ctr" indent="0" marL="0">
              <a:buNone/>
            </a:pPr>
            <a:r>
              <a:rPr lang="en-US" sz="1100" i="1" dirty="0">
                <a:solidFill>
                  <a:srgbClr val="5A6577"/>
                </a:solidFill>
              </a:rPr>
              <a:t>Trigonometric parallax. Sight lines to the nearby star from opposite ends of the Earth's orbit, six months apart, point at different background stars. The right angle is at the Sun, so tan p = r/d. The angle is drawn hugely enlarged.</a:t>
            </a:r>
            <a:endParaRPr lang="en-US" sz="1100" dirty="0"/>
          </a:p>
        </p:txBody>
      </p:sp>
      <p:sp>
        <p:nvSpPr>
          <p:cNvPr id="6" name="Text 3"/>
          <p:cNvSpPr txBox="1"/>
          <p:nvPr/>
        </p:nvSpPr>
        <p:spPr>
          <a:xfrm>
            <a:off x="457200" y="1371600"/>
            <a:ext cx="6000293" cy="2479853"/>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Hold a finger at arm's length and close each eye in turn: the finger jumps against the background. </a:t>
            </a:r>
            <a:r>
              <a:rPr lang="en-US" sz="1500" b="1" dirty="0">
                <a:solidFill>
                  <a:srgbClr val="1A1F2B"/>
                </a:solidFill>
                <a:latin typeface="Calibri" pitchFamily="34" charset="0"/>
                <a:ea typeface="Calibri" pitchFamily="34" charset="-122"/>
                <a:cs typeface="Calibri" pitchFamily="34" charset="-120"/>
              </a:rPr>
              <a:t>Trigonometric parallax</a:t>
            </a:r>
            <a:r>
              <a:rPr lang="en-US" sz="1500" dirty="0">
                <a:solidFill>
                  <a:srgbClr val="1A1F2B"/>
                </a:solidFill>
                <a:latin typeface="Calibri" pitchFamily="34" charset="0"/>
                <a:ea typeface="Calibri" pitchFamily="34" charset="-122"/>
                <a:cs typeface="Calibri" pitchFamily="34" charset="-120"/>
              </a:rPr>
              <a:t> is the same effect with the Earth's orbit as the baseline. As the Earth moves round its orbit, a nearby star appears to shift its position against the background of much more distant stars (which barely move).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Measure the star's angular position, then again six months later, when the Earth is on the other side of the Sun, 2 AU away. Half the total angular shift is the </a:t>
            </a:r>
            <a:r>
              <a:rPr lang="en-US" sz="1500" b="1" dirty="0">
                <a:solidFill>
                  <a:srgbClr val="1A1F2B"/>
                </a:solidFill>
                <a:latin typeface="Calibri" pitchFamily="34" charset="0"/>
                <a:ea typeface="Calibri" pitchFamily="34" charset="-122"/>
                <a:cs typeface="Calibri" pitchFamily="34" charset="-120"/>
              </a:rPr>
              <a:t>parallax angle</a:t>
            </a:r>
            <a:r>
              <a:rPr lang="en-US" sz="1500" dirty="0">
                <a:solidFill>
                  <a:srgbClr val="1A1F2B"/>
                </a:solidFill>
                <a:latin typeface="Calibri" pitchFamily="34" charset="0"/>
                <a:ea typeface="Calibri" pitchFamily="34" charset="-122"/>
                <a:cs typeface="Calibri" pitchFamily="34" charset="-120"/>
              </a:rPr>
              <a:t> p.</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parallax angle is the angle at the star subtended by the radius of the Earth's orbit, r = 1 AU, so tan p=r/d.</a:t>
            </a:r>
            <a:endParaRPr lang="en-US" sz="1500" dirty="0"/>
          </a:p>
        </p:txBody>
      </p:sp>
      <p:sp>
        <p:nvSpPr>
          <p:cNvPr id="7" name="Shape 4"/>
          <p:cNvSpPr/>
          <p:nvPr/>
        </p:nvSpPr>
        <p:spPr>
          <a:xfrm>
            <a:off x="457200" y="3897173"/>
            <a:ext cx="6000293" cy="444398"/>
          </a:xfrm>
          <a:prstGeom prst="roundRect">
            <a:avLst>
              <a:gd name="adj" fmla="val 12346"/>
            </a:avLst>
          </a:prstGeom>
          <a:solidFill>
            <a:srgbClr val="F3F5F9"/>
          </a:solidFill>
          <a:ln w="9525">
            <a:solidFill>
              <a:srgbClr val="DDE2EA"/>
            </a:solidFill>
            <a:prstDash val="solid"/>
          </a:ln>
        </p:spPr>
      </p:sp>
      <p:sp>
        <p:nvSpPr>
          <p:cNvPr id="8" name="Text 5"/>
          <p:cNvSpPr txBox="1"/>
          <p:nvPr/>
        </p:nvSpPr>
        <p:spPr>
          <a:xfrm>
            <a:off x="603504" y="3988613"/>
            <a:ext cx="5707685" cy="298094"/>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d=r/tan p≈r/p (p in radians)</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is the distance to a nearby star measured?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13</a:t>
            </a:r>
            <a:endParaRPr lang="en-US" sz="1200" dirty="0"/>
          </a:p>
        </p:txBody>
      </p:sp>
      <p:sp>
        <p:nvSpPr>
          <p:cNvPr id="4" name="Text 2"/>
          <p:cNvSpPr txBox="1"/>
          <p:nvPr/>
        </p:nvSpPr>
        <p:spPr>
          <a:xfrm>
            <a:off x="457200" y="1371600"/>
            <a:ext cx="8229600" cy="7644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d is the distance to the star (m), r the radius of the Earth's orbit = 1 AU = 1.50 × 10¹¹ m and p the parallax angle. This is not in the formulae list (No — learn it (trigonometry)). Parallax angles are tiny, always less than 1 arcsecond (1 arcsecond = 1/3600 of a degree), so tan p≈p in radians.</a:t>
            </a:r>
            <a:endParaRPr lang="en-US" sz="1500" dirty="0"/>
          </a:p>
        </p:txBody>
      </p:sp>
      <p:graphicFrame>
        <p:nvGraphicFramePr>
          <p:cNvPr id="19" name="Table 0"/>
          <p:cNvGraphicFramePr>
            <a:graphicFrameLocks noGrp="1"/>
          </p:cNvGraphicFramePr>
          <p:nvPr>
            <p:extLst>
              <p:ext uri="{D42A27DB-BD31-4B8C-83A1-F6EECF244321}">
                <p14:modId xmlns:p14="http://schemas.microsoft.com/office/powerpoint/2010/main" val="1579011935"/>
              </p:ext>
            </p:extLst>
          </p:nvPr>
        </p:nvGraphicFramePr>
        <p:xfrm>
          <a:off x="457200" y="2181758"/>
          <a:ext cx="8229600" cy="914400"/>
        </p:xfrm>
        <a:graphic>
          <a:graphicData uri="http://schemas.openxmlformats.org/drawingml/2006/table">
            <a:tbl>
              <a:tblPr/>
              <a:tblGrid>
                <a:gridCol w="1810512"/>
                <a:gridCol w="4633265"/>
                <a:gridCol w="1785823"/>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Unit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Definition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Value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astronomical unit (AU)</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mean distance from the Earth to the Sun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1.50 × 10¹¹ m</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light-year (ly)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distance travelled by light in a vacuum in one year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9.46 × 10¹⁵ m</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parsec (pc)</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distance at which 1 AU subtends an angle of 1 arcsecond (the distance of a star with a parallax angle of 1 arcsecond)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3.09 × 10¹⁶ m ≈ 3.26 ly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6" name="Text 3"/>
          <p:cNvSpPr txBox="1"/>
          <p:nvPr/>
        </p:nvSpPr>
        <p:spPr>
          <a:xfrm>
            <a:off x="457200" y="3625596"/>
            <a:ext cx="8229600" cy="815645"/>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Because d∝1/p: </a:t>
            </a:r>
            <a:r>
              <a:rPr lang="en-US" sz="1500" b="1" dirty="0">
                <a:solidFill>
                  <a:srgbClr val="1A1F2B"/>
                </a:solidFill>
                <a:latin typeface="Calibri" pitchFamily="34" charset="0"/>
                <a:ea typeface="Calibri" pitchFamily="34" charset="-122"/>
                <a:cs typeface="Calibri" pitchFamily="34" charset="-120"/>
              </a:rPr>
              <a:t>d in parsecs = 1 ÷ (p in arcseconds)</a:t>
            </a:r>
            <a:r>
              <a:rPr lang="en-US" sz="1500" dirty="0">
                <a:solidFill>
                  <a:srgbClr val="1A1F2B"/>
                </a:solidFill>
                <a:latin typeface="Calibri" pitchFamily="34" charset="0"/>
                <a:ea typeface="Calibri" pitchFamily="34" charset="-122"/>
                <a:cs typeface="Calibri" pitchFamily="34" charset="-120"/>
              </a:rPr>
              <a:t>. A parallax of 0.5 arcseconds means 2 pc.</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Limit</a:t>
            </a:r>
            <a:r>
              <a:rPr lang="en-US" sz="1500" dirty="0">
                <a:solidFill>
                  <a:srgbClr val="1A1F2B"/>
                </a:solidFill>
                <a:latin typeface="Calibri" pitchFamily="34" charset="0"/>
                <a:ea typeface="Calibri" pitchFamily="34" charset="-122"/>
                <a:cs typeface="Calibri" pitchFamily="34" charset="-120"/>
              </a:rPr>
              <a:t>: for distant stars the angle is too small to measure reliably against the uncertainty, so parallax works only for relatively nearby stars (in our part of the galaxy).</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is the distance to a nearby star measured?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13</a:t>
            </a:r>
            <a:endParaRPr lang="en-US" sz="1200" dirty="0"/>
          </a:p>
        </p:txBody>
      </p:sp>
      <p:sp>
        <p:nvSpPr>
          <p:cNvPr id="4" name="Text 2"/>
          <p:cNvSpPr txBox="1"/>
          <p:nvPr/>
        </p:nvSpPr>
        <p:spPr>
          <a:xfrm>
            <a:off x="457200" y="1371600"/>
            <a:ext cx="8229600" cy="303581"/>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Telescopes in space, above the blurring atmosphere, extend the range.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is the distance to a nearby star measured?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13 · Worked example 5 · Medium · Calculate</a:t>
            </a:r>
            <a:endParaRPr lang="en-US" sz="1200" dirty="0"/>
          </a:p>
        </p:txBody>
      </p:sp>
      <p:sp>
        <p:nvSpPr>
          <p:cNvPr id="4" name="Text 2"/>
          <p:cNvSpPr txBox="1"/>
          <p:nvPr/>
        </p:nvSpPr>
        <p:spPr>
          <a:xfrm>
            <a:off x="457200" y="1371600"/>
            <a:ext cx="8229600" cy="2454250"/>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parallax angle of a star is measured as 0.29 arcseconds. 1 AU = 1.50 × 10¹¹ m and 1 light-year = 9.46 × 10¹⁵ m. Calculate the distance to the star (a) in parsecs, (b) in metres, (c) in light-years.</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d=1÷0.29= </a:t>
            </a:r>
            <a:r>
              <a:rPr lang="en-US" sz="1500" b="1" dirty="0">
                <a:solidFill>
                  <a:srgbClr val="1A1F2B"/>
                </a:solidFill>
                <a:latin typeface="Calibri" pitchFamily="34" charset="0"/>
                <a:ea typeface="Calibri" pitchFamily="34" charset="-122"/>
                <a:cs typeface="Calibri" pitchFamily="34" charset="-120"/>
              </a:rPr>
              <a:t>3.4 pc</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Convert the angle: p=0.29÷3600=8.06×10⁻⁵ degrees =1.41×10⁻⁶ rad. Then d=1.50×10¹¹÷tan(1.41×10⁻⁶)=1.07×10¹⁷ m≈ </a:t>
            </a:r>
            <a:r>
              <a:rPr lang="en-US" sz="1500" b="1" dirty="0">
                <a:solidFill>
                  <a:srgbClr val="1A1F2B"/>
                </a:solidFill>
                <a:latin typeface="Calibri" pitchFamily="34" charset="0"/>
                <a:ea typeface="Calibri" pitchFamily="34" charset="-122"/>
                <a:cs typeface="Calibri" pitchFamily="34" charset="-120"/>
              </a:rPr>
              <a:t>1.1 × 10¹⁷ m</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1.07×10¹⁷÷9.46×10¹⁵= </a:t>
            </a:r>
            <a:r>
              <a:rPr lang="en-US" sz="1500" b="1" dirty="0">
                <a:solidFill>
                  <a:srgbClr val="1A1F2B"/>
                </a:solidFill>
                <a:latin typeface="Calibri" pitchFamily="34" charset="0"/>
                <a:ea typeface="Calibri" pitchFamily="34" charset="-122"/>
                <a:cs typeface="Calibri" pitchFamily="34" charset="-120"/>
              </a:rPr>
              <a:t>11 ly</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Check: 3.45 pc×3.09×10¹⁶ m=1.07×10¹⁷ m, the same as (b).</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standard candles measure greater distances?</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13</a:t>
            </a:r>
            <a:endParaRPr lang="en-US" sz="1200" dirty="0"/>
          </a:p>
        </p:txBody>
      </p:sp>
      <p:sp>
        <p:nvSpPr>
          <p:cNvPr id="4" name="Shape 2"/>
          <p:cNvSpPr/>
          <p:nvPr/>
        </p:nvSpPr>
        <p:spPr>
          <a:xfrm>
            <a:off x="457200" y="1371600"/>
            <a:ext cx="8229600" cy="613562"/>
          </a:xfrm>
          <a:prstGeom prst="roundRect">
            <a:avLst>
              <a:gd name="adj" fmla="val 8942"/>
            </a:avLst>
          </a:prstGeom>
          <a:solidFill>
            <a:srgbClr val="EEF2FF"/>
          </a:solidFill>
          <a:ln w="9525">
            <a:solidFill>
              <a:srgbClr val="DDE2EA"/>
            </a:solidFill>
            <a:prstDash val="solid"/>
          </a:ln>
        </p:spPr>
      </p:sp>
      <p:sp>
        <p:nvSpPr>
          <p:cNvPr id="5" name="Text 3"/>
          <p:cNvSpPr txBox="1"/>
          <p:nvPr/>
        </p:nvSpPr>
        <p:spPr>
          <a:xfrm>
            <a:off x="603504" y="1463040"/>
            <a:ext cx="7936992" cy="467258"/>
          </a:xfrm>
          <a:prstGeom prst="rect">
            <a:avLst/>
          </a:prstGeom>
          <a:noFill/>
          <a:ln/>
        </p:spPr>
        <p:txBody>
          <a:bodyPr wrap="square" lIns="0" tIns="0" rIns="0" bIns="0" rtlCol="0" anchor="t"/>
          <a:lstStyle/>
          <a:p>
            <a:pPr indent="0" marL="0">
              <a:buNone/>
            </a:pPr>
            <a:r>
              <a:rPr lang="en-US" sz="1400" dirty="0">
                <a:solidFill>
                  <a:srgbClr val="1A1F2B"/>
                </a:solidFill>
                <a:latin typeface="Calibri" pitchFamily="34" charset="0"/>
                <a:ea typeface="Calibri" pitchFamily="34" charset="-122"/>
                <a:cs typeface="Calibri" pitchFamily="34" charset="-120"/>
              </a:rPr>
              <a:t>A </a:t>
            </a:r>
            <a:r>
              <a:rPr lang="en-US" sz="1400" b="1" dirty="0">
                <a:solidFill>
                  <a:srgbClr val="1A1F2B"/>
                </a:solidFill>
                <a:latin typeface="Calibri" pitchFamily="34" charset="0"/>
                <a:ea typeface="Calibri" pitchFamily="34" charset="-122"/>
                <a:cs typeface="Calibri" pitchFamily="34" charset="-120"/>
              </a:rPr>
              <a:t>standard candle</a:t>
            </a:r>
            <a:r>
              <a:rPr lang="en-US" sz="1400" dirty="0">
                <a:solidFill>
                  <a:srgbClr val="1A1F2B"/>
                </a:solidFill>
                <a:latin typeface="Calibri" pitchFamily="34" charset="0"/>
                <a:ea typeface="Calibri" pitchFamily="34" charset="-122"/>
                <a:cs typeface="Calibri" pitchFamily="34" charset="-120"/>
              </a:rPr>
              <a:t> is an astronomical object whose luminosity is known, so that its distance can be found from the intensity received.</a:t>
            </a:r>
            <a:endParaRPr lang="en-US" sz="1400" dirty="0"/>
          </a:p>
        </p:txBody>
      </p:sp>
      <p:sp>
        <p:nvSpPr>
          <p:cNvPr id="6" name="Text 4"/>
          <p:cNvSpPr txBox="1"/>
          <p:nvPr/>
        </p:nvSpPr>
        <p:spPr>
          <a:xfrm>
            <a:off x="457200" y="2104034"/>
            <a:ext cx="8229600" cy="2069287"/>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Measure the intensity I at Earth; with L known, rearrange the inverse-square law: d=√(L/4πI).</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Cepheid variable stars</a:t>
            </a:r>
            <a:r>
              <a:rPr lang="en-US" sz="1500" dirty="0">
                <a:solidFill>
                  <a:srgbClr val="1A1F2B"/>
                </a:solidFill>
                <a:latin typeface="Calibri" pitchFamily="34" charset="0"/>
                <a:ea typeface="Calibri" pitchFamily="34" charset="-122"/>
                <a:cs typeface="Calibri" pitchFamily="34" charset="-120"/>
              </a:rPr>
              <a:t> pulsate, and their luminosity is linked to their period of pulsation: measure the period, deduce L. The link was calibrated using Cepheids whose distance was known by parallax. They work out to other nearby galaxies.</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Type Ia supernovae</a:t>
            </a:r>
            <a:r>
              <a:rPr lang="en-US" sz="1500" dirty="0">
                <a:solidFill>
                  <a:srgbClr val="1A1F2B"/>
                </a:solidFill>
                <a:latin typeface="Calibri" pitchFamily="34" charset="0"/>
                <a:ea typeface="Calibri" pitchFamily="34" charset="-122"/>
                <a:cs typeface="Calibri" pitchFamily="34" charset="-120"/>
              </a:rPr>
              <a:t> (exploding white dwarfs) all reach about the same peak luminosity, billions of times the Sun's. They are visible across billions of light-years.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Each method is calibrated by the one before it (parallax → Cepheids → supernovae), so uncertainties build up as distances grow.</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standard candles measure greater distances?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13</a:t>
            </a:r>
            <a:endParaRPr lang="en-US" sz="1200" dirty="0"/>
          </a:p>
        </p:txBody>
      </p:sp>
      <p:pic>
        <p:nvPicPr>
          <p:cNvPr id="4" name="Image 0" descr="The distance ladder (approximate ranges, logarithmic scale). Each rung overlaps the one above it, and that overlap is where the brighter standard candle is calibrated, so uncertainties build up towards the top.">    </p:cNvPr>
          <p:cNvPicPr>
            <a:picLocks noChangeAspect="1"/>
          </p:cNvPicPr>
          <p:nvPr/>
        </p:nvPicPr>
        <p:blipFill>
          <a:blip r:embed="rId1"/>
          <a:stretch>
            <a:fillRect/>
          </a:stretch>
        </p:blipFill>
        <p:spPr>
          <a:xfrm>
            <a:off x="2428646" y="1371600"/>
            <a:ext cx="4287622" cy="2638044"/>
          </a:xfrm>
          <a:prstGeom prst="rect">
            <a:avLst/>
          </a:prstGeom>
        </p:spPr>
      </p:pic>
      <p:sp>
        <p:nvSpPr>
          <p:cNvPr id="5" name="Text 2"/>
          <p:cNvSpPr txBox="1"/>
          <p:nvPr/>
        </p:nvSpPr>
        <p:spPr>
          <a:xfrm>
            <a:off x="2428646"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The distance ladder (approximate ranges, logarithmic scale). Each rung overlaps the one above it, and that overlap is where the brighter standard candle is calibrated, so uncertainties build up towards the top.</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standard candles measure greater distances?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13 · Worked example 6 · Medium · Calculate, explain</a:t>
            </a:r>
            <a:endParaRPr lang="en-US" sz="1200" dirty="0"/>
          </a:p>
        </p:txBody>
      </p:sp>
      <p:sp>
        <p:nvSpPr>
          <p:cNvPr id="4" name="Text 2"/>
          <p:cNvSpPr txBox="1"/>
          <p:nvPr/>
        </p:nvSpPr>
        <p:spPr>
          <a:xfrm>
            <a:off x="457200" y="1371600"/>
            <a:ext cx="8229600" cy="2096719"/>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type Ia supernova in a distant galaxy is observed. At its brightest it has a luminosity of 2.0 × 10³⁶ W, and the peak intensity measured at Earth is 7.4 × 10⁻¹⁶ W m⁻². (a) Calculate the distance to the galaxy in metres and in light-years (1 ly = 9.46 × 10¹⁵ m). (b) Explain why parallax could not be used for this galaxy.</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d=√((2.0×10³⁶)/(4π×7.4×10⁻¹⁶))=1.47×10²⁵ m≈ </a:t>
            </a:r>
            <a:r>
              <a:rPr lang="en-US" sz="1500" b="1" dirty="0">
                <a:solidFill>
                  <a:srgbClr val="1A1F2B"/>
                </a:solidFill>
                <a:latin typeface="Calibri" pitchFamily="34" charset="0"/>
                <a:ea typeface="Calibri" pitchFamily="34" charset="-122"/>
                <a:cs typeface="Calibri" pitchFamily="34" charset="-120"/>
              </a:rPr>
              <a:t>1.5 × 10²⁵ m</a:t>
            </a:r>
            <a:r>
              <a:rPr lang="en-US" sz="1500" dirty="0">
                <a:solidFill>
                  <a:srgbClr val="1A1F2B"/>
                </a:solidFill>
                <a:latin typeface="Calibri" pitchFamily="34" charset="0"/>
                <a:ea typeface="Calibri" pitchFamily="34" charset="-122"/>
                <a:cs typeface="Calibri" pitchFamily="34" charset="-120"/>
              </a:rPr>
              <a:t>; 1.47×10²⁵÷9.46×10¹⁵= </a:t>
            </a:r>
            <a:r>
              <a:rPr lang="en-US" sz="1500" b="1" dirty="0">
                <a:solidFill>
                  <a:srgbClr val="1A1F2B"/>
                </a:solidFill>
                <a:latin typeface="Calibri" pitchFamily="34" charset="0"/>
                <a:ea typeface="Calibri" pitchFamily="34" charset="-122"/>
                <a:cs typeface="Calibri" pitchFamily="34" charset="-120"/>
              </a:rPr>
              <a:t>1.6 × 10⁹ ly</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At this distance the parallax angle (about 2 × 10⁻⁹ arcseconds) would be </a:t>
            </a:r>
            <a:r>
              <a:rPr lang="en-US" sz="1500" b="1" dirty="0">
                <a:solidFill>
                  <a:srgbClr val="1A1F2B"/>
                </a:solidFill>
                <a:latin typeface="Calibri" pitchFamily="34" charset="0"/>
                <a:ea typeface="Calibri" pitchFamily="34" charset="-122"/>
                <a:cs typeface="Calibri" pitchFamily="34" charset="-120"/>
              </a:rPr>
              <a:t>far too small to measure</a:t>
            </a:r>
            <a:r>
              <a:rPr lang="en-US" sz="1500" dirty="0">
                <a:solidFill>
                  <a:srgbClr val="1A1F2B"/>
                </a:solidFill>
                <a:latin typeface="Calibri" pitchFamily="34" charset="0"/>
                <a:ea typeface="Calibri" pitchFamily="34" charset="-122"/>
                <a:cs typeface="Calibri" pitchFamily="34" charset="-120"/>
              </a:rPr>
              <a: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standard candles measure greater distances?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13</a:t>
            </a:r>
            <a:endParaRPr lang="en-US" sz="1200" dirty="0"/>
          </a:p>
        </p:txBody>
      </p:sp>
      <p:sp>
        <p:nvSpPr>
          <p:cNvPr id="4" name="Shape 2"/>
          <p:cNvSpPr/>
          <p:nvPr/>
        </p:nvSpPr>
        <p:spPr>
          <a:xfrm>
            <a:off x="457200" y="1371600"/>
            <a:ext cx="8229600" cy="851306"/>
          </a:xfrm>
          <a:prstGeom prst="roundRect">
            <a:avLst>
              <a:gd name="adj" fmla="val 6445"/>
            </a:avLst>
          </a:prstGeom>
          <a:solidFill>
            <a:srgbClr val="FEF2F2"/>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 — forgetting the square root</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Forgetting the square root when finding d from I=L/4πd², or using 4πd instead of 4πd². A sanity check: a quarter of the intensity means twice the distance.</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is the Hertzsprung–Russell diagram?</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13</a:t>
            </a:r>
            <a:endParaRPr lang="en-US" sz="1200" dirty="0"/>
          </a:p>
        </p:txBody>
      </p:sp>
      <p:pic>
        <p:nvPicPr>
          <p:cNvPr id="4" name="Image 0" descr="A simple HR diagram. The main sequence is drawn from the approximate relations L ∝ M³·⁵ and r ∝ M⁰·⁸, with the temperature from L = 4πr²σT⁴; the dashed lines are lines of constant radius from the same law. Note the temperature scale: hottest on the left.">    </p:cNvPr>
          <p:cNvPicPr>
            <a:picLocks noChangeAspect="1"/>
          </p:cNvPicPr>
          <p:nvPr/>
        </p:nvPicPr>
        <p:blipFill>
          <a:blip r:embed="rId1"/>
          <a:stretch>
            <a:fillRect/>
          </a:stretch>
        </p:blipFill>
        <p:spPr>
          <a:xfrm>
            <a:off x="5916168" y="1371600"/>
            <a:ext cx="2770632" cy="2131466"/>
          </a:xfrm>
          <a:prstGeom prst="rect">
            <a:avLst/>
          </a:prstGeom>
        </p:spPr>
      </p:pic>
      <p:sp>
        <p:nvSpPr>
          <p:cNvPr id="5" name="Text 2"/>
          <p:cNvSpPr txBox="1"/>
          <p:nvPr/>
        </p:nvSpPr>
        <p:spPr>
          <a:xfrm>
            <a:off x="5916168" y="3548786"/>
            <a:ext cx="2770632" cy="1068934"/>
          </a:xfrm>
          <a:prstGeom prst="rect">
            <a:avLst/>
          </a:prstGeom>
          <a:noFill/>
          <a:ln/>
        </p:spPr>
        <p:txBody>
          <a:bodyPr wrap="square" lIns="0" tIns="0" rIns="0" bIns="0" rtlCol="0" anchor="t"/>
          <a:lstStyle/>
          <a:p>
            <a:pPr algn="ctr" indent="0" marL="0">
              <a:buNone/>
            </a:pPr>
            <a:r>
              <a:rPr lang="en-US" sz="1100" i="1" dirty="0">
                <a:solidFill>
                  <a:srgbClr val="5A6577"/>
                </a:solidFill>
              </a:rPr>
              <a:t>A simple HR diagram. The main sequence is drawn from the approximate relations L ∝ M³·⁵ and r ∝ M⁰·⁸, with the temperature from L = 4πr²σT⁴; the dashed lines are lines of constant radius from the same law. Note the temperature scale: hottest on the left.</a:t>
            </a:r>
            <a:endParaRPr lang="en-US" sz="1100" dirty="0"/>
          </a:p>
        </p:txBody>
      </p:sp>
      <p:sp>
        <p:nvSpPr>
          <p:cNvPr id="6" name="Text 3"/>
          <p:cNvSpPr txBox="1"/>
          <p:nvPr/>
        </p:nvSpPr>
        <p:spPr>
          <a:xfrm>
            <a:off x="457200" y="1371600"/>
            <a:ext cx="5138928" cy="191749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 </a:t>
            </a:r>
            <a:r>
              <a:rPr lang="en-US" sz="1500" b="1" dirty="0">
                <a:solidFill>
                  <a:srgbClr val="1A1F2B"/>
                </a:solidFill>
                <a:latin typeface="Calibri" pitchFamily="34" charset="0"/>
                <a:ea typeface="Calibri" pitchFamily="34" charset="-122"/>
                <a:cs typeface="Calibri" pitchFamily="34" charset="-120"/>
              </a:rPr>
              <a:t>Hertzsprung–Russell (HR) diagram</a:t>
            </a:r>
            <a:r>
              <a:rPr lang="en-US" sz="1500" dirty="0">
                <a:solidFill>
                  <a:srgbClr val="1A1F2B"/>
                </a:solidFill>
                <a:latin typeface="Calibri" pitchFamily="34" charset="0"/>
                <a:ea typeface="Calibri" pitchFamily="34" charset="-122"/>
                <a:cs typeface="Calibri" pitchFamily="34" charset="-120"/>
              </a:rPr>
              <a:t> is a plot of luminosity (vertical, logarithmic scale, often in units of L_⊙) against surface temperature (horizontal, logarithmic, with temperature </a:t>
            </a:r>
            <a:r>
              <a:rPr lang="en-US" sz="1500" b="1" dirty="0">
                <a:solidFill>
                  <a:srgbClr val="1A1F2B"/>
                </a:solidFill>
                <a:latin typeface="Calibri" pitchFamily="34" charset="0"/>
                <a:ea typeface="Calibri" pitchFamily="34" charset="-122"/>
                <a:cs typeface="Calibri" pitchFamily="34" charset="-120"/>
              </a:rPr>
              <a:t>decreasing</a:t>
            </a:r>
            <a:r>
              <a:rPr lang="en-US" sz="1500" dirty="0">
                <a:solidFill>
                  <a:srgbClr val="1A1F2B"/>
                </a:solidFill>
                <a:latin typeface="Calibri" pitchFamily="34" charset="0"/>
                <a:ea typeface="Calibri" pitchFamily="34" charset="-122"/>
                <a:cs typeface="Calibri" pitchFamily="34" charset="-120"/>
              </a:rPr>
              <a:t> from left to right). Stars do not fall randomly: most lie on a diagonal band, the </a:t>
            </a:r>
            <a:r>
              <a:rPr lang="en-US" sz="1500" b="1" dirty="0">
                <a:solidFill>
                  <a:srgbClr val="1A1F2B"/>
                </a:solidFill>
                <a:latin typeface="Calibri" pitchFamily="34" charset="0"/>
                <a:ea typeface="Calibri" pitchFamily="34" charset="-122"/>
                <a:cs typeface="Calibri" pitchFamily="34" charset="-120"/>
              </a:rPr>
              <a:t>main sequence</a:t>
            </a:r>
            <a:r>
              <a:rPr lang="en-US" sz="1500" dirty="0">
                <a:solidFill>
                  <a:srgbClr val="1A1F2B"/>
                </a:solidFill>
                <a:latin typeface="Calibri" pitchFamily="34" charset="0"/>
                <a:ea typeface="Calibri" pitchFamily="34" charset="-122"/>
                <a:cs typeface="Calibri" pitchFamily="34" charset="-120"/>
              </a:rPr>
              <a:t>, and the rest gather in a few distinct groups. Because L=4πr²σT⁴, every point on the diagram also has a radius: lines of constant radius run diagonally, and stars get bigger towards the </a:t>
            </a:r>
            <a:r>
              <a:rPr lang="en-US" sz="1500" b="1" dirty="0">
                <a:solidFill>
                  <a:srgbClr val="1A1F2B"/>
                </a:solidFill>
                <a:latin typeface="Calibri" pitchFamily="34" charset="0"/>
                <a:ea typeface="Calibri" pitchFamily="34" charset="-122"/>
                <a:cs typeface="Calibri" pitchFamily="34" charset="-120"/>
              </a:rPr>
              <a:t>top right</a:t>
            </a:r>
            <a:r>
              <a:rPr lang="en-US" sz="1500" dirty="0">
                <a:solidFill>
                  <a:srgbClr val="1A1F2B"/>
                </a:solidFill>
                <a:latin typeface="Calibri" pitchFamily="34" charset="0"/>
                <a:ea typeface="Calibri" pitchFamily="34" charset="-122"/>
                <a:cs typeface="Calibri" pitchFamily="34" charset="-120"/>
              </a:rPr>
              <a: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the Hertzsprung–Russell diagram?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13</a:t>
            </a:r>
            <a:endParaRPr lang="en-US" sz="1200" dirty="0"/>
          </a:p>
        </p:txBody>
      </p:sp>
      <p:graphicFrame>
        <p:nvGraphicFramePr>
          <p:cNvPr id="27"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1195121"/>
                <a:gridCol w="2744114"/>
                <a:gridCol w="4290365"/>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Region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Where on the diagram</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What the stars are like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653796">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Main sequence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diagonal band, top left to bottom right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fusing hydrogen into helium in the core; the most massive are hot, blue and very luminous, the least massive cool, red and dim. About 90% of stars are here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Red giants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above the main sequence, on the right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cool (about 3000–5000 K) but luminous, so they must be large: tens to hundreds of times the Sun's radius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Supergiants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across the top</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most luminous stars, up to about 10⁶ L☉; red supergiants are the largest stars of all</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White dwarfs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bottom left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hot (often over 10 000 K) but dim, so they must be tiny, about the size of the Earth</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the Hertzsprung–Russell diagram?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13</a:t>
            </a:r>
            <a:endParaRPr lang="en-US" sz="1200" dirty="0"/>
          </a:p>
        </p:txBody>
      </p:sp>
      <p:sp>
        <p:nvSpPr>
          <p:cNvPr id="4" name="Shape 2"/>
          <p:cNvSpPr/>
          <p:nvPr/>
        </p:nvSpPr>
        <p:spPr>
          <a:xfrm>
            <a:off x="457200" y="1371600"/>
            <a:ext cx="8229600" cy="1066190"/>
          </a:xfrm>
          <a:prstGeom prst="roundRect">
            <a:avLst>
              <a:gd name="adj" fmla="val 5146"/>
            </a:avLst>
          </a:prstGeom>
          <a:solidFill>
            <a:srgbClr val="FFFBEB"/>
          </a:solidFill>
          <a:ln w="9525">
            <a:solidFill>
              <a:srgbClr val="DDE2EA"/>
            </a:solidFill>
            <a:prstDash val="solid"/>
          </a:ln>
        </p:spPr>
      </p:sp>
      <p:sp>
        <p:nvSpPr>
          <p:cNvPr id="5" name="Text 3"/>
          <p:cNvSpPr txBox="1"/>
          <p:nvPr/>
        </p:nvSpPr>
        <p:spPr>
          <a:xfrm>
            <a:off x="603504" y="1463040"/>
            <a:ext cx="7936992" cy="919886"/>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 sketching an HR diagram</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Label both axes with quantities and units (or L/L_⊙), put the hottest temperature on the </a:t>
            </a:r>
            <a:r>
              <a:rPr lang="en-US" sz="1400" b="1" dirty="0">
                <a:solidFill>
                  <a:srgbClr val="1A1F2B"/>
                </a:solidFill>
                <a:latin typeface="Calibri" pitchFamily="34" charset="0"/>
                <a:ea typeface="Calibri" pitchFamily="34" charset="-122"/>
                <a:cs typeface="Calibri" pitchFamily="34" charset="-120"/>
              </a:rPr>
              <a:t>left</a:t>
            </a:r>
            <a:r>
              <a:rPr lang="en-US" sz="1400" dirty="0">
                <a:solidFill>
                  <a:srgbClr val="1A1F2B"/>
                </a:solidFill>
                <a:latin typeface="Calibri" pitchFamily="34" charset="0"/>
                <a:ea typeface="Calibri" pitchFamily="34" charset="-122"/>
                <a:cs typeface="Calibri" pitchFamily="34" charset="-120"/>
              </a:rPr>
              <a:t>, and mark at least the main sequence, red giants and white dwarfs. Adding the Sun at about 5780 K, 1 L☉ is a quick way to show you know the scale.</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does the HR diagram show the life cycle of a star?</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13</a:t>
            </a:r>
            <a:endParaRPr lang="en-US" sz="1200" dirty="0"/>
          </a:p>
        </p:txBody>
      </p:sp>
      <p:pic>
        <p:nvPicPr>
          <p:cNvPr id="4" name="Image 0" descr="Schematic paths on the HR diagram. The 15 M☉ star starts on the main sequence at about 21 000 K and 13 000 L☉ (from the same mass relations as the previous figure). The Sun-like star becomes a red giant, briefly shows its hot exposed core at the top left, then ends as a white dwarf that slides down a line of almost constant radius.">    </p:cNvPr>
          <p:cNvPicPr>
            <a:picLocks noChangeAspect="1"/>
          </p:cNvPicPr>
          <p:nvPr/>
        </p:nvPicPr>
        <p:blipFill>
          <a:blip r:embed="rId1"/>
          <a:stretch>
            <a:fillRect/>
          </a:stretch>
        </p:blipFill>
        <p:spPr>
          <a:xfrm>
            <a:off x="6575450" y="1371600"/>
            <a:ext cx="2111350" cy="1623974"/>
          </a:xfrm>
          <a:prstGeom prst="rect">
            <a:avLst/>
          </a:prstGeom>
        </p:spPr>
      </p:pic>
      <p:sp>
        <p:nvSpPr>
          <p:cNvPr id="5" name="Text 2"/>
          <p:cNvSpPr txBox="1"/>
          <p:nvPr/>
        </p:nvSpPr>
        <p:spPr>
          <a:xfrm>
            <a:off x="6442405" y="3041294"/>
            <a:ext cx="2377440" cy="1576426"/>
          </a:xfrm>
          <a:prstGeom prst="rect">
            <a:avLst/>
          </a:prstGeom>
          <a:noFill/>
          <a:ln/>
        </p:spPr>
        <p:txBody>
          <a:bodyPr wrap="square" lIns="0" tIns="0" rIns="0" bIns="0" rtlCol="0" anchor="t"/>
          <a:lstStyle/>
          <a:p>
            <a:pPr algn="ctr" indent="0" marL="0">
              <a:buNone/>
            </a:pPr>
            <a:r>
              <a:rPr lang="en-US" sz="1100" i="1" dirty="0">
                <a:solidFill>
                  <a:srgbClr val="5A6577"/>
                </a:solidFill>
              </a:rPr>
              <a:t>Schematic paths on the HR diagram. The 15 M☉ star starts on the main sequence at about 21 000 K and 13 000 L☉ (from the same mass relations as the previous figure). The Sun-like star becomes a red giant, briefly shows its hot exposed core at the top left, then ends as a white dwarf that slides down a line of almost constant radius.</a:t>
            </a:r>
            <a:endParaRPr lang="en-US" sz="1100" dirty="0"/>
          </a:p>
        </p:txBody>
      </p:sp>
      <p:sp>
        <p:nvSpPr>
          <p:cNvPr id="6" name="Text 3"/>
          <p:cNvSpPr txBox="1"/>
          <p:nvPr/>
        </p:nvSpPr>
        <p:spPr>
          <a:xfrm>
            <a:off x="457200" y="1371600"/>
            <a:ext cx="5798210" cy="2479853"/>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A star forms when a cloud of gas and dust (a </a:t>
            </a:r>
            <a:r>
              <a:rPr lang="en-US" sz="1500" b="1" dirty="0">
                <a:solidFill>
                  <a:srgbClr val="1A1F2B"/>
                </a:solidFill>
                <a:latin typeface="Calibri" pitchFamily="34" charset="0"/>
                <a:ea typeface="Calibri" pitchFamily="34" charset="-122"/>
                <a:cs typeface="Calibri" pitchFamily="34" charset="-120"/>
              </a:rPr>
              <a:t>nebula</a:t>
            </a:r>
            <a:r>
              <a:rPr lang="en-US" sz="1500" dirty="0">
                <a:solidFill>
                  <a:srgbClr val="1A1F2B"/>
                </a:solidFill>
                <a:latin typeface="Calibri" pitchFamily="34" charset="0"/>
                <a:ea typeface="Calibri" pitchFamily="34" charset="-122"/>
                <a:cs typeface="Calibri" pitchFamily="34" charset="-120"/>
              </a:rPr>
              <a:t>) collapses under gravity. The protostar heats up until hydrogen fusion begins in its core and it joins the </a:t>
            </a:r>
            <a:r>
              <a:rPr lang="en-US" sz="1500" b="1" dirty="0">
                <a:solidFill>
                  <a:srgbClr val="1A1F2B"/>
                </a:solidFill>
                <a:latin typeface="Calibri" pitchFamily="34" charset="0"/>
                <a:ea typeface="Calibri" pitchFamily="34" charset="-122"/>
                <a:cs typeface="Calibri" pitchFamily="34" charset="-120"/>
              </a:rPr>
              <a:t>main sequence</a:t>
            </a:r>
            <a:r>
              <a:rPr lang="en-US" sz="1500" dirty="0">
                <a:solidFill>
                  <a:srgbClr val="1A1F2B"/>
                </a:solidFill>
                <a:latin typeface="Calibri" pitchFamily="34" charset="0"/>
                <a:ea typeface="Calibri" pitchFamily="34" charset="-122"/>
                <a:cs typeface="Calibri" pitchFamily="34" charset="-120"/>
              </a:rPr>
              <a:t>. Where it joins depends on its </a:t>
            </a:r>
            <a:r>
              <a:rPr lang="en-US" sz="1500" b="1" dirty="0">
                <a:solidFill>
                  <a:srgbClr val="1A1F2B"/>
                </a:solidFill>
                <a:latin typeface="Calibri" pitchFamily="34" charset="0"/>
                <a:ea typeface="Calibri" pitchFamily="34" charset="-122"/>
                <a:cs typeface="Calibri" pitchFamily="34" charset="-120"/>
              </a:rPr>
              <a:t>mass</a:t>
            </a:r>
            <a:r>
              <a:rPr lang="en-US" sz="1500" dirty="0">
                <a:solidFill>
                  <a:srgbClr val="1A1F2B"/>
                </a:solidFill>
                <a:latin typeface="Calibri" pitchFamily="34" charset="0"/>
                <a:ea typeface="Calibri" pitchFamily="34" charset="-122"/>
                <a:cs typeface="Calibri" pitchFamily="34" charset="-120"/>
              </a:rPr>
              <a:t>.</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On the main sequence the outward pressure from the hot core balances the inward pull of gravity, and the star stays in nearly the same place on the diagram for most of its life. More massive stars use their fuel much faster, so they have shorter lives.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When the hydrogen in the core runs out, the core contracts and heats, the outer layers expand and cool, and the star moves </a:t>
            </a:r>
            <a:r>
              <a:rPr lang="en-US" sz="1500" b="1" dirty="0">
                <a:solidFill>
                  <a:srgbClr val="1A1F2B"/>
                </a:solidFill>
                <a:latin typeface="Calibri" pitchFamily="34" charset="0"/>
                <a:ea typeface="Calibri" pitchFamily="34" charset="-122"/>
                <a:cs typeface="Calibri" pitchFamily="34" charset="-120"/>
              </a:rPr>
              <a:t>up and to the right</a:t>
            </a:r>
            <a:r>
              <a:rPr lang="en-US" sz="1500" dirty="0">
                <a:solidFill>
                  <a:srgbClr val="1A1F2B"/>
                </a:solidFill>
                <a:latin typeface="Calibri" pitchFamily="34" charset="0"/>
                <a:ea typeface="Calibri" pitchFamily="34" charset="-122"/>
                <a:cs typeface="Calibri" pitchFamily="34" charset="-120"/>
              </a:rPr>
              <a:t> on the diagram.</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does the HR diagram show the life cycle of a star?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13</a:t>
            </a:r>
            <a:endParaRPr lang="en-US" sz="1200" dirty="0"/>
          </a:p>
        </p:txBody>
      </p:sp>
      <p:sp>
        <p:nvSpPr>
          <p:cNvPr id="4" name="Text 2"/>
          <p:cNvSpPr txBox="1"/>
          <p:nvPr/>
        </p:nvSpPr>
        <p:spPr>
          <a:xfrm>
            <a:off x="457200" y="1371600"/>
            <a:ext cx="8229600" cy="3193085"/>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Low-mass stars (up to about 8 solar masses, including the Sun)</a:t>
            </a:r>
            <a:endParaRPr lang="en-US" sz="17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Main sequence → </a:t>
            </a:r>
            <a:r>
              <a:rPr lang="en-US" sz="1500" b="1" dirty="0">
                <a:solidFill>
                  <a:srgbClr val="1A1F2B"/>
                </a:solidFill>
                <a:latin typeface="Calibri" pitchFamily="34" charset="0"/>
                <a:ea typeface="Calibri" pitchFamily="34" charset="-122"/>
                <a:cs typeface="Calibri" pitchFamily="34" charset="-120"/>
              </a:rPr>
              <a:t>red giant</a:t>
            </a:r>
            <a:r>
              <a:rPr lang="en-US" sz="1500" dirty="0">
                <a:solidFill>
                  <a:srgbClr val="1A1F2B"/>
                </a:solidFill>
                <a:latin typeface="Calibri" pitchFamily="34" charset="0"/>
                <a:ea typeface="Calibri" pitchFamily="34" charset="-122"/>
                <a:cs typeface="Calibri" pitchFamily="34" charset="-120"/>
              </a:rPr>
              <a:t> (helium fusion begins in the core; the outer layers swell to perhaps a hundred times their former radius).</a:t>
            </a:r>
            <a:endParaRPr lang="en-US" sz="17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outer layers drift away as a </a:t>
            </a:r>
            <a:r>
              <a:rPr lang="en-US" sz="1500" b="1" dirty="0">
                <a:solidFill>
                  <a:srgbClr val="1A1F2B"/>
                </a:solidFill>
                <a:latin typeface="Calibri" pitchFamily="34" charset="0"/>
                <a:ea typeface="Calibri" pitchFamily="34" charset="-122"/>
                <a:cs typeface="Calibri" pitchFamily="34" charset="-120"/>
              </a:rPr>
              <a:t>planetary nebula</a:t>
            </a:r>
            <a:r>
              <a:rPr lang="en-US" sz="1500" dirty="0">
                <a:solidFill>
                  <a:srgbClr val="1A1F2B"/>
                </a:solidFill>
                <a:latin typeface="Calibri" pitchFamily="34" charset="0"/>
                <a:ea typeface="Calibri" pitchFamily="34" charset="-122"/>
                <a:cs typeface="Calibri" pitchFamily="34" charset="-120"/>
              </a:rPr>
              <a:t>, exposing the hot core, which is seen briefly at the top left of the diagram.</a:t>
            </a:r>
            <a:endParaRPr lang="en-US" sz="17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core becomes a </a:t>
            </a:r>
            <a:r>
              <a:rPr lang="en-US" sz="1500" b="1" dirty="0">
                <a:solidFill>
                  <a:srgbClr val="1A1F2B"/>
                </a:solidFill>
                <a:latin typeface="Calibri" pitchFamily="34" charset="0"/>
                <a:ea typeface="Calibri" pitchFamily="34" charset="-122"/>
                <a:cs typeface="Calibri" pitchFamily="34" charset="-120"/>
              </a:rPr>
              <a:t>white dwarf</a:t>
            </a:r>
            <a:r>
              <a:rPr lang="en-US" sz="1500" dirty="0">
                <a:solidFill>
                  <a:srgbClr val="1A1F2B"/>
                </a:solidFill>
                <a:latin typeface="Calibri" pitchFamily="34" charset="0"/>
                <a:ea typeface="Calibri" pitchFamily="34" charset="-122"/>
                <a:cs typeface="Calibri" pitchFamily="34" charset="-120"/>
              </a:rPr>
              <a:t>: no fusion, very dense, about Earth-sized. It cools and fades, moving down and to the right along a line of almost constant radius.</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High-mass stars (more than about 8 solar masses)</a:t>
            </a:r>
            <a:endParaRPr lang="en-US" sz="17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Main sequence (high and to the left) → </a:t>
            </a:r>
            <a:r>
              <a:rPr lang="en-US" sz="1500" b="1" dirty="0">
                <a:solidFill>
                  <a:srgbClr val="1A1F2B"/>
                </a:solidFill>
                <a:latin typeface="Calibri" pitchFamily="34" charset="0"/>
                <a:ea typeface="Calibri" pitchFamily="34" charset="-122"/>
                <a:cs typeface="Calibri" pitchFamily="34" charset="-120"/>
              </a:rPr>
              <a:t>red supergiant</a:t>
            </a:r>
            <a:r>
              <a:rPr lang="en-US" sz="1500" dirty="0">
                <a:solidFill>
                  <a:srgbClr val="1A1F2B"/>
                </a:solidFill>
                <a:latin typeface="Calibri" pitchFamily="34" charset="0"/>
                <a:ea typeface="Calibri" pitchFamily="34" charset="-122"/>
                <a:cs typeface="Calibri" pitchFamily="34" charset="-120"/>
              </a:rPr>
              <a:t>, fusing heavier and heavier elements in shells around the core, up to iron.</a:t>
            </a:r>
            <a:endParaRPr lang="en-US" sz="17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When the core can release no more energy by fusion it collapses in a fraction of a second and the star explodes as a </a:t>
            </a:r>
            <a:r>
              <a:rPr lang="en-US" sz="1500" b="1" dirty="0">
                <a:solidFill>
                  <a:srgbClr val="1A1F2B"/>
                </a:solidFill>
                <a:latin typeface="Calibri" pitchFamily="34" charset="0"/>
                <a:ea typeface="Calibri" pitchFamily="34" charset="-122"/>
                <a:cs typeface="Calibri" pitchFamily="34" charset="-120"/>
              </a:rPr>
              <a:t>supernova</a:t>
            </a:r>
            <a:r>
              <a:rPr lang="en-US" sz="1500" dirty="0">
                <a:solidFill>
                  <a:srgbClr val="1A1F2B"/>
                </a:solidFill>
                <a:latin typeface="Calibri" pitchFamily="34" charset="0"/>
                <a:ea typeface="Calibri" pitchFamily="34" charset="-122"/>
                <a:cs typeface="Calibri" pitchFamily="34" charset="-120"/>
              </a:rPr>
              <a:t>, briefly outshining a whole galaxy.</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does the HR diagram show the life cycle of a star?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13</a:t>
            </a:r>
            <a:endParaRPr lang="en-US" sz="1200" dirty="0"/>
          </a:p>
        </p:txBody>
      </p:sp>
      <p:pic>
        <p:nvPicPr>
          <p:cNvPr id="4" name="Image 0" descr="Life cycles of stars by mass. The boundary masses are approximate.">    </p:cNvPr>
          <p:cNvPicPr>
            <a:picLocks noChangeAspect="1"/>
          </p:cNvPicPr>
          <p:nvPr/>
        </p:nvPicPr>
        <p:blipFill>
          <a:blip r:embed="rId1"/>
          <a:stretch>
            <a:fillRect/>
          </a:stretch>
        </p:blipFill>
        <p:spPr>
          <a:xfrm>
            <a:off x="4389120" y="1583741"/>
            <a:ext cx="4297680" cy="2552090"/>
          </a:xfrm>
          <a:prstGeom prst="rect">
            <a:avLst/>
          </a:prstGeom>
        </p:spPr>
      </p:pic>
      <p:sp>
        <p:nvSpPr>
          <p:cNvPr id="5" name="Text 2"/>
          <p:cNvSpPr txBox="1"/>
          <p:nvPr/>
        </p:nvSpPr>
        <p:spPr>
          <a:xfrm>
            <a:off x="4389120" y="4181551"/>
            <a:ext cx="4297680" cy="224028"/>
          </a:xfrm>
          <a:prstGeom prst="rect">
            <a:avLst/>
          </a:prstGeom>
          <a:noFill/>
          <a:ln/>
        </p:spPr>
        <p:txBody>
          <a:bodyPr wrap="square" lIns="0" tIns="0" rIns="0" bIns="0" rtlCol="0" anchor="t"/>
          <a:lstStyle/>
          <a:p>
            <a:pPr algn="ctr" indent="0" marL="0">
              <a:buNone/>
            </a:pPr>
            <a:r>
              <a:rPr lang="en-US" sz="1100" i="1" dirty="0">
                <a:solidFill>
                  <a:srgbClr val="5A6577"/>
                </a:solidFill>
              </a:rPr>
              <a:t>Life cycles of stars by mass. The boundary masses are approximate.</a:t>
            </a:r>
            <a:endParaRPr lang="en-US" sz="1100" dirty="0"/>
          </a:p>
        </p:txBody>
      </p:sp>
      <p:sp>
        <p:nvSpPr>
          <p:cNvPr id="6" name="Text 3"/>
          <p:cNvSpPr txBox="1"/>
          <p:nvPr/>
        </p:nvSpPr>
        <p:spPr>
          <a:xfrm>
            <a:off x="457200" y="1371600"/>
            <a:ext cx="3611880" cy="1456639"/>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The remnant core becomes a </a:t>
            </a:r>
            <a:r>
              <a:rPr lang="en-US" sz="1500" b="1" dirty="0">
                <a:solidFill>
                  <a:srgbClr val="1A1F2B"/>
                </a:solidFill>
                <a:latin typeface="Calibri" pitchFamily="34" charset="0"/>
                <a:ea typeface="Calibri" pitchFamily="34" charset="-122"/>
                <a:cs typeface="Calibri" pitchFamily="34" charset="-120"/>
              </a:rPr>
              <a:t>neutron star</a:t>
            </a:r>
            <a:r>
              <a:rPr lang="en-US" sz="1500" dirty="0">
                <a:solidFill>
                  <a:srgbClr val="1A1F2B"/>
                </a:solidFill>
                <a:latin typeface="Calibri" pitchFamily="34" charset="0"/>
                <a:ea typeface="Calibri" pitchFamily="34" charset="-122"/>
                <a:cs typeface="Calibri" pitchFamily="34" charset="-120"/>
              </a:rPr>
              <a:t> (core about 1.4 to 3 solar masses: incredibly dense, made almost entirely of neutrons) or, if more than about 3 solar masses, a </a:t>
            </a:r>
            <a:r>
              <a:rPr lang="en-US" sz="1500" b="1" dirty="0">
                <a:solidFill>
                  <a:srgbClr val="1A1F2B"/>
                </a:solidFill>
                <a:latin typeface="Calibri" pitchFamily="34" charset="0"/>
                <a:ea typeface="Calibri" pitchFamily="34" charset="-122"/>
                <a:cs typeface="Calibri" pitchFamily="34" charset="-120"/>
              </a:rPr>
              <a:t>black hole</a:t>
            </a:r>
            <a:r>
              <a:rPr lang="en-US" sz="1500" dirty="0">
                <a:solidFill>
                  <a:srgbClr val="1A1F2B"/>
                </a:solidFill>
                <a:latin typeface="Calibri" pitchFamily="34" charset="0"/>
                <a:ea typeface="Calibri" pitchFamily="34" charset="-122"/>
                <a:cs typeface="Calibri" pitchFamily="34" charset="-120"/>
              </a:rPr>
              <a:t>, whose gravity is so strong that not even light can escape.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does the HR diagram show the life cycle of a star?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13 · Worked example 7 · Hard · Describe, compare</a:t>
            </a:r>
            <a:endParaRPr lang="en-US" sz="1200" dirty="0"/>
          </a:p>
        </p:txBody>
      </p:sp>
      <p:sp>
        <p:nvSpPr>
          <p:cNvPr id="4" name="Text 2"/>
          <p:cNvSpPr txBox="1"/>
          <p:nvPr/>
        </p:nvSpPr>
        <p:spPr>
          <a:xfrm>
            <a:off x="457200" y="1371600"/>
            <a:ext cx="8229600" cy="3108046"/>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star of 20 solar masses and a star of 1 solar mass form from the same nebula. Describe and compare how the two stars will change during their lives, referring to their positions on a Hertzsprung–Russell diagram.</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A full answer makes these points, linking each stage to the diagram:</a:t>
            </a:r>
            <a:endParaRPr lang="en-US" sz="13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Both stars join the main sequence when hydrogen fusion starts in the core; the 20 solar mass star joins at the top left (hotter, far more luminous), the 1 solar mass star lower down, near the middle.</a:t>
            </a:r>
            <a:endParaRPr lang="en-US" sz="13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more massive star uses its hydrogen much faster, so it leaves the main sequence first (after millions rather than billions of years).</a:t>
            </a:r>
            <a:endParaRPr lang="en-US" sz="13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When core hydrogen runs out, both stars expand and their surfaces cool: they move to the right. The Sun-like star becomes a red giant, the massive star a red supergiant near the top right.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does the HR diagram show the life cycle of a star?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13 · Worked example 7 · Hard · Describe, compare (continued)</a:t>
            </a:r>
            <a:endParaRPr lang="en-US" sz="1200" dirty="0"/>
          </a:p>
        </p:txBody>
      </p:sp>
      <p:sp>
        <p:nvSpPr>
          <p:cNvPr id="4" name="Text 2"/>
          <p:cNvSpPr txBox="1"/>
          <p:nvPr/>
        </p:nvSpPr>
        <p:spPr>
          <a:xfrm>
            <a:off x="457200" y="1371600"/>
            <a:ext cx="8229600" cy="1558138"/>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The 1 solar mass star sheds its outer layers as a planetary nebula; its core becomes a white dwarf at the bottom left, which cools and fades.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20 solar mass star fuses heavier elements until its core collapses, and it explodes as a supernova.</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Its remnant core becomes a </a:t>
            </a:r>
            <a:r>
              <a:rPr lang="en-US" sz="1500" b="1" dirty="0">
                <a:solidFill>
                  <a:srgbClr val="1A1F2B"/>
                </a:solidFill>
                <a:latin typeface="Calibri" pitchFamily="34" charset="0"/>
                <a:ea typeface="Calibri" pitchFamily="34" charset="-122"/>
                <a:cs typeface="Calibri" pitchFamily="34" charset="-120"/>
              </a:rPr>
              <a:t>neutron star or, if the core mass is more than about 3 solar masses, a black hole</a:t>
            </a:r>
            <a:r>
              <a:rPr lang="en-US" sz="1500" dirty="0">
                <a:solidFill>
                  <a:srgbClr val="1A1F2B"/>
                </a:solidFill>
                <a:latin typeface="Calibri" pitchFamily="34" charset="0"/>
                <a:ea typeface="Calibri" pitchFamily="34" charset="-122"/>
                <a:cs typeface="Calibri" pitchFamily="34" charset="-120"/>
              </a:rPr>
              <a:t>; neither appears on the HR diagram.</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does the HR diagram show the life cycle of a star?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13</a:t>
            </a:r>
            <a:endParaRPr lang="en-US" sz="1200" dirty="0"/>
          </a:p>
        </p:txBody>
      </p:sp>
      <p:sp>
        <p:nvSpPr>
          <p:cNvPr id="4" name="Shape 2"/>
          <p:cNvSpPr/>
          <p:nvPr/>
        </p:nvSpPr>
        <p:spPr>
          <a:xfrm>
            <a:off x="457200" y="1371600"/>
            <a:ext cx="8229600" cy="1066190"/>
          </a:xfrm>
          <a:prstGeom prst="roundRect">
            <a:avLst>
              <a:gd name="adj" fmla="val 5146"/>
            </a:avLst>
          </a:prstGeom>
          <a:solidFill>
            <a:srgbClr val="FEF2F2"/>
          </a:solidFill>
          <a:ln w="9525">
            <a:solidFill>
              <a:srgbClr val="DDE2EA"/>
            </a:solidFill>
            <a:prstDash val="solid"/>
          </a:ln>
        </p:spPr>
      </p:sp>
      <p:sp>
        <p:nvSpPr>
          <p:cNvPr id="5" name="Text 3"/>
          <p:cNvSpPr txBox="1"/>
          <p:nvPr/>
        </p:nvSpPr>
        <p:spPr>
          <a:xfrm>
            <a:off x="603504" y="1463040"/>
            <a:ext cx="7936992" cy="919886"/>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 — "travelling along the main sequence"</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Describing the main sequence as a path that stars travel along as they age. A star stays at almost the same point on the main sequence for most of its life; its position there is set by its mass. It is when it leaves the main sequence that it moves across the diagram.</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5.8</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13</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1 — convert first</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Kelvin, metres and watts before anything else: nm × 10⁻⁹, °C + 273, and solar units × the value given in the question. Write the conversions as separate lines.</a:t>
            </a:r>
            <a:endParaRPr lang="en-US" sz="1300" dirty="0"/>
          </a:p>
        </p:txBody>
      </p:sp>
      <p:sp>
        <p:nvSpPr>
          <p:cNvPr id="6" name="Shape 4"/>
          <p:cNvSpPr/>
          <p:nvPr/>
        </p:nvSpPr>
        <p:spPr>
          <a:xfrm>
            <a:off x="457200" y="2341778"/>
            <a:ext cx="8229600" cy="851306"/>
          </a:xfrm>
          <a:prstGeom prst="roundRect">
            <a:avLst>
              <a:gd name="adj" fmla="val 6445"/>
            </a:avLst>
          </a:prstGeom>
          <a:solidFill>
            <a:srgbClr val="FFFBEB"/>
          </a:solidFill>
          <a:ln w="9525">
            <a:solidFill>
              <a:srgbClr val="DDE2EA"/>
            </a:solidFill>
            <a:prstDash val="solid"/>
          </a:ln>
        </p:spPr>
      </p:sp>
      <p:sp>
        <p:nvSpPr>
          <p:cNvPr id="7" name="Text 5"/>
          <p:cNvSpPr txBox="1"/>
          <p:nvPr/>
        </p:nvSpPr>
        <p:spPr>
          <a:xfrm>
            <a:off x="603504" y="2433218"/>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2 — the chain of three equations</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Most multi-step star questions follow the same chain: λ_(max)→T (Wien); I and d→L (inverse square); L and T→r (Stefan–Boltzmann). Identify which two quantities you are given and which equation links them.</a:t>
            </a:r>
            <a:endParaRPr lang="en-US" sz="1300" dirty="0"/>
          </a:p>
        </p:txBody>
      </p:sp>
      <p:sp>
        <p:nvSpPr>
          <p:cNvPr id="8" name="Shape 6"/>
          <p:cNvSpPr/>
          <p:nvPr/>
        </p:nvSpPr>
        <p:spPr>
          <a:xfrm>
            <a:off x="457200" y="3311042"/>
            <a:ext cx="8229600" cy="851306"/>
          </a:xfrm>
          <a:prstGeom prst="roundRect">
            <a:avLst>
              <a:gd name="adj" fmla="val 6445"/>
            </a:avLst>
          </a:prstGeom>
          <a:solidFill>
            <a:srgbClr val="FFFBEB"/>
          </a:solidFill>
          <a:ln w="9525">
            <a:solidFill>
              <a:srgbClr val="DDE2EA"/>
            </a:solidFill>
            <a:prstDash val="solid"/>
          </a:ln>
        </p:spPr>
      </p:sp>
      <p:sp>
        <p:nvSpPr>
          <p:cNvPr id="9" name="Text 7"/>
          <p:cNvSpPr txBox="1"/>
          <p:nvPr/>
        </p:nvSpPr>
        <p:spPr>
          <a:xfrm>
            <a:off x="603504" y="3402482"/>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3 — use ratios</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For "how many times larger" questions, write L=4πr²σT⁴ for both stars and divide: the constants cancel and the arithmetic is short. Remember the powers: r squared, T to the fourth.</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5.8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13</a:t>
            </a:r>
            <a:endParaRPr lang="en-US" sz="1200" dirty="0"/>
          </a:p>
        </p:txBody>
      </p:sp>
      <p:sp>
        <p:nvSpPr>
          <p:cNvPr id="4" name="Shape 2"/>
          <p:cNvSpPr/>
          <p:nvPr/>
        </p:nvSpPr>
        <p:spPr>
          <a:xfrm>
            <a:off x="457200" y="1371600"/>
            <a:ext cx="8229600" cy="1066190"/>
          </a:xfrm>
          <a:prstGeom prst="roundRect">
            <a:avLst>
              <a:gd name="adj" fmla="val 5146"/>
            </a:avLst>
          </a:prstGeom>
          <a:solidFill>
            <a:srgbClr val="FFFBEB"/>
          </a:solidFill>
          <a:ln w="9525">
            <a:solidFill>
              <a:srgbClr val="DDE2EA"/>
            </a:solidFill>
            <a:prstDash val="solid"/>
          </a:ln>
        </p:spPr>
      </p:sp>
      <p:sp>
        <p:nvSpPr>
          <p:cNvPr id="5" name="Text 3"/>
          <p:cNvSpPr txBox="1"/>
          <p:nvPr/>
        </p:nvSpPr>
        <p:spPr>
          <a:xfrm>
            <a:off x="603504" y="1463040"/>
            <a:ext cx="7936992" cy="919886"/>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4 — the power of 4 in uncertainties</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If T has a percentage uncertainty of 2%, T⁴ (and so L for a given radius) has 4 × 2% = 8%. When finding r=√(L/4πσT⁴), the percentage uncertainty is ½ × (% in L) + 2 × (% in T). And use the right word: </a:t>
            </a:r>
            <a:r>
              <a:rPr lang="en-US" sz="1400" b="1" dirty="0">
                <a:solidFill>
                  <a:srgbClr val="1A1F2B"/>
                </a:solidFill>
                <a:latin typeface="Calibri" pitchFamily="34" charset="0"/>
                <a:ea typeface="Calibri" pitchFamily="34" charset="-122"/>
                <a:cs typeface="Calibri" pitchFamily="34" charset="-120"/>
              </a:rPr>
              <a:t>luminosity</a:t>
            </a:r>
            <a:r>
              <a:rPr lang="en-US" sz="1400" dirty="0">
                <a:solidFill>
                  <a:srgbClr val="1A1F2B"/>
                </a:solidFill>
                <a:latin typeface="Calibri" pitchFamily="34" charset="0"/>
                <a:ea typeface="Calibri" pitchFamily="34" charset="-122"/>
                <a:cs typeface="Calibri" pitchFamily="34" charset="-120"/>
              </a:rPr>
              <a:t> for the power a star emits, </a:t>
            </a:r>
            <a:r>
              <a:rPr lang="en-US" sz="1400" b="1" dirty="0">
                <a:solidFill>
                  <a:srgbClr val="1A1F2B"/>
                </a:solidFill>
                <a:latin typeface="Calibri" pitchFamily="34" charset="0"/>
                <a:ea typeface="Calibri" pitchFamily="34" charset="-122"/>
                <a:cs typeface="Calibri" pitchFamily="34" charset="-120"/>
              </a:rPr>
              <a:t>intensity</a:t>
            </a:r>
            <a:r>
              <a:rPr lang="en-US" sz="1400" dirty="0">
                <a:solidFill>
                  <a:srgbClr val="1A1F2B"/>
                </a:solidFill>
                <a:latin typeface="Calibri" pitchFamily="34" charset="0"/>
                <a:ea typeface="Calibri" pitchFamily="34" charset="-122"/>
                <a:cs typeface="Calibri" pitchFamily="34" charset="-120"/>
              </a:rPr>
              <a:t> (or apparent brightness) for what arrives per square metre at Earth.</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Common misconceptions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10 of 13</a:t>
            </a:r>
            <a:endParaRPr lang="en-US" sz="1200" dirty="0"/>
          </a:p>
        </p:txBody>
      </p:sp>
      <p:graphicFrame>
        <p:nvGraphicFramePr>
          <p:cNvPr id="37"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334463"/>
                <a:gridCol w="2947111"/>
                <a:gridCol w="2947111"/>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Misconception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Why it is wrong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Correct idea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653796">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brightest stars in the sky are the most luminous.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Apparent brightness depends on distance as well as on power output.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Intensity at Earth is I=L/4πd²: a nearby dim star can look brighter than a distant luminous one.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653796">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red star emits only red light.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black-body spectrum is continuous.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red star emits all wavelengths; its peak is in the red or infrared, so red dominates what we see.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Red giants are dim because they are cool.</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Luminosity depends on area as well as temperature.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Red giants are cool but enormous, so their luminosity is high (L∝r²T⁴).</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653796">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Stars move along the main sequence as they age.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star's position on the main sequence is set by its mass.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star stays almost fixed on the main sequence while it fuses hydrogen, then moves off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parsec is a unit of time.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name sounds like "second", but it is defined from an angle (an arcsecond).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parsec is a distance: 3.09 × 10¹⁶ m, about 3.26 light-years.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Common misconceptions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10 of 13</a:t>
            </a:r>
            <a:endParaRPr lang="en-US" sz="1200" dirty="0"/>
          </a:p>
        </p:txBody>
      </p:sp>
      <p:graphicFrame>
        <p:nvGraphicFramePr>
          <p:cNvPr id="38"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334463"/>
                <a:gridCol w="2947111"/>
                <a:gridCol w="2947111"/>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Misconception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Why it is wrong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Correct idea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653796">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Every star ends as a black hole or a supernova.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Most stars are low-mass.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Stars up to about 8 solar masses, including the Sun, end as white dwarfs; only massive stars end in a core-collapse supernova.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this topic connects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11 of 13</a:t>
            </a:r>
            <a:endParaRPr lang="en-US" sz="1200" dirty="0"/>
          </a:p>
        </p:txBody>
      </p:sp>
      <p:sp>
        <p:nvSpPr>
          <p:cNvPr id="4" name="Text 2"/>
          <p:cNvSpPr txBox="1"/>
          <p:nvPr/>
        </p:nvSpPr>
        <p:spPr>
          <a:xfrm>
            <a:off x="457200" y="1371600"/>
            <a:ext cx="8229600" cy="3044038"/>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Photons and line spectra (Unit 2)</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dark absorption lines on a star's continuous spectrum identify the elements in its outer layers; Wien's law uses the continuous spectrum underneath them. Intensity as power per unit area was first met with waves.</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Thermal physics and 5.3 Nuclear fusion</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Wien's law and the Stefan–Boltzmann law need absolute temperatures in kelvin, the same scale used for the ideal gas. The energy a star radiates as luminosity comes from fusion in its core; the mass of the star decides how fast it is used up.</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7 Gravitation and 5.9 Cosmology</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Gravity drives the collapse that forms a star and ends its life; standard candles give the distances that, with redshift, reveal the expanding universe.</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Key equations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12 of 13</a:t>
            </a:r>
            <a:endParaRPr lang="en-US" sz="1200" dirty="0"/>
          </a:p>
        </p:txBody>
      </p:sp>
      <p:graphicFrame>
        <p:nvGraphicFramePr>
          <p:cNvPr id="40"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1869948"/>
                <a:gridCol w="4219042"/>
                <a:gridCol w="2140610"/>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Equation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Use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In the formulae list?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λ_(max)T=2.898×10⁻³ m K</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surface temperature from the peak wavelength (Wien's law)</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L=σAT⁴</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luminosity from surface area and temperature (Stefan–Boltzmann law); σ=5.67×10⁻⁸ W m⁻² K⁻⁴</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A=4πr²</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surface area of a spherical star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I=L/4πd²</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intensity at distance d; luminosity from distance; distance from a standard candle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d=r/tan p≈r/p</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distance by trigonometric parallax (r = 1 AU, p in radians for the approximation)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 (trigonometry)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d/pc=1÷(p/arcsecond)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parallax distance in parsecs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r₁/r₂=√(L₁/L₂)×(T₂/T₁)²</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comparing the radii of two stars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 from L=4πr²σT⁴</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13 of 13</a:t>
            </a:r>
            <a:endParaRPr lang="en-US" sz="1200" dirty="0"/>
          </a:p>
        </p:txBody>
      </p:sp>
      <p:sp>
        <p:nvSpPr>
          <p:cNvPr id="4" name="Text 2"/>
          <p:cNvSpPr txBox="1"/>
          <p:nvPr/>
        </p:nvSpPr>
        <p:spPr>
          <a:xfrm>
            <a:off x="457200" y="1371600"/>
            <a:ext cx="8229600" cy="214426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What is meant by a black body?</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2. A star has a surface temperature of 10 000 K. At what wavelength does its emission peak?</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3. Star X has twice the radius and twice the surface temperature of star Y. How many times more luminous is X?</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4. A star has a parallax angle of 0.05 arcseconds. How far away is it in parsecs, and why would this measurement be harder than for a star at 2 pc?</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5. Where on an HR diagram are white dwarfs, and what does their position tell you about their size?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 · answers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13 of 13</a:t>
            </a:r>
            <a:endParaRPr lang="en-US" sz="1200" dirty="0"/>
          </a:p>
        </p:txBody>
      </p:sp>
      <p:sp>
        <p:nvSpPr>
          <p:cNvPr id="4" name="Text 2"/>
          <p:cNvSpPr txBox="1"/>
          <p:nvPr/>
        </p:nvSpPr>
        <p:spPr>
          <a:xfrm>
            <a:off x="457200" y="1371600"/>
            <a:ext cx="8229600" cy="217078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An idealised object that </a:t>
            </a:r>
            <a:r>
              <a:rPr lang="en-US" sz="1500" b="1" dirty="0">
                <a:solidFill>
                  <a:srgbClr val="1A1F2B"/>
                </a:solidFill>
                <a:latin typeface="Calibri" pitchFamily="34" charset="0"/>
                <a:ea typeface="Calibri" pitchFamily="34" charset="-122"/>
                <a:cs typeface="Calibri" pitchFamily="34" charset="-120"/>
              </a:rPr>
              <a:t>absorbs all the electromagnetic radiation</a:t>
            </a:r>
            <a:r>
              <a:rPr lang="en-US" sz="1500" dirty="0">
                <a:solidFill>
                  <a:srgbClr val="1A1F2B"/>
                </a:solidFill>
                <a:latin typeface="Calibri" pitchFamily="34" charset="0"/>
                <a:ea typeface="Calibri" pitchFamily="34" charset="-122"/>
                <a:cs typeface="Calibri" pitchFamily="34" charset="-120"/>
              </a:rPr>
              <a:t> falling on it; its emitted spectrum </a:t>
            </a:r>
            <a:r>
              <a:rPr lang="en-US" sz="1500" b="1" dirty="0">
                <a:solidFill>
                  <a:srgbClr val="1A1F2B"/>
                </a:solidFill>
                <a:latin typeface="Calibri" pitchFamily="34" charset="0"/>
                <a:ea typeface="Calibri" pitchFamily="34" charset="-122"/>
                <a:cs typeface="Calibri" pitchFamily="34" charset="-120"/>
              </a:rPr>
              <a:t>depends only on its temperature</a:t>
            </a:r>
            <a:r>
              <a:rPr lang="en-US" sz="1500" dirty="0">
                <a:solidFill>
                  <a:srgbClr val="1A1F2B"/>
                </a:solidFill>
                <a:latin typeface="Calibri" pitchFamily="34" charset="0"/>
                <a:ea typeface="Calibri" pitchFamily="34" charset="-122"/>
                <a:cs typeface="Calibri" pitchFamily="34" charset="-120"/>
              </a:rPr>
              <a:t>.</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2. λ_(max)=2.898×10⁻³÷10 000= </a:t>
            </a:r>
            <a:r>
              <a:rPr lang="en-US" sz="1500" b="1" dirty="0">
                <a:solidFill>
                  <a:srgbClr val="1A1F2B"/>
                </a:solidFill>
                <a:latin typeface="Calibri" pitchFamily="34" charset="0"/>
                <a:ea typeface="Calibri" pitchFamily="34" charset="-122"/>
                <a:cs typeface="Calibri" pitchFamily="34" charset="-120"/>
              </a:rPr>
              <a:t>2.90 × 10⁻⁷ m</a:t>
            </a:r>
            <a:r>
              <a:rPr lang="en-US" sz="1500" dirty="0">
                <a:solidFill>
                  <a:srgbClr val="1A1F2B"/>
                </a:solidFill>
                <a:latin typeface="Calibri" pitchFamily="34" charset="0"/>
                <a:ea typeface="Calibri" pitchFamily="34" charset="-122"/>
                <a:cs typeface="Calibri" pitchFamily="34" charset="-120"/>
              </a:rPr>
              <a:t> (290 nm), in the ultraviolet.</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3. L∝r²T⁴=2²×2⁴= </a:t>
            </a:r>
            <a:r>
              <a:rPr lang="en-US" sz="1500" b="1" dirty="0">
                <a:solidFill>
                  <a:srgbClr val="1A1F2B"/>
                </a:solidFill>
                <a:latin typeface="Calibri" pitchFamily="34" charset="0"/>
                <a:ea typeface="Calibri" pitchFamily="34" charset="-122"/>
                <a:cs typeface="Calibri" pitchFamily="34" charset="-120"/>
              </a:rPr>
              <a:t>64 times</a:t>
            </a:r>
            <a:r>
              <a:rPr lang="en-US" sz="1500" dirty="0">
                <a:solidFill>
                  <a:srgbClr val="1A1F2B"/>
                </a:solidFill>
                <a:latin typeface="Calibri" pitchFamily="34" charset="0"/>
                <a:ea typeface="Calibri" pitchFamily="34" charset="-122"/>
                <a:cs typeface="Calibri" pitchFamily="34" charset="-120"/>
              </a:rPr>
              <a:t>.</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4. d=1÷0.05= </a:t>
            </a:r>
            <a:r>
              <a:rPr lang="en-US" sz="1500" b="1" dirty="0">
                <a:solidFill>
                  <a:srgbClr val="1A1F2B"/>
                </a:solidFill>
                <a:latin typeface="Calibri" pitchFamily="34" charset="0"/>
                <a:ea typeface="Calibri" pitchFamily="34" charset="-122"/>
                <a:cs typeface="Calibri" pitchFamily="34" charset="-120"/>
              </a:rPr>
              <a:t>20 pc</a:t>
            </a:r>
            <a:r>
              <a:rPr lang="en-US" sz="1500" dirty="0">
                <a:solidFill>
                  <a:srgbClr val="1A1F2B"/>
                </a:solidFill>
                <a:latin typeface="Calibri" pitchFamily="34" charset="0"/>
                <a:ea typeface="Calibri" pitchFamily="34" charset="-122"/>
                <a:cs typeface="Calibri" pitchFamily="34" charset="-120"/>
              </a:rPr>
              <a:t>. The angle is ten times smaller than for a star at 2 pc, so the same angular uncertainty is a much larger percentage of it.</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5. </a:t>
            </a:r>
            <a:r>
              <a:rPr lang="en-US" sz="1500" b="1" dirty="0">
                <a:solidFill>
                  <a:srgbClr val="1A1F2B"/>
                </a:solidFill>
                <a:latin typeface="Calibri" pitchFamily="34" charset="0"/>
                <a:ea typeface="Calibri" pitchFamily="34" charset="-122"/>
                <a:cs typeface="Calibri" pitchFamily="34" charset="-120"/>
              </a:rPr>
              <a:t>Bottom left</a:t>
            </a:r>
            <a:r>
              <a:rPr lang="en-US" sz="1500" dirty="0">
                <a:solidFill>
                  <a:srgbClr val="1A1F2B"/>
                </a:solidFill>
                <a:latin typeface="Calibri" pitchFamily="34" charset="0"/>
                <a:ea typeface="Calibri" pitchFamily="34" charset="-122"/>
                <a:cs typeface="Calibri" pitchFamily="34" charset="-120"/>
              </a:rPr>
              <a:t>: hot but dim. For a high temperature to give a low luminosity in L=4πr²σT⁴, the radius must be very small, </a:t>
            </a:r>
            <a:r>
              <a:rPr lang="en-US" sz="1500" b="1" dirty="0">
                <a:solidFill>
                  <a:srgbClr val="1A1F2B"/>
                </a:solidFill>
                <a:latin typeface="Calibri" pitchFamily="34" charset="0"/>
                <a:ea typeface="Calibri" pitchFamily="34" charset="-122"/>
                <a:cs typeface="Calibri" pitchFamily="34" charset="-120"/>
              </a:rPr>
              <a:t>about the size of the Earth</a:t>
            </a:r>
            <a:r>
              <a:rPr lang="en-US" sz="1500" dirty="0">
                <a:solidFill>
                  <a:srgbClr val="1A1F2B"/>
                </a:solidFill>
                <a:latin typeface="Calibri" pitchFamily="34" charset="0"/>
                <a:ea typeface="Calibri" pitchFamily="34" charset="-122"/>
                <a:cs typeface="Calibri" pitchFamily="34" charset="-120"/>
              </a:rPr>
              <a: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Text 0"/>
          <p:cNvSpPr txBox="1"/>
          <p:nvPr/>
        </p:nvSpPr>
        <p:spPr>
          <a:xfrm>
            <a:off x="548640" y="146304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Practice questions</a:t>
            </a:r>
            <a:endParaRPr lang="en-US" sz="3800" dirty="0"/>
          </a:p>
        </p:txBody>
      </p:sp>
      <p:sp>
        <p:nvSpPr>
          <p:cNvPr id="3" name="Text 1"/>
          <p:cNvSpPr txBox="1"/>
          <p:nvPr/>
        </p:nvSpPr>
        <p:spPr>
          <a:xfrm>
            <a:off x="548640" y="2468880"/>
            <a:ext cx="8046720" cy="457200"/>
          </a:xfrm>
          <a:prstGeom prst="rect">
            <a:avLst/>
          </a:prstGeom>
          <a:noFill/>
          <a:ln/>
        </p:spPr>
        <p:txBody>
          <a:bodyPr wrap="square" lIns="0" tIns="0" rIns="0" bIns="0" rtlCol="0" anchor="ctr"/>
          <a:lstStyle/>
          <a:p>
            <a:pPr indent="0" marL="0">
              <a:buNone/>
            </a:pPr>
            <a:r>
              <a:rPr lang="en-US" sz="1600" dirty="0">
                <a:solidFill>
                  <a:srgbClr val="C9D3E6"/>
                </a:solidFill>
              </a:rPr>
              <a:t>5 original exam-style questions. Answers at the end of the deck.</a:t>
            </a:r>
            <a:endParaRPr lang="en-US" sz="160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1 mark</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600" dirty="0">
                <a:solidFill>
                  <a:srgbClr val="1A1F2B"/>
                </a:solidFill>
              </a:rPr>
              <a:t>Two Cepheid variable stars X and Y have the same period of pulsation and therefore the same mean luminosity. The mean intensity of the radiation from X measured at the Earth is ¹/₉ of that from Y.</a:t>
            </a:r>
            <a:endParaRPr lang="en-US" sz="1600" dirty="0"/>
          </a:p>
          <a:p>
            <a:pPr indent="0" marL="0">
              <a:spcAft>
                <a:spcPts val="600"/>
              </a:spcAft>
              <a:buNone/>
            </a:pPr>
            <a:r>
              <a:rPr lang="en-US" sz="1600" dirty="0">
                <a:solidFill>
                  <a:srgbClr val="1A1F2B"/>
                </a:solidFill>
              </a:rPr>
              <a:t>What is the ratio ^(distance to X)/_(distance to Y)?</a:t>
            </a:r>
            <a:endParaRPr lang="en-US" sz="1600" dirty="0"/>
          </a:p>
          <a:p>
            <a:pPr indent="0" marL="0">
              <a:spcAft>
                <a:spcPts val="600"/>
              </a:spcAft>
              <a:buNone/>
            </a:pPr>
            <a:r>
              <a:rPr lang="en-US" sz="1600" dirty="0">
                <a:solidFill>
                  <a:srgbClr val="1A1F2B"/>
                </a:solidFill>
              </a:rPr>
              <a:t>A   1/9</a:t>
            </a:r>
            <a:endParaRPr lang="en-US" sz="1600" dirty="0"/>
          </a:p>
          <a:p>
            <a:pPr indent="0" marL="0">
              <a:spcAft>
                <a:spcPts val="600"/>
              </a:spcAft>
              <a:buNone/>
            </a:pPr>
            <a:r>
              <a:rPr lang="en-US" sz="1600" dirty="0">
                <a:solidFill>
                  <a:srgbClr val="1A1F2B"/>
                </a:solidFill>
              </a:rPr>
              <a:t>B   1/3</a:t>
            </a:r>
            <a:endParaRPr lang="en-US" sz="1600" dirty="0"/>
          </a:p>
          <a:p>
            <a:pPr indent="0" marL="0">
              <a:spcAft>
                <a:spcPts val="600"/>
              </a:spcAft>
              <a:buNone/>
            </a:pPr>
            <a:r>
              <a:rPr lang="en-US" sz="1600" dirty="0">
                <a:solidFill>
                  <a:srgbClr val="1A1F2B"/>
                </a:solidFill>
              </a:rPr>
              <a:t>C   3</a:t>
            </a:r>
            <a:endParaRPr lang="en-US" sz="1600" dirty="0"/>
          </a:p>
          <a:p>
            <a:pPr indent="0" marL="0">
              <a:spcAft>
                <a:spcPts val="600"/>
              </a:spcAft>
              <a:buNone/>
            </a:pPr>
            <a:r>
              <a:rPr lang="en-US" sz="1600" dirty="0">
                <a:solidFill>
                  <a:srgbClr val="1A1F2B"/>
                </a:solidFill>
              </a:rPr>
              <a:t>D   9</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1 mark</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600" dirty="0">
                <a:solidFill>
                  <a:srgbClr val="1A1F2B"/>
                </a:solidFill>
              </a:rPr>
              <a:t>Where on a Hertzsprung–Russell diagram are white dwarf stars found?</a:t>
            </a:r>
            <a:endParaRPr lang="en-US" sz="1600" dirty="0"/>
          </a:p>
          <a:p>
            <a:pPr indent="0" marL="0">
              <a:spcAft>
                <a:spcPts val="600"/>
              </a:spcAft>
              <a:buNone/>
            </a:pPr>
            <a:r>
              <a:rPr lang="en-US" sz="1600" dirty="0">
                <a:solidFill>
                  <a:srgbClr val="1A1F2B"/>
                </a:solidFill>
              </a:rPr>
              <a:t>A   high surface temperature and high luminosity</a:t>
            </a:r>
            <a:endParaRPr lang="en-US" sz="1600" dirty="0"/>
          </a:p>
          <a:p>
            <a:pPr indent="0" marL="0">
              <a:spcAft>
                <a:spcPts val="600"/>
              </a:spcAft>
              <a:buNone/>
            </a:pPr>
            <a:r>
              <a:rPr lang="en-US" sz="1600" dirty="0">
                <a:solidFill>
                  <a:srgbClr val="1A1F2B"/>
                </a:solidFill>
              </a:rPr>
              <a:t>B   high surface temperature and low luminosity</a:t>
            </a:r>
            <a:endParaRPr lang="en-US" sz="1600" dirty="0"/>
          </a:p>
          <a:p>
            <a:pPr indent="0" marL="0">
              <a:spcAft>
                <a:spcPts val="600"/>
              </a:spcAft>
              <a:buNone/>
            </a:pPr>
            <a:r>
              <a:rPr lang="en-US" sz="1600" dirty="0">
                <a:solidFill>
                  <a:srgbClr val="1A1F2B"/>
                </a:solidFill>
              </a:rPr>
              <a:t>C   low surface temperature and high luminosity</a:t>
            </a:r>
            <a:endParaRPr lang="en-US" sz="1600" dirty="0"/>
          </a:p>
          <a:p>
            <a:pPr indent="0" marL="0">
              <a:spcAft>
                <a:spcPts val="600"/>
              </a:spcAft>
              <a:buNone/>
            </a:pPr>
            <a:r>
              <a:rPr lang="en-US" sz="1600" dirty="0">
                <a:solidFill>
                  <a:srgbClr val="1A1F2B"/>
                </a:solidFill>
              </a:rPr>
              <a:t>D   low surface temperature and low luminosity</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3</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1 mark</a:t>
            </a:r>
            <a:endParaRPr lang="en-US" sz="1200" dirty="0"/>
          </a:p>
        </p:txBody>
      </p:sp>
      <p:sp>
        <p:nvSpPr>
          <p:cNvPr id="4" name="Text 2"/>
          <p:cNvSpPr txBox="1"/>
          <p:nvPr/>
        </p:nvSpPr>
        <p:spPr>
          <a:xfrm>
            <a:off x="457200" y="1325880"/>
            <a:ext cx="4572000" cy="3246120"/>
          </a:xfrm>
          <a:prstGeom prst="rect">
            <a:avLst/>
          </a:prstGeom>
          <a:noFill/>
          <a:ln/>
        </p:spPr>
        <p:txBody>
          <a:bodyPr wrap="square" lIns="0" tIns="0" rIns="0" bIns="0" rtlCol="0" anchor="t">
            <a:normAutofit/>
          </a:bodyPr>
          <a:lstStyle/>
          <a:p>
            <a:pPr indent="0" marL="0">
              <a:spcAft>
                <a:spcPts val="600"/>
              </a:spcAft>
              <a:buNone/>
            </a:pPr>
            <a:r>
              <a:rPr lang="en-US" sz="1400" dirty="0">
                <a:solidFill>
                  <a:srgbClr val="1A1F2B"/>
                </a:solidFill>
              </a:rPr>
              <a:t>The graph shows the black-body radiation curves for two stars, P and Q, drawn to the same scale.</a:t>
            </a:r>
            <a:endParaRPr lang="en-US" sz="1400" dirty="0"/>
          </a:p>
          <a:p>
            <a:pPr indent="0" marL="0">
              <a:spcAft>
                <a:spcPts val="600"/>
              </a:spcAft>
              <a:buNone/>
            </a:pPr>
            <a:r>
              <a:rPr lang="en-US" sz="1400" dirty="0">
                <a:solidFill>
                  <a:srgbClr val="1A1F2B"/>
                </a:solidFill>
              </a:rPr>
              <a:t>What is the ratio ᵖᵒʷᵉʳᵉᵐⁱᵗᵗᵉᵈᵖᵉʳᵘⁿⁱᵗˢᵘʳᶠᵃᶜᵉᵃʳᵉᵃᵒᶠᴾ/_(power emitted per unit surface area of Q)?</a:t>
            </a:r>
            <a:endParaRPr lang="en-US" sz="1400" dirty="0"/>
          </a:p>
          <a:p>
            <a:pPr indent="0" marL="0">
              <a:spcAft>
                <a:spcPts val="600"/>
              </a:spcAft>
              <a:buNone/>
            </a:pPr>
            <a:r>
              <a:rPr lang="en-US" sz="1400" dirty="0">
                <a:solidFill>
                  <a:srgbClr val="1A1F2B"/>
                </a:solidFill>
              </a:rPr>
              <a:t>A   0.32</a:t>
            </a:r>
            <a:endParaRPr lang="en-US" sz="1400" dirty="0"/>
          </a:p>
          <a:p>
            <a:pPr indent="0" marL="0">
              <a:spcAft>
                <a:spcPts val="600"/>
              </a:spcAft>
              <a:buNone/>
            </a:pPr>
            <a:r>
              <a:rPr lang="en-US" sz="1400" dirty="0">
                <a:solidFill>
                  <a:srgbClr val="1A1F2B"/>
                </a:solidFill>
              </a:rPr>
              <a:t>B   1.3</a:t>
            </a:r>
            <a:endParaRPr lang="en-US" sz="1400" dirty="0"/>
          </a:p>
          <a:p>
            <a:pPr indent="0" marL="0">
              <a:spcAft>
                <a:spcPts val="600"/>
              </a:spcAft>
              <a:buNone/>
            </a:pPr>
            <a:r>
              <a:rPr lang="en-US" sz="1400" dirty="0">
                <a:solidFill>
                  <a:srgbClr val="1A1F2B"/>
                </a:solidFill>
              </a:rPr>
              <a:t>C   1.8</a:t>
            </a:r>
            <a:endParaRPr lang="en-US" sz="1400" dirty="0"/>
          </a:p>
          <a:p>
            <a:pPr indent="0" marL="0">
              <a:spcAft>
                <a:spcPts val="600"/>
              </a:spcAft>
              <a:buNone/>
            </a:pPr>
            <a:r>
              <a:rPr lang="en-US" sz="1400" dirty="0">
                <a:solidFill>
                  <a:srgbClr val="1A1F2B"/>
                </a:solidFill>
              </a:rPr>
              <a:t>D   3.2</a:t>
            </a:r>
            <a:endParaRPr lang="en-US" sz="1400" dirty="0"/>
          </a:p>
        </p:txBody>
      </p:sp>
      <p:pic>
        <p:nvPicPr>
          <p:cNvPr id="5" name="Image 0" descr="Figure for question 3">    </p:cNvPr>
          <p:cNvPicPr>
            <a:picLocks noChangeAspect="1"/>
          </p:cNvPicPr>
          <p:nvPr/>
        </p:nvPicPr>
        <p:blipFill>
          <a:blip r:embed="rId1"/>
          <a:stretch>
            <a:fillRect/>
          </a:stretch>
        </p:blipFill>
        <p:spPr>
          <a:xfrm>
            <a:off x="5212080" y="1907628"/>
            <a:ext cx="3474720" cy="2036905"/>
          </a:xfrm>
          <a:prstGeom prst="rect">
            <a:avLst/>
          </a:prstGeom>
        </p:spPr>
      </p:pic>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4</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8 marks</a:t>
            </a:r>
            <a:endParaRPr lang="en-US" sz="1200" dirty="0"/>
          </a:p>
        </p:txBody>
      </p:sp>
      <p:sp>
        <p:nvSpPr>
          <p:cNvPr id="4" name="Text 2"/>
          <p:cNvSpPr txBox="1"/>
          <p:nvPr/>
        </p:nvSpPr>
        <p:spPr>
          <a:xfrm>
            <a:off x="457200" y="1325880"/>
            <a:ext cx="4572000" cy="3246120"/>
          </a:xfrm>
          <a:prstGeom prst="rect">
            <a:avLst/>
          </a:prstGeom>
          <a:noFill/>
          <a:ln/>
        </p:spPr>
        <p:txBody>
          <a:bodyPr wrap="square" lIns="0" tIns="0" rIns="0" bIns="0" rtlCol="0" anchor="t">
            <a:normAutofit/>
          </a:bodyPr>
          <a:lstStyle/>
          <a:p>
            <a:pPr indent="0" marL="0">
              <a:spcAft>
                <a:spcPts val="600"/>
              </a:spcAft>
              <a:buNone/>
            </a:pPr>
            <a:r>
              <a:rPr lang="en-US" sz="1200" dirty="0">
                <a:solidFill>
                  <a:srgbClr val="1A1F2B"/>
                </a:solidFill>
              </a:rPr>
              <a:t>A space probe orbits the Sun in a circular orbit of radius 1.52 AU. It observes a star from positions P1 and P2 on opposite sides of its orbit and measures the parallax angle p shown in the diagram. 1 AU = 1.50 × 10¹¹ m; 1 parsec = 3.09 × 10¹⁶ m.</a:t>
            </a:r>
            <a:endParaRPr lang="en-US" sz="1200" dirty="0"/>
          </a:p>
          <a:p>
            <a:pPr indent="0" marL="0">
              <a:spcAft>
                <a:spcPts val="600"/>
              </a:spcAft>
              <a:buNone/>
            </a:pPr>
            <a:r>
              <a:rPr lang="en-US" sz="1200" dirty="0">
                <a:solidFill>
                  <a:srgbClr val="1A1F2B"/>
                </a:solidFill>
              </a:rPr>
              <a:t>(a) Explain why the probe can measure the distances to stars further away than a telescope on the Earth with the same angular precision can.  [1]</a:t>
            </a:r>
            <a:endParaRPr lang="en-US" sz="1200" dirty="0"/>
          </a:p>
          <a:p>
            <a:pPr indent="0" marL="0">
              <a:spcAft>
                <a:spcPts val="600"/>
              </a:spcAft>
              <a:buNone/>
            </a:pPr>
            <a:r>
              <a:rPr lang="en-US" sz="1200" dirty="0">
                <a:solidFill>
                  <a:srgbClr val="1A1F2B"/>
                </a:solidFill>
              </a:rPr>
              <a:t>(b) Calculate the distance to the star in metres.  [3]</a:t>
            </a:r>
            <a:endParaRPr lang="en-US" sz="1200" dirty="0"/>
          </a:p>
          <a:p>
            <a:pPr indent="0" marL="0">
              <a:spcAft>
                <a:spcPts val="600"/>
              </a:spcAft>
              <a:buNone/>
            </a:pPr>
            <a:r>
              <a:rPr lang="en-US" sz="1200" dirty="0">
                <a:solidFill>
                  <a:srgbClr val="1A1F2B"/>
                </a:solidFill>
              </a:rPr>
              <a:t>(c) Show that this distance is about 40 pc.  [1]</a:t>
            </a:r>
            <a:endParaRPr lang="en-US" sz="1200" dirty="0"/>
          </a:p>
          <a:p>
            <a:pPr indent="0" marL="0">
              <a:spcAft>
                <a:spcPts val="600"/>
              </a:spcAft>
              <a:buNone/>
            </a:pPr>
            <a:r>
              <a:rPr lang="en-US" sz="1200" dirty="0">
                <a:solidFill>
                  <a:srgbClr val="1A1F2B"/>
                </a:solidFill>
              </a:rPr>
              <a:t>(d) The intensity of the star's radiation at the Earth is 2.6 × 10⁻¹⁰ W m⁻². Calculate the luminosity of the star.  [2]</a:t>
            </a:r>
            <a:endParaRPr lang="en-US" sz="1200" dirty="0"/>
          </a:p>
          <a:p>
            <a:pPr indent="0" marL="0">
              <a:spcAft>
                <a:spcPts val="600"/>
              </a:spcAft>
              <a:buNone/>
            </a:pPr>
            <a:r>
              <a:rPr lang="en-US" sz="1200" dirty="0">
                <a:solidFill>
                  <a:srgbClr val="1A1F2B"/>
                </a:solidFill>
              </a:rPr>
              <a:t>(e) The luminosity of the Sun is 3.83 × 10²⁶ W. Calculate the luminosity of the star as a multiple of the Sun's luminosity.  [1]</a:t>
            </a:r>
            <a:endParaRPr lang="en-US" sz="1200" dirty="0"/>
          </a:p>
        </p:txBody>
      </p:sp>
      <p:pic>
        <p:nvPicPr>
          <p:cNvPr id="5" name="Image 0" descr="Figure for question 4">    </p:cNvPr>
          <p:cNvPicPr>
            <a:picLocks noChangeAspect="1"/>
          </p:cNvPicPr>
          <p:nvPr/>
        </p:nvPicPr>
        <p:blipFill>
          <a:blip r:embed="rId1"/>
          <a:stretch>
            <a:fillRect/>
          </a:stretch>
        </p:blipFill>
        <p:spPr>
          <a:xfrm>
            <a:off x="5212080" y="1945312"/>
            <a:ext cx="3474720" cy="1961535"/>
          </a:xfrm>
          <a:prstGeom prst="rect">
            <a:avLst/>
          </a:prstGeom>
        </p:spPr>
      </p:pic>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5</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5 marks</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400" dirty="0">
                <a:solidFill>
                  <a:srgbClr val="1A1F2B"/>
                </a:solidFill>
              </a:rPr>
              <a:t>The radiation emitted by stars can be modelled as black-body radiation. Star A has a surface temperature of 8000 K and star B has a surface temperature of 4000 K.</a:t>
            </a:r>
            <a:endParaRPr lang="en-US" sz="1400" dirty="0"/>
          </a:p>
          <a:p>
            <a:pPr indent="0" marL="0">
              <a:spcAft>
                <a:spcPts val="600"/>
              </a:spcAft>
              <a:buNone/>
            </a:pPr>
            <a:r>
              <a:rPr lang="en-US" sz="1400" dirty="0">
                <a:solidFill>
                  <a:srgbClr val="1A1F2B"/>
                </a:solidFill>
              </a:rPr>
              <a:t>(a) State what is meant by a black body.  [1]</a:t>
            </a:r>
            <a:endParaRPr lang="en-US" sz="1400" dirty="0"/>
          </a:p>
          <a:p>
            <a:pPr indent="0" marL="0">
              <a:spcAft>
                <a:spcPts val="600"/>
              </a:spcAft>
              <a:buNone/>
            </a:pPr>
            <a:r>
              <a:rPr lang="en-US" sz="1400" dirty="0">
                <a:solidFill>
                  <a:srgbClr val="1A1F2B"/>
                </a:solidFill>
              </a:rPr>
              <a:t>(b) Describe two ways in which the black-body radiation curve (intensity against wavelength) of star B differs from that of star A.  [2]</a:t>
            </a:r>
            <a:endParaRPr lang="en-US" sz="1400" dirty="0"/>
          </a:p>
          <a:p>
            <a:pPr indent="0" marL="0">
              <a:spcAft>
                <a:spcPts val="600"/>
              </a:spcAft>
              <a:buNone/>
            </a:pPr>
            <a:r>
              <a:rPr lang="en-US" sz="1400" dirty="0">
                <a:solidFill>
                  <a:srgbClr val="1A1F2B"/>
                </a:solidFill>
              </a:rPr>
              <a:t>(c) Calculate the wavelength at which the radiation from star A has its maximum intensity.  [1]</a:t>
            </a:r>
            <a:endParaRPr lang="en-US" sz="1400" dirty="0"/>
          </a:p>
          <a:p>
            <a:pPr indent="0" marL="0">
              <a:spcAft>
                <a:spcPts val="600"/>
              </a:spcAft>
              <a:buNone/>
            </a:pPr>
            <a:r>
              <a:rPr lang="en-US" sz="1400" dirty="0">
                <a:solidFill>
                  <a:srgbClr val="1A1F2B"/>
                </a:solidFill>
              </a:rPr>
              <a:t>(d) State the region of the electromagnetic spectrum in which this wavelength lies.  [1]</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spTree>
      <p:nvGrpSpPr>
        <p:cNvPr id="1" name=""/>
        <p:cNvGrpSpPr/>
        <p:nvPr/>
      </p:nvGrpSpPr>
      <p:grpSpPr>
        <a:xfrm>
          <a:off x="0" y="0"/>
          <a:ext cx="0" cy="0"/>
          <a:chOff x="0" y="0"/>
          <a:chExt cx="0" cy="0"/>
        </a:xfrm>
      </p:grpSpPr>
      <p:sp>
        <p:nvSpPr>
          <p:cNvPr id="2" name="Text 0"/>
          <p:cNvSpPr txBox="1"/>
          <p:nvPr/>
        </p:nvSpPr>
        <p:spPr>
          <a:xfrm>
            <a:off x="548640" y="164592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Answers</a:t>
            </a:r>
            <a:endParaRPr lang="en-US" sz="3800"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Answer C</a:t>
            </a:r>
            <a:endParaRPr lang="en-US" sz="1200" dirty="0"/>
          </a:p>
        </p:txBody>
      </p:sp>
      <p:sp>
        <p:nvSpPr>
          <p:cNvPr id="4" name="Shape 2"/>
          <p:cNvSpPr/>
          <p:nvPr/>
        </p:nvSpPr>
        <p:spPr>
          <a:xfrm>
            <a:off x="457200" y="1325880"/>
            <a:ext cx="8229600" cy="999510"/>
          </a:xfrm>
          <a:prstGeom prst="roundRect">
            <a:avLst>
              <a:gd name="adj" fmla="val 5489"/>
            </a:avLst>
          </a:prstGeom>
          <a:solidFill>
            <a:srgbClr val="F3F5F9"/>
          </a:solidFill>
          <a:ln w="12700">
            <a:solidFill>
              <a:srgbClr val="DDE2EA"/>
            </a:solidFill>
            <a:prstDash val="solid"/>
          </a:ln>
        </p:spPr>
      </p:sp>
      <p:sp>
        <p:nvSpPr>
          <p:cNvPr id="5" name="Text 3"/>
          <p:cNvSpPr txBox="1"/>
          <p:nvPr/>
        </p:nvSpPr>
        <p:spPr>
          <a:xfrm>
            <a:off x="685800" y="1463040"/>
            <a:ext cx="7772400" cy="770910"/>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I = L/4πd² with L the same, so d ∝ 1/√I. d_X/d_Y = √9 = 3.</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49</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Answer B</a:t>
            </a:r>
            <a:endParaRPr lang="en-US" sz="1200" dirty="0"/>
          </a:p>
        </p:txBody>
      </p:sp>
      <p:sp>
        <p:nvSpPr>
          <p:cNvPr id="4" name="Shape 2"/>
          <p:cNvSpPr/>
          <p:nvPr/>
        </p:nvSpPr>
        <p:spPr>
          <a:xfrm>
            <a:off x="457200" y="1325880"/>
            <a:ext cx="8229600" cy="1122602"/>
          </a:xfrm>
          <a:prstGeom prst="roundRect">
            <a:avLst>
              <a:gd name="adj" fmla="val 4887"/>
            </a:avLst>
          </a:prstGeom>
          <a:solidFill>
            <a:srgbClr val="F3F5F9"/>
          </a:solidFill>
          <a:ln w="12700">
            <a:solidFill>
              <a:srgbClr val="DDE2EA"/>
            </a:solidFill>
            <a:prstDash val="solid"/>
          </a:ln>
        </p:spPr>
      </p:sp>
      <p:sp>
        <p:nvSpPr>
          <p:cNvPr id="5" name="Text 3"/>
          <p:cNvSpPr txBox="1"/>
          <p:nvPr/>
        </p:nvSpPr>
        <p:spPr>
          <a:xfrm>
            <a:off x="685800" y="1463040"/>
            <a:ext cx="7772400" cy="894002"/>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White dwarfs are at the bottom left of the diagram: hot but dim, because they are very small.</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50</a:t>
            </a:fld>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3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Answer D</a:t>
            </a:r>
            <a:endParaRPr lang="en-US" sz="1200" dirty="0"/>
          </a:p>
        </p:txBody>
      </p:sp>
      <p:sp>
        <p:nvSpPr>
          <p:cNvPr id="4" name="Shape 2"/>
          <p:cNvSpPr/>
          <p:nvPr/>
        </p:nvSpPr>
        <p:spPr>
          <a:xfrm>
            <a:off x="457200" y="1325880"/>
            <a:ext cx="8229600" cy="1396922"/>
          </a:xfrm>
          <a:prstGeom prst="roundRect">
            <a:avLst>
              <a:gd name="adj" fmla="val 3927"/>
            </a:avLst>
          </a:prstGeom>
          <a:solidFill>
            <a:srgbClr val="F3F5F9"/>
          </a:solidFill>
          <a:ln w="12700">
            <a:solidFill>
              <a:srgbClr val="DDE2EA"/>
            </a:solidFill>
            <a:prstDash val="solid"/>
          </a:ln>
        </p:spPr>
      </p:sp>
      <p:sp>
        <p:nvSpPr>
          <p:cNvPr id="5" name="Text 3"/>
          <p:cNvSpPr txBox="1"/>
          <p:nvPr/>
        </p:nvSpPr>
        <p:spPr>
          <a:xfrm>
            <a:off x="685800" y="1463040"/>
            <a:ext cx="7772400" cy="1168322"/>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From the graph the peaks are at 450 nm (P) and 600 nm (Q). Wien's law gives T ∝ 1/λₘₐₓ, so T_P/T_Q = 600/450 = 1.33. Power per unit area = σT⁴, so the ratio = 1.33⁴ = 3.2.</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51</a:t>
            </a:fld>
            <a:endParaRPr 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4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3246120"/>
          </a:xfrm>
          <a:prstGeom prst="roundRect">
            <a:avLst>
              <a:gd name="adj" fmla="val 1690"/>
            </a:avLst>
          </a:prstGeom>
          <a:solidFill>
            <a:srgbClr val="F3F5F9"/>
          </a:solidFill>
          <a:ln w="12700">
            <a:solidFill>
              <a:srgbClr val="DDE2EA"/>
            </a:solidFill>
            <a:prstDash val="solid"/>
          </a:ln>
        </p:spPr>
      </p:sp>
      <p:sp>
        <p:nvSpPr>
          <p:cNvPr id="5" name="Text 3"/>
          <p:cNvSpPr txBox="1"/>
          <p:nvPr/>
        </p:nvSpPr>
        <p:spPr>
          <a:xfrm>
            <a:off x="685800" y="1463040"/>
            <a:ext cx="7772400" cy="3017520"/>
          </a:xfrm>
          <a:prstGeom prst="rect">
            <a:avLst/>
          </a:prstGeom>
          <a:noFill/>
          <a:ln/>
        </p:spPr>
        <p:txBody>
          <a:bodyPr wrap="square" lIns="0" tIns="0" rIns="0" bIns="0" rtlCol="0" anchor="t">
            <a:normAutofit/>
          </a:bodyPr>
          <a:lstStyle/>
          <a:p>
            <a:pPr marL="342900" indent="-342900">
              <a:spcAft>
                <a:spcPts val="400"/>
              </a:spcAft>
              <a:buSzPct val="100000"/>
              <a:buChar char="•"/>
            </a:pPr>
            <a:r>
              <a:rPr lang="en-US" sz="1400" dirty="0">
                <a:solidFill>
                  <a:srgbClr val="1A1F2B"/>
                </a:solidFill>
              </a:rPr>
              <a:t>its baseline (orbit radius) is larger, so a star at a given distance gives a larger parallax angle, and the smallest measurable angle is reached at a greater distance</a:t>
            </a:r>
            <a:endParaRPr lang="en-US" sz="1400" dirty="0"/>
          </a:p>
          <a:p>
            <a:pPr marL="342900" indent="-342900">
              <a:spcAft>
                <a:spcPts val="400"/>
              </a:spcAft>
              <a:buSzPct val="100000"/>
              <a:buChar char="•"/>
            </a:pPr>
            <a:r>
              <a:rPr lang="en-US" sz="1400" dirty="0">
                <a:solidFill>
                  <a:srgbClr val="1A1F2B"/>
                </a:solidFill>
              </a:rPr>
              <a:t>radius of the probe's orbit = 1.52 × 1.50 × 10¹¹ = 2.28 × 10¹¹ m</a:t>
            </a:r>
            <a:endParaRPr lang="en-US" sz="1400" dirty="0"/>
          </a:p>
          <a:p>
            <a:pPr marL="342900" indent="-342900">
              <a:spcAft>
                <a:spcPts val="400"/>
              </a:spcAft>
              <a:buSzPct val="100000"/>
              <a:buChar char="•"/>
            </a:pPr>
            <a:r>
              <a:rPr lang="en-US" sz="1400" dirty="0">
                <a:solidFill>
                  <a:srgbClr val="1A1F2B"/>
                </a:solidFill>
              </a:rPr>
              <a:t>p = 0.0380/3600 degree = 1.84 × 10⁻⁷ rad</a:t>
            </a:r>
            <a:endParaRPr lang="en-US" sz="1400" dirty="0"/>
          </a:p>
          <a:p>
            <a:pPr marL="342900" indent="-342900">
              <a:spcAft>
                <a:spcPts val="400"/>
              </a:spcAft>
              <a:buSzPct val="100000"/>
              <a:buChar char="•"/>
            </a:pPr>
            <a:r>
              <a:rPr lang="en-US" sz="1400" dirty="0">
                <a:solidFill>
                  <a:srgbClr val="1A1F2B"/>
                </a:solidFill>
              </a:rPr>
              <a:t>d = 2.28 × 10¹¹ ÷ tan p = 1.24 × 10¹⁸ m</a:t>
            </a:r>
            <a:endParaRPr lang="en-US" sz="1400" dirty="0"/>
          </a:p>
          <a:p>
            <a:pPr marL="342900" indent="-342900">
              <a:spcAft>
                <a:spcPts val="400"/>
              </a:spcAft>
              <a:buSzPct val="100000"/>
              <a:buChar char="•"/>
            </a:pPr>
            <a:r>
              <a:rPr lang="en-US" sz="1400" dirty="0">
                <a:solidFill>
                  <a:srgbClr val="1A1F2B"/>
                </a:solidFill>
              </a:rPr>
              <a:t>1.24 × 10¹⁸ ÷ 3.09 × 10¹⁶ = 40.1 pc ≈ 40 pc</a:t>
            </a:r>
            <a:endParaRPr lang="en-US" sz="1400" dirty="0"/>
          </a:p>
          <a:p>
            <a:pPr marL="342900" indent="-342900">
              <a:spcAft>
                <a:spcPts val="400"/>
              </a:spcAft>
              <a:buSzPct val="100000"/>
              <a:buChar char="•"/>
            </a:pPr>
            <a:r>
              <a:rPr lang="en-US" sz="1400" dirty="0">
                <a:solidFill>
                  <a:srgbClr val="1A1F2B"/>
                </a:solidFill>
              </a:rPr>
              <a:t>L = 4πd²I = 4π × (1.24 × 10¹⁸)² × 2.6 × 10⁻¹⁰</a:t>
            </a:r>
            <a:endParaRPr lang="en-US" sz="1400" dirty="0"/>
          </a:p>
          <a:p>
            <a:pPr marL="342900" indent="-342900">
              <a:spcAft>
                <a:spcPts val="400"/>
              </a:spcAft>
              <a:buSzPct val="100000"/>
              <a:buChar char="•"/>
            </a:pPr>
            <a:r>
              <a:rPr lang="en-US" sz="1400" dirty="0">
                <a:solidFill>
                  <a:srgbClr val="1A1F2B"/>
                </a:solidFill>
              </a:rPr>
              <a:t>= 5.0 × 10²⁷ W</a:t>
            </a:r>
            <a:endParaRPr lang="en-US" sz="1400" dirty="0"/>
          </a:p>
          <a:p>
            <a:pPr marL="342900" indent="-342900">
              <a:spcAft>
                <a:spcPts val="400"/>
              </a:spcAft>
              <a:buSzPct val="100000"/>
              <a:buChar char="•"/>
            </a:pPr>
            <a:r>
              <a:rPr lang="en-US" sz="1400" dirty="0">
                <a:solidFill>
                  <a:srgbClr val="1A1F2B"/>
                </a:solidFill>
              </a:rPr>
              <a:t>5.0 × 10²⁷ ÷ 3.83 × 10²⁶ = 13</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52</a:t>
            </a:fld>
            <a:endParaRPr 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5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3246120"/>
          </a:xfrm>
          <a:prstGeom prst="roundRect">
            <a:avLst>
              <a:gd name="adj" fmla="val 1690"/>
            </a:avLst>
          </a:prstGeom>
          <a:solidFill>
            <a:srgbClr val="F3F5F9"/>
          </a:solidFill>
          <a:ln w="12700">
            <a:solidFill>
              <a:srgbClr val="DDE2EA"/>
            </a:solidFill>
            <a:prstDash val="solid"/>
          </a:ln>
        </p:spPr>
      </p:sp>
      <p:sp>
        <p:nvSpPr>
          <p:cNvPr id="5" name="Text 3"/>
          <p:cNvSpPr txBox="1"/>
          <p:nvPr/>
        </p:nvSpPr>
        <p:spPr>
          <a:xfrm>
            <a:off x="685800" y="1463040"/>
            <a:ext cx="7772400" cy="3017520"/>
          </a:xfrm>
          <a:prstGeom prst="rect">
            <a:avLst/>
          </a:prstGeom>
          <a:noFill/>
          <a:ln/>
        </p:spPr>
        <p:txBody>
          <a:bodyPr wrap="square" lIns="0" tIns="0" rIns="0" bIns="0" rtlCol="0" anchor="t">
            <a:normAutofit/>
          </a:bodyPr>
          <a:lstStyle/>
          <a:p>
            <a:pPr marL="342900" indent="-342900">
              <a:spcAft>
                <a:spcPts val="400"/>
              </a:spcAft>
              <a:buSzPct val="100000"/>
              <a:buChar char="•"/>
            </a:pPr>
            <a:r>
              <a:rPr lang="en-US" sz="1400" dirty="0">
                <a:solidFill>
                  <a:srgbClr val="1A1F2B"/>
                </a:solidFill>
              </a:rPr>
              <a:t>an (idealised) object that absorbs all the electromagnetic radiation falling on it</a:t>
            </a:r>
            <a:endParaRPr lang="en-US" sz="1400" dirty="0"/>
          </a:p>
          <a:p>
            <a:pPr marL="342900" indent="-342900">
              <a:spcAft>
                <a:spcPts val="400"/>
              </a:spcAft>
              <a:buSzPct val="100000"/>
              <a:buChar char="•"/>
            </a:pPr>
            <a:r>
              <a:rPr lang="en-US" sz="1400" dirty="0">
                <a:solidFill>
                  <a:srgbClr val="1A1F2B"/>
                </a:solidFill>
              </a:rPr>
              <a:t>the peak of B is at a longer wavelength (twice that of A)</a:t>
            </a:r>
            <a:endParaRPr lang="en-US" sz="1400" dirty="0"/>
          </a:p>
          <a:p>
            <a:pPr marL="342900" indent="-342900">
              <a:spcAft>
                <a:spcPts val="400"/>
              </a:spcAft>
              <a:buSzPct val="100000"/>
              <a:buChar char="•"/>
            </a:pPr>
            <a:r>
              <a:rPr lang="en-US" sz="1400" dirty="0">
                <a:solidFill>
                  <a:srgbClr val="1A1F2B"/>
                </a:solidFill>
              </a:rPr>
              <a:t>B's curve is lower at every wavelength / the area under it is smaller (1/16 of A's per unit area)</a:t>
            </a:r>
            <a:endParaRPr lang="en-US" sz="1400" dirty="0"/>
          </a:p>
          <a:p>
            <a:pPr marL="342900" indent="-342900">
              <a:spcAft>
                <a:spcPts val="400"/>
              </a:spcAft>
              <a:buSzPct val="100000"/>
              <a:buChar char="•"/>
            </a:pPr>
            <a:r>
              <a:rPr lang="en-US" sz="1400" dirty="0">
                <a:solidFill>
                  <a:srgbClr val="1A1F2B"/>
                </a:solidFill>
              </a:rPr>
              <a:t>λₘₐₓ = 2.898 × 10⁻³ ÷ 8000 = 3.62 × 10⁻⁷ m</a:t>
            </a:r>
            <a:endParaRPr lang="en-US" sz="1400" dirty="0"/>
          </a:p>
          <a:p>
            <a:pPr marL="342900" indent="-342900">
              <a:spcAft>
                <a:spcPts val="400"/>
              </a:spcAft>
              <a:buSzPct val="100000"/>
              <a:buChar char="•"/>
            </a:pPr>
            <a:r>
              <a:rPr lang="en-US" sz="1400" dirty="0">
                <a:solidFill>
                  <a:srgbClr val="1A1F2B"/>
                </a:solidFill>
              </a:rPr>
              <a:t>ultraviolet (362 nm is shorter than about 400 nm)</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53</a:t>
            </a:fld>
            <a:endParaRPr 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spTree>
      <p:nvGrpSpPr>
        <p:cNvPr id="1" name=""/>
        <p:cNvGrpSpPr/>
        <p:nvPr/>
      </p:nvGrpSpPr>
      <p:grpSpPr>
        <a:xfrm>
          <a:off x="0" y="0"/>
          <a:ext cx="0" cy="0"/>
          <a:chOff x="0" y="0"/>
          <a:chExt cx="0" cy="0"/>
        </a:xfrm>
      </p:grpSpPr>
      <p:sp>
        <p:nvSpPr>
          <p:cNvPr id="2" name="Text 0"/>
          <p:cNvSpPr txBox="1"/>
          <p:nvPr/>
        </p:nvSpPr>
        <p:spPr>
          <a:xfrm>
            <a:off x="548640" y="548640"/>
            <a:ext cx="8046720" cy="731520"/>
          </a:xfrm>
          <a:prstGeom prst="rect">
            <a:avLst/>
          </a:prstGeom>
          <a:noFill/>
          <a:ln/>
        </p:spPr>
        <p:txBody>
          <a:bodyPr wrap="square" lIns="0" tIns="0" rIns="0" bIns="0" rtlCol="0" anchor="ctr"/>
          <a:lstStyle/>
          <a:p>
            <a:pPr indent="0" marL="0">
              <a:buNone/>
            </a:pPr>
            <a:r>
              <a:rPr lang="en-US" sz="3400" b="1" dirty="0">
                <a:solidFill>
                  <a:srgbClr val="FFFFFF"/>
                </a:solidFill>
                <a:latin typeface="Cambria" pitchFamily="34" charset="0"/>
                <a:ea typeface="Cambria" pitchFamily="34" charset="-122"/>
                <a:cs typeface="Cambria" pitchFamily="34" charset="-120"/>
              </a:rPr>
              <a:t>Keep practising</a:t>
            </a:r>
            <a:endParaRPr lang="en-US" sz="3400" dirty="0"/>
          </a:p>
        </p:txBody>
      </p:sp>
      <p:sp>
        <p:nvSpPr>
          <p:cNvPr id="3" name="Text 1"/>
          <p:cNvSpPr txBox="1"/>
          <p:nvPr/>
        </p:nvSpPr>
        <p:spPr>
          <a:xfrm>
            <a:off x="548640" y="1371600"/>
            <a:ext cx="8046720" cy="1828800"/>
          </a:xfrm>
          <a:prstGeom prst="rect">
            <a:avLst/>
          </a:prstGeom>
          <a:noFill/>
          <a:ln/>
        </p:spPr>
        <p:txBody>
          <a:bodyPr wrap="square" lIns="0" tIns="0" rIns="0" bIns="0" rtlCol="0" anchor="t"/>
          <a:lstStyle/>
          <a:p>
            <a:pPr indent="0" marL="0">
              <a:spcAft>
                <a:spcPts val="800"/>
              </a:spcAft>
              <a:buNone/>
            </a:pPr>
            <a:r>
              <a:rPr lang="en-US" sz="1800" b="1" u="sng" dirty="0">
                <a:solidFill>
                  <a:srgbClr val="FFFFFF"/>
                </a:solidFill>
                <a:hlinkClick r:id="rId1" invalidUrl="" action="" tgtFrame="" tooltip="" history="1" highlightClick="0" endSnd="0">
                  <a:extLst>
                    <a:ext uri="{A12FA001-AC4F-418D-AE19-62706E023703}">
                      <ahyp:hlinkClr xmlns:ahyp="http://schemas.microsoft.com/office/drawing/2018/hyperlinkcolor" val="tx"/>
                    </a:ext>
                  </a:extLst>
                </a:hlinkClick>
              </a:rPr>
              <a:t>Notes for this topic</a:t>
            </a:r>
            <a:endParaRPr lang="en-US" sz="1800" dirty="0"/>
          </a:p>
          <a:p>
            <a:pPr indent="0" marL="0">
              <a:spcAft>
                <a:spcPts val="800"/>
              </a:spcAft>
              <a:buNone/>
            </a:pPr>
            <a:r>
              <a:rPr lang="en-US" sz="1800" b="1" u="sng" dirty="0">
                <a:solidFill>
                  <a:srgbClr val="FFFFFF"/>
                </a:solidFill>
                <a:hlinkClick r:id="rId2" invalidUrl="" action="" tgtFrame="" tooltip="" history="1" highlightClick="0" endSnd="0">
                  <a:extLst>
                    <a:ext uri="{A12FA001-AC4F-418D-AE19-62706E023703}">
                      <ahyp:hlinkClr xmlns:ahyp="http://schemas.microsoft.com/office/drawing/2018/hyperlinkcolor" val="tx"/>
                    </a:ext>
                  </a:extLst>
                </a:hlinkClick>
              </a:rPr>
              <a:t>Questions on this topic</a:t>
            </a:r>
            <a:endParaRPr lang="en-US" sz="1800" dirty="0"/>
          </a:p>
          <a:p>
            <a:pPr indent="0" marL="0">
              <a:spcAft>
                <a:spcPts val="800"/>
              </a:spcAft>
              <a:buNone/>
            </a:pPr>
            <a:r>
              <a:rPr lang="en-US" sz="1800" b="1" u="sng" dirty="0">
                <a:solidFill>
                  <a:srgbClr val="FFFFFF"/>
                </a:solidFill>
                <a:hlinkClick r:id="rId3" invalidUrl="" action="" tgtFrame="" tooltip="" history="1" highlightClick="0" endSnd="0">
                  <a:extLst>
                    <a:ext uri="{A12FA001-AC4F-418D-AE19-62706E023703}">
                      <ahyp:hlinkClr xmlns:ahyp="http://schemas.microsoft.com/office/drawing/2018/hyperlinkcolor" val="tx"/>
                    </a:ext>
                  </a:extLst>
                </a:hlinkClick>
              </a:rPr>
              <a:t>Build a printable test</a:t>
            </a:r>
            <a:endParaRPr lang="en-US" sz="1800" dirty="0"/>
          </a:p>
        </p:txBody>
      </p:sp>
      <p:sp>
        <p:nvSpPr>
          <p:cNvPr id="4" name="Text 2"/>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theme/theme1.xml><?xml version="1.0" encoding="utf-8"?>
<a:theme xmlns:a="http://schemas.openxmlformats.org/drawingml/2006/main" name="ExaminerPrep">
  <a:themeElements>
    <a:clrScheme name="ExaminerPrep">
      <a:dk1>
        <a:srgbClr val="1A1F2B"/>
      </a:dk1>
      <a:lt1>
        <a:srgbClr val="FFFFFF"/>
      </a:lt1>
      <a:dk2>
        <a:srgbClr val="13233F"/>
      </a:dk2>
      <a:lt2>
        <a:srgbClr val="F3F5F9"/>
      </a:lt2>
      <a:accent1>
        <a:srgbClr val="C9A227"/>
      </a:accent1>
      <a:accent2>
        <a:srgbClr val="2F6FD6"/>
      </a:accent2>
      <a:accent3>
        <a:srgbClr val="1F9E8F"/>
      </a:accent3>
      <a:accent4>
        <a:srgbClr val="C0392B"/>
      </a:accent4>
      <a:accent5>
        <a:srgbClr val="7B4FC9"/>
      </a:accent5>
      <a:accent6>
        <a:srgbClr val="E67E22"/>
      </a:accent6>
      <a:hlink>
        <a:srgbClr val="2F6FD6"/>
      </a:hlink>
      <a:folHlink>
        <a:srgbClr val="7B4FC9"/>
      </a:folHlink>
    </a:clrScheme>
    <a:fontScheme name="ExaminerPrep">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54</Slides>
  <Notes>54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54</vt:i4>
      </vt:variant>
    </vt:vector>
  </HeadingPairs>
  <TitlesOfParts>
    <vt:vector size="5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vector>
  </TitlesOfParts>
  <Company>ExaminerPrep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5.8 Stars: radiation, distances and the HR diagram · Edexcel IAL Physics</dc:title>
  <dc:subject>PptxGenJS Presentation</dc:subject>
  <dc:creator>Evan Kotronis · ExaminerPrep</dc:creator>
  <cp:lastModifiedBy>Evan Kotronis · ExaminerPrep</cp:lastModifiedBy>
  <cp:revision>1</cp:revision>
  <dcterms:created xsi:type="dcterms:W3CDTF">2026-10-26T15:13:14Z</dcterms:created>
  <dcterms:modified xsi:type="dcterms:W3CDTF">2026-10-26T15:13:14Z</dcterms:modified>
</cp:coreProperties>
</file>