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Lst>
  <p:notesMasterIdLst>
    <p:notesMasterId r:id="rId5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6c1e532e-836b-b2b5-1993-d591663f07a2}">
          <p14:sldIdLst>
            <p14:sldId id="256"/>
            <p14:sldId id="257"/>
            <p14:sldId id="258"/>
          </p14:sldIdLst>
        </p14:section>
        <p14:section name="Theory" id="{9e144bc8-0984-3c6b-1893-e11ef2528ff1}">
          <p14:sldIdLst>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Lst>
        </p14:section>
        <p14:section name="Practice" id="{4aaca6ab-59ed-daad-2192-89f97064c776}">
          <p14:sldIdLst>
            <p14:sldId id="295"/>
            <p14:sldId id="296"/>
            <p14:sldId id="297"/>
            <p14:sldId id="298"/>
            <p14:sldId id="299"/>
            <p14:sldId id="300"/>
          </p14:sldIdLst>
        </p14:section>
        <p14:section name="Answers" id="{fb8d3be9-8fe8-5d34-859e-0db0cf2f0e92}">
          <p14:sldIdLst>
            <p14:sldId id="301"/>
            <p14:sldId id="302"/>
            <p14:sldId id="303"/>
            <p14:sldId id="304"/>
            <p14:sldId id="305"/>
            <p14:sldId id="306"/>
            <p14:sldId id="30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notesMaster" Target="notesMasters/notesMaster1.xml"/><Relationship Id="rId55" Type="http://schemas.openxmlformats.org/officeDocument/2006/relationships/presProps" Target="presProps.xml"/><Relationship Id="rId56" Type="http://schemas.openxmlformats.org/officeDocument/2006/relationships/viewProps" Target="viewProps.xml"/><Relationship Id="rId57" Type="http://schemas.openxmlformats.org/officeDocument/2006/relationships/theme" Target="theme/theme1.xml"/><Relationship Id="rId5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1.9 Stress, strain and the Young modulus. Notes for this topic: https://examinerprep.com/notes/edexcel-ial-physics/stress-strain-and-the-young-modulus/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https://examinerprep.com/notes/edexcel-ial-physics/stress-strain-and-the-young-modulus/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https://examinerprep.com/notes/edexcel-ial-physics/stress-strain-and-the-young-modulus/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tensile and compressive stress?. Full notes: https://examinerprep.com/notes/edexcel-ial-physics/stress-strain-and-the-young-modulus/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tensile and compressive stress?. Full notes: https://examinerprep.com/notes/edexcel-ial-physics/stress-strain-and-the-young-modulus/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tensile and compressive stress?. Full notes: https://examinerprep.com/notes/edexcel-ial-physics/stress-strain-and-the-young-modulus/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tensile and compressive stress?: Worked example 1. Full notes: https://examinerprep.com/notes/edexcel-ial-physics/stress-strain-and-the-young-modulus/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tensile and compressive stress?. Full notes: https://examinerprep.com/notes/edexcel-ial-physics/stress-strain-and-the-young-modulus/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strain?. Full notes: https://examinerprep.com/notes/edexcel-ial-physics/stress-strain-and-the-young-modulus/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Young modulus?. Full notes: https://examinerprep.com/notes/edexcel-ial-physics/stress-strain-and-the-young-modulus/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Young modulus?. Full notes: https://examinerprep.com/notes/edexcel-ial-physics/stress-strain-and-the-young-modulus/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Young modulus?. Full notes: https://examinerprep.com/notes/edexcel-ial-physics/stress-strain-and-the-young-modulus/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Young modulus?: Worked example 2. Full notes: https://examinerprep.com/notes/edexcel-ial-physics/stress-strain-and-the-young-modulus/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Young modulus?: Worked example 3. Full notes: https://examinerprep.com/notes/edexcel-ial-physics/stress-strain-and-the-young-modulus/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a stress–strain graph show?. Full notes: https://examinerprep.com/notes/edexcel-ial-physics/stress-strain-and-the-young-modulus/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a stress–strain graph show?. Full notes: https://examinerprep.com/notes/edexcel-ial-physics/stress-strain-and-the-young-modulus/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a stress–strain graph show?. Full notes: https://examinerprep.com/notes/edexcel-ial-physics/stress-strain-and-the-young-modulus/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a stress–strain graph show?: Worked example 4. Full notes: https://examinerprep.com/notes/edexcel-ial-physics/stress-strain-and-the-young-modulus/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a stress–strain graph show?. Full notes: https://examinerprep.com/notes/edexcel-ial-physics/stress-strain-and-the-young-modulus/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a stress–strain graph show?: Worked example 5. Full notes: https://examinerprep.com/notes/edexcel-ial-physics/stress-strain-and-the-young-modulus/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describe a material from its stress–strain graph?. Full notes: https://examinerprep.com/notes/edexcel-ial-physics/stress-strain-and-the-young-modulus/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describe a material from its stress–strain graph?. Full notes: https://examinerprep.com/notes/edexcel-ial-physics/stress-strain-and-the-young-modulus/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describe a material from its stress–strain graph?. Full notes: https://examinerprep.com/notes/edexcel-ial-physics/stress-strain-and-the-young-modulus/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describe a material from its stress–strain graph?: Worked example 6. Full notes: https://examinerprep.com/notes/edexcel-ial-physics/stress-strain-and-the-young-modulus/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describe a material from its stress–strain graph?. Full notes: https://examinerprep.com/notes/edexcel-ial-physics/stress-strain-and-the-young-modulus/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determine the Young modulus of a wire (Core Practical 3)?. Full notes: https://examinerprep.com/notes/edexcel-ial-physics/stress-strain-and-the-young-modulus/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determine the Young modulus of a wire (Core Practical 3)?. Full notes: https://examinerprep.com/notes/edexcel-ial-physics/stress-strain-and-the-young-modulus/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determine the Young modulus of a wire (Core Practical 3)?. Full notes: https://examinerprep.com/notes/edexcel-ial-physics/stress-strain-and-the-young-modulus/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determine the Young modulus of a wire (Core Practical 3)?: Worked example 7. Full notes: https://examinerprep.com/notes/edexcel-ial-physics/stress-strain-and-the-young-modulus/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determine the Young modulus of a wire (Core Practical 3)?: Worked example 7. Full notes: https://examinerprep.com/notes/edexcel-ial-physics/stress-strain-and-the-young-modulus/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determine the Young modulus of a wire (Core Practical 3)?. Full notes: https://examinerprep.com/notes/edexcel-ial-physics/stress-strain-and-the-young-modulus/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1.9. Full notes: https://examinerprep.com/notes/edexcel-ial-physics/stress-strain-and-the-young-modulus/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1.9. Full notes: https://examinerprep.com/notes/edexcel-ial-physics/stress-strain-and-the-young-modulus/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https://examinerprep.com/notes/edexcel-ial-physics/stress-strain-and-the-young-modulus/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https://examinerprep.com/notes/edexcel-ial-physics/stress-strain-and-the-young-modulus/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https://examinerprep.com/notes/edexcel-ial-physics/stress-strain-and-the-young-modulus/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equations. Full notes: https://examinerprep.com/notes/edexcel-ial-physics/stress-strain-and-the-young-modulus/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https://examinerprep.com/notes/edexcel-ial-physics/stress-strain-and-the-young-modulus/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https://examinerprep.com/notes/edexcel-ial-physics/stress-strain-and-the-young-modulus/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https://examinerprep.com/ial-physics-1-9-stress-strain-and-the-young-modulus-questions#IALP-U1-9-A-01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https://examinerprep.com/ial-physics-1-9-stress-strain-and-the-young-modulus-questions#IALP-U1-9-FA-01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https://examinerprep.com/ial-physics-1-9-stress-strain-and-the-young-modulus-questions#IALP-U1-9-FA-10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https://examinerprep.com/ial-physics-1-9-stress-strain-and-the-young-modulus-questions#IALP-U1-9-B-01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https://examinerprep.com/ial-physics-1-9-stress-strain-and-the-young-modulus-questions#IALP-U1-9-B-02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https://examinerprep.com/ial-physics-1-9-stress-strain-and-the-young-modulus-questions#IALP-U1-9-A-01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https://examinerprep.com/ial-physics-1-9-stress-strain-and-the-young-modulus-questions#IALP-U1-9-FA-01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https://examinerprep.com/ial-physics-1-9-stress-strain-and-the-young-modulus-questions#IALP-U1-9-FA-10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https://examinerprep.com/ial-physics-1-9-stress-strain-and-the-young-modulus-questions#IALP-U1-9-B-01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https://examinerprep.com/ial-physics-1-9-stress-strain-and-the-young-modulus-questions#IALP-U1-9-B-02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3.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3.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3.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3.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3.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3.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3.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image-42-1.png"/><Relationship Id="rId2" Type="http://schemas.openxmlformats.org/officeDocument/2006/relationships/slideLayout" Target="../slideLayouts/slideLayout3.xml"/><Relationship Id="rId3"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slideLayout" Target="../slideLayouts/slideLayout3.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hyperlink" Target="https://examinerprep.com/notes/edexcel-ial-physics/stress-strain-and-the-young-modulus/" TargetMode="External"/><Relationship Id="rId2" Type="http://schemas.openxmlformats.org/officeDocument/2006/relationships/hyperlink" Target="https://examinerprep.com/ial-physics-1-9-stress-strain-and-the-young-modulus-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5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PHYSICS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1.9 Stress, strain and the Young modulus</a:t>
            </a:r>
            <a:endParaRPr lang="en-US" sz="38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11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1940357"/>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Tensile and compressive stress, σ= F/A, including the area of a wire from its diameter</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Tensile and compressive strain, ε= Δx/x</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Young modulus, E = σ/ε, and using it to predict extensions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Stress–strain graphs for a ductile metal; breaking stress (ultimate tensile stress)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Describing materials as stiff, strong, brittle, ductile, malleable, hard or tough, using graphs as evidence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Core Practical 3: determining the Young modulus of a material in the form of a wire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309341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Dividing force by area and extension by original length turns a force–extension graph for one sample into a stress–strain graph for the material, whose gradient is the Young modulus.</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Stress σ= F/A (unit Pa = N m⁻²); strain ε= Δx/x (no unit). Both can be tensile (stretching) or compressive (squashing).</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Young modulus E = σ/ε= Fx/(AΔx), unit Pa. A thicker or longer wire of the same metal has the same E.</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On a stress–strain graph the gradient of the straight section is E; the highest point is the breaking stress (ultimate tensile stress).</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5. Stiff = large E; strong = large breaking stress; brittle = breaks with little or no plastic deformation; ductile = large plastic deformation in tension; tough = absorbs a lot of energy before breaking.</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6. Core Practical 3 uses a long thin wire, a micrometer for the diameter at several places, a fixed scale for the extension, and the gradient of a stress–strain graph.</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are tensile and compressive stress?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a:t>
            </a:r>
            <a:endParaRPr lang="en-US" sz="1200" dirty="0"/>
          </a:p>
        </p:txBody>
      </p:sp>
      <p:sp>
        <p:nvSpPr>
          <p:cNvPr id="4" name="Text 2"/>
          <p:cNvSpPr txBox="1"/>
          <p:nvPr/>
        </p:nvSpPr>
        <p:spPr>
          <a:xfrm>
            <a:off x="457200" y="1371600"/>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force–extension graph describes one particular wire. Hang the same load on a wire twice as thick and it stretches a quarter as much; use a wire twice as long and it stretches twice as much. To compare materials rather than objects, we need quantities that take out the size of the sample. Stress does that for the force.</a:t>
            </a:r>
            <a:endParaRPr lang="en-US" sz="1500" dirty="0"/>
          </a:p>
        </p:txBody>
      </p:sp>
      <p:sp>
        <p:nvSpPr>
          <p:cNvPr id="5" name="Shape 3"/>
          <p:cNvSpPr/>
          <p:nvPr/>
        </p:nvSpPr>
        <p:spPr>
          <a:xfrm>
            <a:off x="457200" y="2412187"/>
            <a:ext cx="8229600" cy="1494130"/>
          </a:xfrm>
          <a:prstGeom prst="roundRect">
            <a:avLst>
              <a:gd name="adj" fmla="val 3672"/>
            </a:avLst>
          </a:prstGeom>
          <a:solidFill>
            <a:srgbClr val="EEF2FF"/>
          </a:solidFill>
          <a:ln w="9525">
            <a:solidFill>
              <a:srgbClr val="DDE2EA"/>
            </a:solidFill>
            <a:prstDash val="solid"/>
          </a:ln>
        </p:spPr>
      </p:sp>
      <p:sp>
        <p:nvSpPr>
          <p:cNvPr id="6" name="Text 4"/>
          <p:cNvSpPr txBox="1"/>
          <p:nvPr/>
        </p:nvSpPr>
        <p:spPr>
          <a:xfrm>
            <a:off x="603504" y="2503627"/>
            <a:ext cx="7936992" cy="1347826"/>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Stress</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is the force acting per unit cross-sectional area:</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σ= F/A</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σ = stress (Pa, i.e. N m⁻²), F = force (N), A = cross-sectional area (m²). For a wire of diameter d: A = πd²/4 = πr².</a:t>
            </a:r>
            <a:endParaRPr lang="en-US" sz="1400" dirty="0"/>
          </a:p>
        </p:txBody>
      </p:sp>
      <p:sp>
        <p:nvSpPr>
          <p:cNvPr id="7" name="Text 5"/>
          <p:cNvSpPr txBox="1"/>
          <p:nvPr/>
        </p:nvSpPr>
        <p:spPr>
          <a:xfrm>
            <a:off x="457200" y="4025189"/>
            <a:ext cx="8229600" cy="534010"/>
          </a:xfrm>
          <a:prstGeom prst="rect">
            <a:avLst/>
          </a:prstGeom>
          <a:noFill/>
          <a:ln/>
        </p:spPr>
        <p:txBody>
          <a:bodyPr wrap="square" lIns="0" tIns="0" rIns="0" bIns="0" rtlCol="0" anchor="t"/>
          <a:lstStyle/>
          <a:p>
            <a:pPr marL="228600" indent="-228600">
              <a:buSzPct val="100000"/>
              <a:buChar char="•"/>
            </a:pPr>
            <a:r>
              <a:rPr lang="en-US" sz="1500" b="1" dirty="0">
                <a:solidFill>
                  <a:srgbClr val="1A1F2B"/>
                </a:solidFill>
                <a:latin typeface="Calibri" pitchFamily="34" charset="0"/>
                <a:ea typeface="Calibri" pitchFamily="34" charset="-122"/>
                <a:cs typeface="Calibri" pitchFamily="34" charset="-120"/>
              </a:rPr>
              <a:t>Tensile stress:</a:t>
            </a:r>
            <a:r>
              <a:rPr lang="en-US" sz="1500" dirty="0">
                <a:solidFill>
                  <a:srgbClr val="1A1F2B"/>
                </a:solidFill>
                <a:latin typeface="Calibri" pitchFamily="34" charset="0"/>
                <a:ea typeface="Calibri" pitchFamily="34" charset="-122"/>
                <a:cs typeface="Calibri" pitchFamily="34" charset="-120"/>
              </a:rPr>
              <a:t> the forces pull outwards and tend to stretch the sample (a cable, a rope, a guitar string).</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are tensile and compressive stress?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a:t>
            </a:r>
            <a:endParaRPr lang="en-US" sz="1200" dirty="0"/>
          </a:p>
        </p:txBody>
      </p:sp>
      <p:pic>
        <p:nvPicPr>
          <p:cNvPr id="4" name="Image 0" descr="The same rod in tension (top) and in compression (bottom). Equal and opposite forces F act at the ends; the change in length Δx is measured from the original length x.">    </p:cNvPr>
          <p:cNvPicPr>
            <a:picLocks noChangeAspect="1"/>
          </p:cNvPicPr>
          <p:nvPr/>
        </p:nvPicPr>
        <p:blipFill>
          <a:blip r:embed="rId1"/>
          <a:stretch>
            <a:fillRect/>
          </a:stretch>
        </p:blipFill>
        <p:spPr>
          <a:xfrm>
            <a:off x="4389120" y="1496873"/>
            <a:ext cx="4297680" cy="2387498"/>
          </a:xfrm>
          <a:prstGeom prst="rect">
            <a:avLst/>
          </a:prstGeom>
        </p:spPr>
      </p:pic>
      <p:sp>
        <p:nvSpPr>
          <p:cNvPr id="5" name="Text 2"/>
          <p:cNvSpPr txBox="1"/>
          <p:nvPr/>
        </p:nvSpPr>
        <p:spPr>
          <a:xfrm>
            <a:off x="4389120" y="3930091"/>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The same rod in tension (top) and in compression (bottom). Equal and opposite forces F act at the ends; the change in length Δx is measured from the original length x.</a:t>
            </a:r>
            <a:endParaRPr lang="en-US" sz="1100" dirty="0"/>
          </a:p>
        </p:txBody>
      </p:sp>
      <p:sp>
        <p:nvSpPr>
          <p:cNvPr id="6" name="Text 3"/>
          <p:cNvSpPr txBox="1"/>
          <p:nvPr/>
        </p:nvSpPr>
        <p:spPr>
          <a:xfrm>
            <a:off x="457200" y="1371600"/>
            <a:ext cx="3611880" cy="2018995"/>
          </a:xfrm>
          <a:prstGeom prst="rect">
            <a:avLst/>
          </a:prstGeom>
          <a:noFill/>
          <a:ln/>
        </p:spPr>
        <p:txBody>
          <a:bodyPr wrap="square" lIns="0" tIns="0" rIns="0" bIns="0" rtlCol="0" anchor="t"/>
          <a:lstStyle/>
          <a:p>
            <a:pPr marL="228600" indent="-228600">
              <a:buSzPct val="100000"/>
              <a:buChar char="•"/>
            </a:pPr>
            <a:r>
              <a:rPr lang="en-US" sz="1500" b="1" dirty="0">
                <a:solidFill>
                  <a:srgbClr val="1A1F2B"/>
                </a:solidFill>
                <a:latin typeface="Calibri" pitchFamily="34" charset="0"/>
                <a:ea typeface="Calibri" pitchFamily="34" charset="-122"/>
                <a:cs typeface="Calibri" pitchFamily="34" charset="-120"/>
              </a:rPr>
              <a:t>Compressive stress:</a:t>
            </a:r>
            <a:r>
              <a:rPr lang="en-US" sz="1500" dirty="0">
                <a:solidFill>
                  <a:srgbClr val="1A1F2B"/>
                </a:solidFill>
                <a:latin typeface="Calibri" pitchFamily="34" charset="0"/>
                <a:ea typeface="Calibri" pitchFamily="34" charset="-122"/>
                <a:cs typeface="Calibri" pitchFamily="34" charset="-120"/>
              </a:rPr>
              <a:t> the forces push inwards and tend to squash it (a column, a table leg, the sole of a shoe).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area A is the cross-section at right angles to the force.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Stresses in materials are large numbers: 1 MPa = 10⁶ Pa, 1 GPa = 10⁹ Pa. Areas of wires are tiny: 1 mm² = 10⁻⁶ m².</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are tensile and compressive stress?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a:t>
            </a:r>
            <a:endParaRPr lang="en-US" sz="1200" dirty="0"/>
          </a:p>
        </p:txBody>
      </p:sp>
      <p:pic>
        <p:nvPicPr>
          <p:cNvPr id="4" name="Image 0" descr="The cross-sectional area of a wire comes from its measured diameter: A = πd²/4. Halve the diameter before using πr², and convert mm to m before squaring.">    </p:cNvPr>
          <p:cNvPicPr>
            <a:picLocks noChangeAspect="1"/>
          </p:cNvPicPr>
          <p:nvPr/>
        </p:nvPicPr>
        <p:blipFill>
          <a:blip r:embed="rId1"/>
          <a:stretch>
            <a:fillRect/>
          </a:stretch>
        </p:blipFill>
        <p:spPr>
          <a:xfrm>
            <a:off x="2770632" y="1371600"/>
            <a:ext cx="3602736" cy="2638044"/>
          </a:xfrm>
          <a:prstGeom prst="rect">
            <a:avLst/>
          </a:prstGeom>
        </p:spPr>
      </p:pic>
      <p:sp>
        <p:nvSpPr>
          <p:cNvPr id="5" name="Text 2"/>
          <p:cNvSpPr txBox="1"/>
          <p:nvPr/>
        </p:nvSpPr>
        <p:spPr>
          <a:xfrm>
            <a:off x="2770632" y="4055364"/>
            <a:ext cx="3602736" cy="562356"/>
          </a:xfrm>
          <a:prstGeom prst="rect">
            <a:avLst/>
          </a:prstGeom>
          <a:noFill/>
          <a:ln/>
        </p:spPr>
        <p:txBody>
          <a:bodyPr wrap="square" lIns="0" tIns="0" rIns="0" bIns="0" rtlCol="0" anchor="t"/>
          <a:lstStyle/>
          <a:p>
            <a:pPr algn="ctr" indent="0" marL="0">
              <a:buNone/>
            </a:pPr>
            <a:r>
              <a:rPr lang="en-US" sz="1100" i="1" dirty="0">
                <a:solidFill>
                  <a:srgbClr val="5A6577"/>
                </a:solidFill>
              </a:rPr>
              <a:t>The cross-sectional area of a wire comes from its measured diameter: A = πd²/4. Halve the diameter before using πr², and convert mm to m before squaring.</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are tensile and compressive stress?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 · Worked example 1 · Easy · Calculate</a:t>
            </a:r>
            <a:endParaRPr lang="en-US" sz="1200" dirty="0"/>
          </a:p>
        </p:txBody>
      </p:sp>
      <p:sp>
        <p:nvSpPr>
          <p:cNvPr id="4" name="Text 2"/>
          <p:cNvSpPr txBox="1"/>
          <p:nvPr/>
        </p:nvSpPr>
        <p:spPr>
          <a:xfrm>
            <a:off x="457200" y="1371600"/>
            <a:ext cx="8229600" cy="193029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lamp of mass 42 kg hangs at rest from a single steel wire of diameter 2.4 mm. Calculate the tensile stress in the wire.</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The tension equals the weight: F = mg = 42×9.81 = 412 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Area from the diameter, in metres: A = π×(2.4×10⁻³)²÷4 = 4.52×10⁻⁶ m².</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σ= 412÷4.52×10⁻⁶ → </a:t>
            </a:r>
            <a:r>
              <a:rPr lang="en-US" sz="1500" b="1" dirty="0">
                <a:solidFill>
                  <a:srgbClr val="1A1F2B"/>
                </a:solidFill>
                <a:latin typeface="Calibri" pitchFamily="34" charset="0"/>
                <a:ea typeface="Calibri" pitchFamily="34" charset="-122"/>
                <a:cs typeface="Calibri" pitchFamily="34" charset="-120"/>
              </a:rPr>
              <a:t>σ = 9.1 × 10⁷ Pa (91 MPa)</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are tensile and compressive stress?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Putting the diameter into πr². This makes the area four times too big and the stress four times too small. Halve the diameter first, or use πd²/4, and convert millimetres to metres before squaring.</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strain?</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a:t>
            </a:r>
            <a:endParaRPr lang="en-US" sz="1200" dirty="0"/>
          </a:p>
        </p:txBody>
      </p:sp>
      <p:sp>
        <p:nvSpPr>
          <p:cNvPr id="4" name="Shape 2"/>
          <p:cNvSpPr/>
          <p:nvPr/>
        </p:nvSpPr>
        <p:spPr>
          <a:xfrm>
            <a:off x="457200" y="1371600"/>
            <a:ext cx="8229600" cy="1232611"/>
          </a:xfrm>
          <a:prstGeom prst="roundRect">
            <a:avLst>
              <a:gd name="adj" fmla="val 4451"/>
            </a:avLst>
          </a:prstGeom>
          <a:solidFill>
            <a:srgbClr val="EEF2FF"/>
          </a:solidFill>
          <a:ln w="9525">
            <a:solidFill>
              <a:srgbClr val="DDE2EA"/>
            </a:solidFill>
            <a:prstDash val="solid"/>
          </a:ln>
        </p:spPr>
      </p:sp>
      <p:sp>
        <p:nvSpPr>
          <p:cNvPr id="5" name="Text 3"/>
          <p:cNvSpPr txBox="1"/>
          <p:nvPr/>
        </p:nvSpPr>
        <p:spPr>
          <a:xfrm>
            <a:off x="603504" y="1463040"/>
            <a:ext cx="7936992" cy="1086307"/>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Strain</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is the change in length divided by the original length:</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ε= Δx/x</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ε = strain (no unit), Δx = extension or compression (m), x = original length (m).</a:t>
            </a:r>
            <a:endParaRPr lang="en-US" sz="1400" dirty="0"/>
          </a:p>
        </p:txBody>
      </p:sp>
      <p:sp>
        <p:nvSpPr>
          <p:cNvPr id="6" name="Text 4"/>
          <p:cNvSpPr txBox="1"/>
          <p:nvPr/>
        </p:nvSpPr>
        <p:spPr>
          <a:xfrm>
            <a:off x="457200" y="2723083"/>
            <a:ext cx="8229600" cy="183885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Strain is a ratio of two lengths, so it has no unit. It may be given as a decimal or as a percentage: a strain of 0.002 is 0.2%. Tensile strain is an extension; compressive strain is a reduction in length.</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Strain compares the change with the size of the sample, so a 1 mm stretch is a big strain for a 10 cm wire but a tiny one for a 10 m cable.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Metals in their elastic region usually show strains well below 0.01 (1%). This is why the Young modulus practical needs a long wire.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Use the </a:t>
            </a:r>
            <a:r>
              <a:rPr lang="en-US" sz="1500" b="1" dirty="0">
                <a:solidFill>
                  <a:srgbClr val="1A1F2B"/>
                </a:solidFill>
                <a:latin typeface="Calibri" pitchFamily="34" charset="0"/>
                <a:ea typeface="Calibri" pitchFamily="34" charset="-122"/>
                <a:cs typeface="Calibri" pitchFamily="34" charset="-120"/>
              </a:rPr>
              <a:t>original</a:t>
            </a:r>
            <a:r>
              <a:rPr lang="en-US" sz="1500" dirty="0">
                <a:solidFill>
                  <a:srgbClr val="1A1F2B"/>
                </a:solidFill>
                <a:latin typeface="Calibri" pitchFamily="34" charset="0"/>
                <a:ea typeface="Calibri" pitchFamily="34" charset="-122"/>
                <a:cs typeface="Calibri" pitchFamily="34" charset="-120"/>
              </a:rPr>
              <a:t> length, not the stretched length.</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the Young modulus?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a:t>
            </a:r>
            <a:endParaRPr lang="en-US" sz="1200" dirty="0"/>
          </a:p>
        </p:txBody>
      </p:sp>
      <p:sp>
        <p:nvSpPr>
          <p:cNvPr id="4" name="Shape 2"/>
          <p:cNvSpPr/>
          <p:nvPr/>
        </p:nvSpPr>
        <p:spPr>
          <a:xfrm>
            <a:off x="457200" y="1371600"/>
            <a:ext cx="8229600" cy="2016252"/>
          </a:xfrm>
          <a:prstGeom prst="roundRect">
            <a:avLst>
              <a:gd name="adj" fmla="val 2721"/>
            </a:avLst>
          </a:prstGeom>
          <a:solidFill>
            <a:srgbClr val="EEF2FF"/>
          </a:solidFill>
          <a:ln w="9525">
            <a:solidFill>
              <a:srgbClr val="DDE2EA"/>
            </a:solidFill>
            <a:prstDash val="solid"/>
          </a:ln>
        </p:spPr>
      </p:sp>
      <p:sp>
        <p:nvSpPr>
          <p:cNvPr id="5" name="Text 3"/>
          <p:cNvSpPr txBox="1"/>
          <p:nvPr/>
        </p:nvSpPr>
        <p:spPr>
          <a:xfrm>
            <a:off x="603504" y="1463040"/>
            <a:ext cx="7936992" cy="1869948"/>
          </a:xfrm>
          <a:prstGeom prst="rect">
            <a:avLst/>
          </a:prstGeom>
          <a:noFill/>
          <a:ln/>
        </p:spPr>
        <p:txBody>
          <a:bodyPr wrap="square" lIns="0" tIns="0" rIns="0" bIns="0" rtlCol="0" anchor="t"/>
          <a:lstStyle/>
          <a:p>
            <a:pPr indent="0" marL="0">
              <a:buNone/>
            </a:pPr>
            <a:r>
              <a:rPr lang="en-US" sz="1400" dirty="0">
                <a:solidFill>
                  <a:srgbClr val="1A1F2B"/>
                </a:solidFill>
                <a:latin typeface="Calibri" pitchFamily="34" charset="0"/>
                <a:ea typeface="Calibri" pitchFamily="34" charset="-122"/>
                <a:cs typeface="Calibri" pitchFamily="34" charset="-120"/>
              </a:rPr>
              <a:t>The </a:t>
            </a:r>
            <a:r>
              <a:rPr lang="en-US" sz="1400" b="1" dirty="0">
                <a:solidFill>
                  <a:srgbClr val="1A1F2B"/>
                </a:solidFill>
                <a:latin typeface="Calibri" pitchFamily="34" charset="0"/>
                <a:ea typeface="Calibri" pitchFamily="34" charset="-122"/>
                <a:cs typeface="Calibri" pitchFamily="34" charset="-120"/>
              </a:rPr>
              <a:t>Young modulus</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of a material is the ratio of stress to strain, for stresses within the limit of proportionality:</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E = σ/ε   so  E = Fx/A Δx</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E = Young modulus (Pa). Strain has no unit, so E has the unit of stress. Valid where stress is proportional to strain: the straight part of a stress–strain graph, where the material obeys Hooke's law.</a:t>
            </a:r>
            <a:endParaRPr lang="en-US" sz="1400" dirty="0"/>
          </a:p>
        </p:txBody>
      </p:sp>
      <p:sp>
        <p:nvSpPr>
          <p:cNvPr id="6" name="Text 4"/>
          <p:cNvSpPr txBox="1"/>
          <p:nvPr/>
        </p:nvSpPr>
        <p:spPr>
          <a:xfrm>
            <a:off x="457200" y="3506724"/>
            <a:ext cx="8229600" cy="815645"/>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E measures the stiffness of a material: a large E means a large stress is needed for a small strain.</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It does not depend on the shape or size of the sample. Compare the stiffness of an object (1.8): k = F/Δx = EA/x, which does depend on A and x.</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the Young modulus?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a:t>
            </a:r>
            <a:endParaRPr lang="en-US" sz="1200" dirty="0"/>
          </a:p>
        </p:txBody>
      </p:sp>
      <p:pic>
        <p:nvPicPr>
          <p:cNvPr id="4" name="Image 0" descr="The straight-line regions of three metals, drawn from E = σ/ε. The steeper the line, the stiffer the material. The triangle on the copper line gives 120 MPa ÷ 1.0 × 10⁻³ = 1.2 × 10¹¹ Pa.">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The straight-line regions of three metals, drawn from E = σ/ε. The steeper the line, the stiffer the material. The triangle on the copper line gives 120 MPa ÷ 1.0 × 10⁻³ = 1.2 × 10¹¹ Pa.</a:t>
            </a:r>
            <a:endParaRPr lang="en-US" sz="1100" dirty="0"/>
          </a:p>
        </p:txBody>
      </p:sp>
      <p:sp>
        <p:nvSpPr>
          <p:cNvPr id="6" name="Text 3"/>
          <p:cNvSpPr txBox="1"/>
          <p:nvPr/>
        </p:nvSpPr>
        <p:spPr>
          <a:xfrm>
            <a:off x="457200" y="1371600"/>
            <a:ext cx="3621938" cy="764438"/>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Typical values: steel about 200 GPa, copper about 120 GPa, aluminium about 70 GPa, rubber only a few MPa.</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the Young modulus?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a:t>
            </a:r>
            <a:endParaRPr lang="en-US" sz="1200" dirty="0"/>
          </a:p>
        </p:txBody>
      </p:sp>
      <p:pic>
        <p:nvPicPr>
          <p:cNvPr id="4" name="Image 0" descr="The granite column of worked example 2 (not to scale), squeezed between the load and the ground: a compressive stress.">    </p:cNvPr>
          <p:cNvPicPr>
            <a:picLocks noChangeAspect="1"/>
          </p:cNvPicPr>
          <p:nvPr/>
        </p:nvPicPr>
        <p:blipFill>
          <a:blip r:embed="rId1"/>
          <a:stretch>
            <a:fillRect/>
          </a:stretch>
        </p:blipFill>
        <p:spPr>
          <a:xfrm>
            <a:off x="3544214" y="1371600"/>
            <a:ext cx="2055571" cy="2469794"/>
          </a:xfrm>
          <a:prstGeom prst="rect">
            <a:avLst/>
          </a:prstGeom>
        </p:spPr>
      </p:pic>
      <p:sp>
        <p:nvSpPr>
          <p:cNvPr id="5" name="Text 2"/>
          <p:cNvSpPr txBox="1"/>
          <p:nvPr/>
        </p:nvSpPr>
        <p:spPr>
          <a:xfrm>
            <a:off x="3383280" y="3887114"/>
            <a:ext cx="2377440" cy="730606"/>
          </a:xfrm>
          <a:prstGeom prst="rect">
            <a:avLst/>
          </a:prstGeom>
          <a:noFill/>
          <a:ln/>
        </p:spPr>
        <p:txBody>
          <a:bodyPr wrap="square" lIns="0" tIns="0" rIns="0" bIns="0" rtlCol="0" anchor="t"/>
          <a:lstStyle/>
          <a:p>
            <a:pPr algn="ctr" indent="0" marL="0">
              <a:buNone/>
            </a:pPr>
            <a:r>
              <a:rPr lang="en-US" sz="1100" i="1" dirty="0">
                <a:solidFill>
                  <a:srgbClr val="5A6577"/>
                </a:solidFill>
              </a:rPr>
              <a:t>The granite column of worked example 2 (not to scale), squeezed between the load and the ground: a compressive stress.</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the Young modulus?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 · Worked example 2 · Medium · Calculate</a:t>
            </a:r>
            <a:endParaRPr lang="en-US" sz="1200" dirty="0"/>
          </a:p>
        </p:txBody>
      </p:sp>
      <p:sp>
        <p:nvSpPr>
          <p:cNvPr id="4" name="Text 2"/>
          <p:cNvSpPr txBox="1"/>
          <p:nvPr/>
        </p:nvSpPr>
        <p:spPr>
          <a:xfrm>
            <a:off x="457200" y="1371600"/>
            <a:ext cx="8229600" cy="2160727"/>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granite column of square cross-section, 0.30 m × 0.30 m, supports a compressive load of 1.8 × 10⁵ N. The column is 4.5 m tall and the load shortens it by 0.21 mm. Calculate (a) the compressive stress, (b) the compressive strain and (c) the Young modulus of the granite.</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σ= 1.8×10⁵÷(0.30×0.30) = 1.8×10⁵÷0.090 → </a:t>
            </a:r>
            <a:r>
              <a:rPr lang="en-US" sz="1500" b="1" dirty="0">
                <a:solidFill>
                  <a:srgbClr val="1A1F2B"/>
                </a:solidFill>
                <a:latin typeface="Calibri" pitchFamily="34" charset="0"/>
                <a:ea typeface="Calibri" pitchFamily="34" charset="-122"/>
                <a:cs typeface="Calibri" pitchFamily="34" charset="-120"/>
              </a:rPr>
              <a:t>σ = 2.0 × 10⁶ Pa</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Both lengths in metres: ε= 2.1×10⁻⁴÷4.5 → </a:t>
            </a:r>
            <a:r>
              <a:rPr lang="en-US" sz="1500" b="1" dirty="0">
                <a:solidFill>
                  <a:srgbClr val="1A1F2B"/>
                </a:solidFill>
                <a:latin typeface="Calibri" pitchFamily="34" charset="0"/>
                <a:ea typeface="Calibri" pitchFamily="34" charset="-122"/>
                <a:cs typeface="Calibri" pitchFamily="34" charset="-120"/>
              </a:rPr>
              <a:t>ε = 4.67 × 10⁻⁵ (no unit)</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E = 2.0×10⁶÷4.67×10⁻⁵ → </a:t>
            </a:r>
            <a:r>
              <a:rPr lang="en-US" sz="1500" b="1" dirty="0">
                <a:solidFill>
                  <a:srgbClr val="1A1F2B"/>
                </a:solidFill>
                <a:latin typeface="Calibri" pitchFamily="34" charset="0"/>
                <a:ea typeface="Calibri" pitchFamily="34" charset="-122"/>
                <a:cs typeface="Calibri" pitchFamily="34" charset="-120"/>
              </a:rPr>
              <a:t>E = 4.3 × 10¹⁰ Pa (43 GPa)</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the Young modulus?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 · Worked example 3 · Medium · Calculate, state</a:t>
            </a:r>
            <a:endParaRPr lang="en-US" sz="1200" dirty="0"/>
          </a:p>
        </p:txBody>
      </p:sp>
      <p:sp>
        <p:nvSpPr>
          <p:cNvPr id="4" name="Text 2"/>
          <p:cNvSpPr txBox="1"/>
          <p:nvPr/>
        </p:nvSpPr>
        <p:spPr>
          <a:xfrm>
            <a:off x="457200" y="1371600"/>
            <a:ext cx="8229600" cy="2621585"/>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copper wire is 1.6 m long and 0.50 mm in diameter. A load of 25 N is hung from it. The Young modulus of copper is 1.2 × 10¹¹ Pa; assume the wire obeys Hooke's law. (a) Calculate the extension. (b) A second wire of the same copper has the same length but twice the diameter. State its extension under the same load.</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A = π×(0.50×10⁻³)²÷4 = 1.96×10⁻⁷ m², so σ= 25÷1.96×10⁻⁷ = 1.27×10⁸ Pa.</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ε= σ/E = 1.27×10⁸÷1.2×10¹¹ = 1.06×10⁻³, so Δx = εx = 1.06×10⁻³×1.6 → </a:t>
            </a:r>
            <a:r>
              <a:rPr lang="en-US" sz="1500" b="1" dirty="0">
                <a:solidFill>
                  <a:srgbClr val="1A1F2B"/>
                </a:solidFill>
                <a:latin typeface="Calibri" pitchFamily="34" charset="0"/>
                <a:ea typeface="Calibri" pitchFamily="34" charset="-122"/>
                <a:cs typeface="Calibri" pitchFamily="34" charset="-120"/>
              </a:rPr>
              <a:t>Δx = 1.7 mm</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Doubling d multiplies A by 4, so the stress and the strain are quartered: 1.70÷4 → </a:t>
            </a:r>
            <a:r>
              <a:rPr lang="en-US" sz="1500" b="1" dirty="0">
                <a:solidFill>
                  <a:srgbClr val="1A1F2B"/>
                </a:solidFill>
                <a:latin typeface="Calibri" pitchFamily="34" charset="0"/>
                <a:ea typeface="Calibri" pitchFamily="34" charset="-122"/>
                <a:cs typeface="Calibri" pitchFamily="34" charset="-120"/>
              </a:rPr>
              <a:t>0.42 mm</a:t>
            </a:r>
            <a:r>
              <a:rPr lang="en-US" sz="1500" dirty="0">
                <a:solidFill>
                  <a:srgbClr val="1A1F2B"/>
                </a:solidFill>
                <a:latin typeface="Calibri" pitchFamily="34" charset="0"/>
                <a:ea typeface="Calibri" pitchFamily="34" charset="-122"/>
                <a:cs typeface="Calibri" pitchFamily="34" charset="-120"/>
              </a:rPr>
              <a:t>. The Young modulus is unchanged because it is the same material; only the object's stiffness changes.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does a stress–strain graph show?</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a:t>
            </a:r>
            <a:endParaRPr lang="en-US" sz="1200" dirty="0"/>
          </a:p>
        </p:txBody>
      </p:sp>
      <p:sp>
        <p:nvSpPr>
          <p:cNvPr id="4" name="Text 2"/>
          <p:cNvSpPr txBox="1"/>
          <p:nvPr/>
        </p:nvSpPr>
        <p:spPr>
          <a:xfrm>
            <a:off x="457200" y="1371600"/>
            <a:ext cx="8229600" cy="314370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stress–strain graph has the same shape as the force–extension graph of the same sample, but it describes the material: any sample of it gives the same curve. The points on it are the ones you met in 1.8.</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Gradient of the straight section</a:t>
            </a:r>
            <a:r>
              <a:rPr lang="en-US" sz="1500" dirty="0">
                <a:solidFill>
                  <a:srgbClr val="1A1F2B"/>
                </a:solidFill>
                <a:latin typeface="Calibri" pitchFamily="34" charset="0"/>
                <a:ea typeface="Calibri" pitchFamily="34" charset="-122"/>
                <a:cs typeface="Calibri" pitchFamily="34" charset="-120"/>
              </a:rPr>
              <a:t> = Young modulus E.</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P, limit of proportionality:</a:t>
            </a:r>
            <a:r>
              <a:rPr lang="en-US" sz="1500" dirty="0">
                <a:solidFill>
                  <a:srgbClr val="1A1F2B"/>
                </a:solidFill>
                <a:latin typeface="Calibri" pitchFamily="34" charset="0"/>
                <a:ea typeface="Calibri" pitchFamily="34" charset="-122"/>
                <a:cs typeface="Calibri" pitchFamily="34" charset="-120"/>
              </a:rPr>
              <a:t> the end of the straight line.</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E, elastic limit:</a:t>
            </a:r>
            <a:r>
              <a:rPr lang="en-US" sz="1500" dirty="0">
                <a:solidFill>
                  <a:srgbClr val="1A1F2B"/>
                </a:solidFill>
                <a:latin typeface="Calibri" pitchFamily="34" charset="0"/>
                <a:ea typeface="Calibri" pitchFamily="34" charset="-122"/>
                <a:cs typeface="Calibri" pitchFamily="34" charset="-120"/>
              </a:rPr>
              <a:t> beyond this the sample does not return to its original length when the load is removed.</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Y, yield point:</a:t>
            </a:r>
            <a:r>
              <a:rPr lang="en-US" sz="1500" dirty="0">
                <a:solidFill>
                  <a:srgbClr val="1A1F2B"/>
                </a:solidFill>
                <a:latin typeface="Calibri" pitchFamily="34" charset="0"/>
                <a:ea typeface="Calibri" pitchFamily="34" charset="-122"/>
                <a:cs typeface="Calibri" pitchFamily="34" charset="-120"/>
              </a:rPr>
              <a:t> the material starts to deform plastically with little or no increase in stress.</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Breaking stress (ultimate tensile stress, UTS):</a:t>
            </a:r>
            <a:r>
              <a:rPr lang="en-US" sz="1500" dirty="0">
                <a:solidFill>
                  <a:srgbClr val="1A1F2B"/>
                </a:solidFill>
                <a:latin typeface="Calibri" pitchFamily="34" charset="0"/>
                <a:ea typeface="Calibri" pitchFamily="34" charset="-122"/>
                <a:cs typeface="Calibri" pitchFamily="34" charset="-120"/>
              </a:rPr>
              <a:t> the greatest stress the material can withstand, the highest point of the curve.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For a ductile metal, beyond the UTS the wire forms a narrow "neck"; the force it can support falls and it breaks soon after.</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does a stress–strain graph show?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a:t>
            </a:r>
            <a:endParaRPr lang="en-US" sz="1200" dirty="0"/>
          </a:p>
        </p:txBody>
      </p:sp>
      <p:pic>
        <p:nvPicPr>
          <p:cNvPr id="4" name="Image 0" descr="Graph A: the start of the curve for one ductile metal (a model). It is straight to P at 90 MPa, so E = 90 MPa ÷ 0.75 × 10⁻³ = 1.2 × 10¹¹ Pa. Unloading from a strain of 2.0 × 10⁻³ follows a line parallel to the first and leaves a permanent strain of about 1.0 × 10⁻³.">    </p:cNvPr>
          <p:cNvPicPr>
            <a:picLocks noChangeAspect="1"/>
          </p:cNvPicPr>
          <p:nvPr/>
        </p:nvPicPr>
        <p:blipFill>
          <a:blip r:embed="rId1"/>
          <a:stretch>
            <a:fillRect/>
          </a:stretch>
        </p:blipFill>
        <p:spPr>
          <a:xfrm>
            <a:off x="2565806" y="1371600"/>
            <a:ext cx="4012387" cy="2469794"/>
          </a:xfrm>
          <a:prstGeom prst="rect">
            <a:avLst/>
          </a:prstGeom>
        </p:spPr>
      </p:pic>
      <p:sp>
        <p:nvSpPr>
          <p:cNvPr id="5" name="Text 2"/>
          <p:cNvSpPr txBox="1"/>
          <p:nvPr/>
        </p:nvSpPr>
        <p:spPr>
          <a:xfrm>
            <a:off x="2565806" y="3887114"/>
            <a:ext cx="4012387" cy="730606"/>
          </a:xfrm>
          <a:prstGeom prst="rect">
            <a:avLst/>
          </a:prstGeom>
          <a:noFill/>
          <a:ln/>
        </p:spPr>
        <p:txBody>
          <a:bodyPr wrap="square" lIns="0" tIns="0" rIns="0" bIns="0" rtlCol="0" anchor="t"/>
          <a:lstStyle/>
          <a:p>
            <a:pPr algn="ctr" indent="0" marL="0">
              <a:buNone/>
            </a:pPr>
            <a:r>
              <a:rPr lang="en-US" sz="1100" i="1" dirty="0">
                <a:solidFill>
                  <a:srgbClr val="5A6577"/>
                </a:solidFill>
              </a:rPr>
              <a:t>Graph A: the start of the curve for one ductile metal (a model). It is straight to P at 90 MPa, so E = 90 MPa ÷ 0.75 × 10⁻³ = 1.2 × 10¹¹ Pa. Unloading from a strain of 2.0 × 10⁻³ follows a line parallel to the first and leaves a permanent strain of about 1.0 × 10⁻³.</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does a stress–strain graph show?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a:t>
            </a:r>
            <a:endParaRPr lang="en-US" sz="1200" dirty="0"/>
          </a:p>
        </p:txBody>
      </p:sp>
      <p:pic>
        <p:nvPicPr>
          <p:cNvPr id="4" name="Image 0" descr="Graph B: the whole curve for the same metal. On this scale the elastic part is an almost vertical line at the start: plastic strain is hundreds of times larger than elastic strain. The breaking stress is the maximum, not the end point.">    </p:cNvPr>
          <p:cNvPicPr>
            <a:picLocks noChangeAspect="1"/>
          </p:cNvPicPr>
          <p:nvPr/>
        </p:nvPicPr>
        <p:blipFill>
          <a:blip r:embed="rId1"/>
          <a:stretch>
            <a:fillRect/>
          </a:stretch>
        </p:blipFill>
        <p:spPr>
          <a:xfrm>
            <a:off x="2565806" y="1371600"/>
            <a:ext cx="4012387" cy="2469794"/>
          </a:xfrm>
          <a:prstGeom prst="rect">
            <a:avLst/>
          </a:prstGeom>
        </p:spPr>
      </p:pic>
      <p:sp>
        <p:nvSpPr>
          <p:cNvPr id="5" name="Text 2"/>
          <p:cNvSpPr txBox="1"/>
          <p:nvPr/>
        </p:nvSpPr>
        <p:spPr>
          <a:xfrm>
            <a:off x="2565806" y="3887114"/>
            <a:ext cx="4012387" cy="730606"/>
          </a:xfrm>
          <a:prstGeom prst="rect">
            <a:avLst/>
          </a:prstGeom>
          <a:noFill/>
          <a:ln/>
        </p:spPr>
        <p:txBody>
          <a:bodyPr wrap="square" lIns="0" tIns="0" rIns="0" bIns="0" rtlCol="0" anchor="t"/>
          <a:lstStyle/>
          <a:p>
            <a:pPr algn="ctr" indent="0" marL="0">
              <a:buNone/>
            </a:pPr>
            <a:r>
              <a:rPr lang="en-US" sz="1100" i="1" dirty="0">
                <a:solidFill>
                  <a:srgbClr val="5A6577"/>
                </a:solidFill>
              </a:rPr>
              <a:t>Graph B: the whole curve for the same metal. On this scale the elastic part is an almost vertical line at the start: plastic strain is hundreds of times larger than elastic strain. The breaking stress is the maximum, not the end point.</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does a stress–strain graph show?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 · Worked example 4 · Hard · Determine, estimate</a:t>
            </a:r>
            <a:endParaRPr lang="en-US" sz="1200" dirty="0"/>
          </a:p>
        </p:txBody>
      </p:sp>
      <p:sp>
        <p:nvSpPr>
          <p:cNvPr id="4" name="Text 2"/>
          <p:cNvSpPr txBox="1"/>
          <p:nvPr/>
        </p:nvSpPr>
        <p:spPr>
          <a:xfrm>
            <a:off x="457200" y="1371600"/>
            <a:ext cx="8229600" cy="285201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Use graphs A and B for this metal. (a) Determine the Young modulus. (b) A wire of this metal has diameter 0.80 mm. Calculate the greatest load it can support. (c) A 1.2 m length of the wire is stretched to a strain of 2.0 × 10⁻³ and the load is removed. Estimate its permanent extension.</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Gradient from the origin to P: E = 90×10⁶÷0.75×10⁻³ → </a:t>
            </a:r>
            <a:r>
              <a:rPr lang="en-US" sz="1500" b="1" dirty="0">
                <a:solidFill>
                  <a:srgbClr val="1A1F2B"/>
                </a:solidFill>
                <a:latin typeface="Calibri" pitchFamily="34" charset="0"/>
                <a:ea typeface="Calibri" pitchFamily="34" charset="-122"/>
                <a:cs typeface="Calibri" pitchFamily="34" charset="-120"/>
              </a:rPr>
              <a:t>E = 1.2 × 10¹¹ Pa</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Greatest load = breaking stress × area: A = π×(0.80×10⁻³)²÷4 = 5.03×10⁻⁷ m², F = 220×10⁶×5.03×10⁻⁷ = 111 N → </a:t>
            </a:r>
            <a:r>
              <a:rPr lang="en-US" sz="1500" b="1" dirty="0">
                <a:solidFill>
                  <a:srgbClr val="1A1F2B"/>
                </a:solidFill>
                <a:latin typeface="Calibri" pitchFamily="34" charset="0"/>
                <a:ea typeface="Calibri" pitchFamily="34" charset="-122"/>
                <a:cs typeface="Calibri" pitchFamily="34" charset="-120"/>
              </a:rPr>
              <a:t>1.1 × 10² N</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At ε= 2.0×10⁻³ the stress is about 116 MPa. On unloading the elastic part is recovered along a line of gradient E: elastic strain = 116×10⁶÷1.2×10¹¹ = 9.7×10⁻⁴. Permanent strain ≈2.0×10⁻³ - 0.97×10⁻³ = 1.0×10⁻³, so permanent extension ≈1.0×10⁻³×1.2 → </a:t>
            </a:r>
            <a:r>
              <a:rPr lang="en-US" sz="1500" b="1" dirty="0">
                <a:solidFill>
                  <a:srgbClr val="1A1F2B"/>
                </a:solidFill>
                <a:latin typeface="Calibri" pitchFamily="34" charset="0"/>
                <a:ea typeface="Calibri" pitchFamily="34" charset="-122"/>
                <a:cs typeface="Calibri" pitchFamily="34" charset="-120"/>
              </a:rPr>
              <a:t>≈ 1.2 mm</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does a stress–strain graph show?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"Breaking stress" means the maximum stress on the curve, not the stress at the point where the line stops. For a ductile metal the line ends lower than the maximum because the wire has necked.</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does a stress–strain graph show?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 · Worked example 5 · Hard · Calculate</a:t>
            </a:r>
            <a:endParaRPr lang="en-US" sz="1200" dirty="0"/>
          </a:p>
        </p:txBody>
      </p:sp>
      <p:sp>
        <p:nvSpPr>
          <p:cNvPr id="4" name="Text 2"/>
          <p:cNvSpPr txBox="1"/>
          <p:nvPr/>
        </p:nvSpPr>
        <p:spPr>
          <a:xfrm>
            <a:off x="457200" y="1371600"/>
            <a:ext cx="8229600" cy="268467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hoist must hold a load of mass 2500 kg on a single steel cable. The breaking stress of the steel is 1.6 × 10⁹ Pa and, for safety, the stress in the cable must not exceed one fifth of this. The Young modulus of the steel is 2.0 × 10¹¹ Pa. (a) Calculate the minimum diameter of the cable. (b) Calculate the extension of a 32 m length of this cable when it carries the load.</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Greatest allowed stress σ= 1.6×10⁹÷5 = 3.2×10⁸ Pa; load F = 2500×9.81 = 2.45×10⁴ 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A = F/σ= 2.45×10⁴÷3.2×10⁸ = 7.66×10⁻⁵ m², so d = √(4A/π) → </a:t>
            </a:r>
            <a:r>
              <a:rPr lang="en-US" sz="1500" b="1" dirty="0">
                <a:solidFill>
                  <a:srgbClr val="1A1F2B"/>
                </a:solidFill>
                <a:latin typeface="Calibri" pitchFamily="34" charset="0"/>
                <a:ea typeface="Calibri" pitchFamily="34" charset="-122"/>
                <a:cs typeface="Calibri" pitchFamily="34" charset="-120"/>
              </a:rPr>
              <a:t>d = 9.9 mm</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ε= σ/E = 3.2×10⁸÷2.0×10¹¹ = 1.6×10⁻³, so Δx = 1.6×10⁻³×32 → </a:t>
            </a:r>
            <a:r>
              <a:rPr lang="en-US" sz="1500" b="1" dirty="0">
                <a:solidFill>
                  <a:srgbClr val="1A1F2B"/>
                </a:solidFill>
                <a:latin typeface="Calibri" pitchFamily="34" charset="0"/>
                <a:ea typeface="Calibri" pitchFamily="34" charset="-122"/>
                <a:cs typeface="Calibri" pitchFamily="34" charset="-120"/>
              </a:rPr>
              <a:t>Δx = 51 mm</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The cable diameter must be rounded up to a size that is available, so the real stress is a little lower.</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describe a material from its stress–strain graph?</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Everyday words like "strong" and "tough" have precise meanings in physics, and each one is linked to a different feature of the stress–strain graph.</a:t>
            </a:r>
            <a:endParaRPr lang="en-US" sz="1500" dirty="0"/>
          </a:p>
        </p:txBody>
      </p:sp>
      <p:graphicFrame>
        <p:nvGraphicFramePr>
          <p:cNvPr id="22" name="Table 0"/>
          <p:cNvGraphicFramePr>
            <a:graphicFrameLocks noGrp="1"/>
          </p:cNvGraphicFramePr>
          <p:nvPr>
            <p:extLst>
              <p:ext uri="{D42A27DB-BD31-4B8C-83A1-F6EECF244321}">
                <p14:modId xmlns:p14="http://schemas.microsoft.com/office/powerpoint/2010/main" val="1579011935"/>
              </p:ext>
            </p:extLst>
          </p:nvPr>
        </p:nvGraphicFramePr>
        <p:xfrm>
          <a:off x="457200" y="1951330"/>
          <a:ext cx="8229600" cy="914400"/>
        </p:xfrm>
        <a:graphic>
          <a:graphicData uri="http://schemas.openxmlformats.org/drawingml/2006/table">
            <a:tbl>
              <a:tblPr/>
              <a:tblGrid>
                <a:gridCol w="804672"/>
                <a:gridCol w="3712464"/>
                <a:gridCol w="3712464"/>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Property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Meaning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Evidence on a stress–strain graph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Stiff</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large stress needed for a small strain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steep straight section (large 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Strong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large stress needed to break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high maximum (large breaking stress)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Brittle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breaks with little or no plastic deformation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line ends at or just after the straight section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Ductile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can be drawn out into a wire; large plastic deformation under tension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long plastic region before breaking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Malleable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can be hammered or pressed permanently into a new shape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large plastic deformation (shown on a compressive graph)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Hard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resists scratching and denting of its surface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not read from the graph; hard materials usually yield at high stress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describe a material from its stress–strain graph?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a:t>
            </a:r>
            <a:endParaRPr lang="en-US" sz="1200" dirty="0"/>
          </a:p>
        </p:txBody>
      </p:sp>
      <p:graphicFrame>
        <p:nvGraphicFramePr>
          <p:cNvPr id="23"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804672"/>
                <a:gridCol w="3712464"/>
                <a:gridCol w="3712464"/>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Property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Meaning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Evidence on a stress–strain graph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Tough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absorbs a lot of energy before breaking; resists cracks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large area under the curve up to breaking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5" name="Text 2"/>
          <p:cNvSpPr txBox="1"/>
          <p:nvPr/>
        </p:nvSpPr>
        <p:spPr>
          <a:xfrm>
            <a:off x="457200" y="2060143"/>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properties are independent: glass is stiff and strong but brittle; copper is ductile but not very strong; a material can be strong without being tough. The opposite of brittle is tough or ductile, not "strong"; the opposite of stiff is flexible, not "weak".</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describe a material from its stress–strain graph?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a:t>
            </a:r>
            <a:endParaRPr lang="en-US" sz="1200" dirty="0"/>
          </a:p>
        </p:txBody>
      </p:sp>
      <p:pic>
        <p:nvPicPr>
          <p:cNvPr id="4" name="Image 0" descr="Three model materials. P: stiffest and strongest, but brittle. Q: stiff, strong and ductile, with the largest area under its curve, so the toughest. R: low stiffness and low strength, but the most ductile.">    </p:cNvPr>
          <p:cNvPicPr>
            <a:picLocks noChangeAspect="1"/>
          </p:cNvPicPr>
          <p:nvPr/>
        </p:nvPicPr>
        <p:blipFill>
          <a:blip r:embed="rId1"/>
          <a:stretch>
            <a:fillRect/>
          </a:stretch>
        </p:blipFill>
        <p:spPr>
          <a:xfrm>
            <a:off x="2428646" y="1371600"/>
            <a:ext cx="4287622" cy="2638044"/>
          </a:xfrm>
          <a:prstGeom prst="rect">
            <a:avLst/>
          </a:prstGeom>
        </p:spPr>
      </p:pic>
      <p:sp>
        <p:nvSpPr>
          <p:cNvPr id="5" name="Text 2"/>
          <p:cNvSpPr txBox="1"/>
          <p:nvPr/>
        </p:nvSpPr>
        <p:spPr>
          <a:xfrm>
            <a:off x="2428646"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Three model materials. P: stiffest and strongest, but brittle. Q: stiff, strong and ductile, with the largest area under its curve, so the toughest. R: low stiffness and low strength, but the most ductile.</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describe a material from its stress–strain graph?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 · Worked example 6 · Medium · Identify</a:t>
            </a:r>
            <a:endParaRPr lang="en-US" sz="1200" dirty="0"/>
          </a:p>
        </p:txBody>
      </p:sp>
      <p:sp>
        <p:nvSpPr>
          <p:cNvPr id="4" name="Text 2"/>
          <p:cNvSpPr txBox="1"/>
          <p:nvPr/>
        </p:nvSpPr>
        <p:spPr>
          <a:xfrm>
            <a:off x="457200" y="1371600"/>
            <a:ext cx="8229600" cy="314645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Use the graph of materials P, Q and R. Identify, with a reason from the graph, the material that is (a) the stiffest, (b) the strongest, (c) brittle, (d) the most ductile and (e) the toughest.</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Gradients of the straight sections: P: 480 MPa ÷ 0.008 = 6.0 × 10¹⁰ Pa; Q: 280 MPa ÷ 0.007 = 4.0 × 10¹⁰ Pa; R: 80 MPa ÷ 0.010 = 8.0 × 10⁹ Pa → </a:t>
            </a:r>
            <a:r>
              <a:rPr lang="en-US" sz="1500" b="1" dirty="0">
                <a:solidFill>
                  <a:srgbClr val="1A1F2B"/>
                </a:solidFill>
                <a:latin typeface="Calibri" pitchFamily="34" charset="0"/>
                <a:ea typeface="Calibri" pitchFamily="34" charset="-122"/>
                <a:cs typeface="Calibri" pitchFamily="34" charset="-120"/>
              </a:rPr>
              <a:t>P is the stiffest</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 (c)</a:t>
            </a:r>
            <a:r>
              <a:rPr lang="en-US" sz="1500" dirty="0">
                <a:solidFill>
                  <a:srgbClr val="1A1F2B"/>
                </a:solidFill>
                <a:latin typeface="Calibri" pitchFamily="34" charset="0"/>
                <a:ea typeface="Calibri" pitchFamily="34" charset="-122"/>
                <a:cs typeface="Calibri" pitchFamily="34" charset="-120"/>
              </a:rPr>
              <a:t> P reaches 480 MPa, above Q (400 MPa) and R (120 MPa) → </a:t>
            </a:r>
            <a:r>
              <a:rPr lang="en-US" sz="1500" b="1" dirty="0">
                <a:solidFill>
                  <a:srgbClr val="1A1F2B"/>
                </a:solidFill>
                <a:latin typeface="Calibri" pitchFamily="34" charset="0"/>
                <a:ea typeface="Calibri" pitchFamily="34" charset="-122"/>
                <a:cs typeface="Calibri" pitchFamily="34" charset="-120"/>
              </a:rPr>
              <a:t>P is the strongest</a:t>
            </a:r>
            <a:r>
              <a:rPr lang="en-US" sz="1500" dirty="0">
                <a:solidFill>
                  <a:srgbClr val="1A1F2B"/>
                </a:solidFill>
                <a:latin typeface="Calibri" pitchFamily="34" charset="0"/>
                <a:ea typeface="Calibri" pitchFamily="34" charset="-122"/>
                <a:cs typeface="Calibri" pitchFamily="34" charset="-120"/>
              </a:rPr>
              <a:t>; its line ends where it stops being straight → </a:t>
            </a:r>
            <a:r>
              <a:rPr lang="en-US" sz="1500" b="1" dirty="0">
                <a:solidFill>
                  <a:srgbClr val="1A1F2B"/>
                </a:solidFill>
                <a:latin typeface="Calibri" pitchFamily="34" charset="0"/>
                <a:ea typeface="Calibri" pitchFamily="34" charset="-122"/>
                <a:cs typeface="Calibri" pitchFamily="34" charset="-120"/>
              </a:rPr>
              <a:t>P is brittle</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R breaks at a strain of 0.090, Q at 0.080, P at 0.008 → </a:t>
            </a:r>
            <a:r>
              <a:rPr lang="en-US" sz="1500" b="1" dirty="0">
                <a:solidFill>
                  <a:srgbClr val="1A1F2B"/>
                </a:solidFill>
                <a:latin typeface="Calibri" pitchFamily="34" charset="0"/>
                <a:ea typeface="Calibri" pitchFamily="34" charset="-122"/>
                <a:cs typeface="Calibri" pitchFamily="34" charset="-120"/>
              </a:rPr>
              <a:t>R is the most ductile</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(e)</a:t>
            </a:r>
            <a:r>
              <a:rPr lang="en-US" sz="1500" dirty="0">
                <a:solidFill>
                  <a:srgbClr val="1A1F2B"/>
                </a:solidFill>
                <a:latin typeface="Calibri" pitchFamily="34" charset="0"/>
                <a:ea typeface="Calibri" pitchFamily="34" charset="-122"/>
                <a:cs typeface="Calibri" pitchFamily="34" charset="-120"/>
              </a:rPr>
              <a:t> Area under P = ½×480×10⁶×0.008 ≈1.9×10⁶ J m⁻³; Q's area is about 15 times this and R's about 5 times → </a:t>
            </a:r>
            <a:r>
              <a:rPr lang="en-US" sz="1500" b="1" dirty="0">
                <a:solidFill>
                  <a:srgbClr val="1A1F2B"/>
                </a:solidFill>
                <a:latin typeface="Calibri" pitchFamily="34" charset="0"/>
                <a:ea typeface="Calibri" pitchFamily="34" charset="-122"/>
                <a:cs typeface="Calibri" pitchFamily="34" charset="-120"/>
              </a:rPr>
              <a:t>Q is the toughest</a:t>
            </a:r>
            <a:r>
              <a:rPr lang="en-US" sz="1500" dirty="0">
                <a:solidFill>
                  <a:srgbClr val="1A1F2B"/>
                </a:solidFill>
                <a:latin typeface="Calibri" pitchFamily="34" charset="0"/>
                <a:ea typeface="Calibri" pitchFamily="34" charset="-122"/>
                <a:cs typeface="Calibri" pitchFamily="34" charset="-120"/>
              </a:rPr>
              <a:t>. P is the strongest material but the least tough: strength and toughness are different properties.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describe a material from its stress–strain graph?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Using "strong" for everything. If a question asks which material is stiffer, the answer must be about the gradient; if it asks which is tougher, it must be about the area. Name the feature of the graph each time.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determine the Young modulus of a wire (Core Practical 3)?</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a:t>
            </a:r>
            <a:endParaRPr lang="en-US" sz="1200" dirty="0"/>
          </a:p>
        </p:txBody>
      </p:sp>
      <p:sp>
        <p:nvSpPr>
          <p:cNvPr id="4" name="Text 2"/>
          <p:cNvSpPr txBox="1"/>
          <p:nvPr/>
        </p:nvSpPr>
        <p:spPr>
          <a:xfrm>
            <a:off x="457200" y="1371600"/>
            <a:ext cx="8229600" cy="2811780"/>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Idea:</a:t>
            </a:r>
            <a:r>
              <a:rPr lang="en-US" sz="1500" dirty="0">
                <a:solidFill>
                  <a:srgbClr val="1A1F2B"/>
                </a:solidFill>
                <a:latin typeface="Calibri" pitchFamily="34" charset="0"/>
                <a:ea typeface="Calibri" pitchFamily="34" charset="-122"/>
                <a:cs typeface="Calibri" pitchFamily="34" charset="-120"/>
              </a:rPr>
              <a:t> load a wire, measure its extension, and plot stress against strain; the gradient of the straight section is E.</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Why long and thin:</a:t>
            </a:r>
            <a:r>
              <a:rPr lang="en-US" sz="1500" dirty="0">
                <a:solidFill>
                  <a:srgbClr val="1A1F2B"/>
                </a:solidFill>
                <a:latin typeface="Calibri" pitchFamily="34" charset="0"/>
                <a:ea typeface="Calibri" pitchFamily="34" charset="-122"/>
                <a:cs typeface="Calibri" pitchFamily="34" charset="-120"/>
              </a:rPr>
              <a:t> metal strains are tiny. A long wire (2–3 m) gives a larger extension for the same strain; a thin wire gives a large stress for a modest load. Both make the extension big enough to measure with a small percentage uncertainty.</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Set-up:</a:t>
            </a:r>
            <a:r>
              <a:rPr lang="en-US" sz="1500" dirty="0">
                <a:solidFill>
                  <a:srgbClr val="1A1F2B"/>
                </a:solidFill>
                <a:latin typeface="Calibri" pitchFamily="34" charset="0"/>
                <a:ea typeface="Calibri" pitchFamily="34" charset="-122"/>
                <a:cs typeface="Calibri" pitchFamily="34" charset="-120"/>
              </a:rPr>
              <a:t> clamp one end firmly; run the wire along the bench over a pulley; attach a small pointer (a tape flag) near the pulley, against a fixed scale; start with a small load to straighten the wire.</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Original length x:</a:t>
            </a:r>
            <a:r>
              <a:rPr lang="en-US" sz="1500" dirty="0">
                <a:solidFill>
                  <a:srgbClr val="1A1F2B"/>
                </a:solidFill>
                <a:latin typeface="Calibri" pitchFamily="34" charset="0"/>
                <a:ea typeface="Calibri" pitchFamily="34" charset="-122"/>
                <a:cs typeface="Calibri" pitchFamily="34" charset="-120"/>
              </a:rPr>
              <a:t> from the clamp to the pointer, with a metre rule or tape measure.</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Diameter d:</a:t>
            </a:r>
            <a:r>
              <a:rPr lang="en-US" sz="1500" dirty="0">
                <a:solidFill>
                  <a:srgbClr val="1A1F2B"/>
                </a:solidFill>
                <a:latin typeface="Calibri" pitchFamily="34" charset="0"/>
                <a:ea typeface="Calibri" pitchFamily="34" charset="-122"/>
                <a:cs typeface="Calibri" pitchFamily="34" charset="-120"/>
              </a:rPr>
              <a:t> a micrometer at several points along the wire and in two directions at right angles at each point; take the mean. This finds the average size and allows for a wire that is not perfectly round.</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determine the Young modulus of a wire (Core Practical 3)?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a:t>
            </a:r>
            <a:endParaRPr lang="en-US" sz="1200" dirty="0"/>
          </a:p>
        </p:txBody>
      </p:sp>
      <p:pic>
        <p:nvPicPr>
          <p:cNvPr id="4" name="Image 0" descr="One arrangement for Core Practical 3. The marker moves along the fixed scale as the wire extends; the extension is the change in the marker reading.">    </p:cNvPr>
          <p:cNvPicPr>
            <a:picLocks noChangeAspect="1"/>
          </p:cNvPicPr>
          <p:nvPr/>
        </p:nvPicPr>
        <p:blipFill>
          <a:blip r:embed="rId1"/>
          <a:stretch>
            <a:fillRect/>
          </a:stretch>
        </p:blipFill>
        <p:spPr>
          <a:xfrm>
            <a:off x="4389120" y="1664208"/>
            <a:ext cx="4297680" cy="2053742"/>
          </a:xfrm>
          <a:prstGeom prst="rect">
            <a:avLst/>
          </a:prstGeom>
        </p:spPr>
      </p:pic>
      <p:sp>
        <p:nvSpPr>
          <p:cNvPr id="5" name="Text 2"/>
          <p:cNvSpPr txBox="1"/>
          <p:nvPr/>
        </p:nvSpPr>
        <p:spPr>
          <a:xfrm>
            <a:off x="4389120" y="3763670"/>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One arrangement for Core Practical 3. The marker moves along the fixed scale as the wire extends; the extension is the change in the marker reading.</a:t>
            </a:r>
            <a:endParaRPr lang="en-US" sz="1100" dirty="0"/>
          </a:p>
        </p:txBody>
      </p:sp>
      <p:sp>
        <p:nvSpPr>
          <p:cNvPr id="6" name="Text 3"/>
          <p:cNvSpPr txBox="1"/>
          <p:nvPr/>
        </p:nvSpPr>
        <p:spPr>
          <a:xfrm>
            <a:off x="457200" y="1371600"/>
            <a:ext cx="3611880" cy="2710282"/>
          </a:xfrm>
          <a:prstGeom prst="rect">
            <a:avLst/>
          </a:prstGeom>
          <a:noFill/>
          <a:ln/>
        </p:spPr>
        <p:txBody>
          <a:bodyPr wrap="square" lIns="0" tIns="0" rIns="0" bIns="0" rtlCol="0" anchor="t"/>
          <a:lstStyle/>
          <a:p>
            <a:pPr marL="228600" indent="-228600">
              <a:buSzPct val="100000"/>
              <a:buChar char="•"/>
            </a:pPr>
            <a:r>
              <a:rPr lang="en-US" sz="1500" b="1" dirty="0">
                <a:solidFill>
                  <a:srgbClr val="1A1F2B"/>
                </a:solidFill>
                <a:latin typeface="Calibri" pitchFamily="34" charset="0"/>
                <a:ea typeface="Calibri" pitchFamily="34" charset="-122"/>
                <a:cs typeface="Calibri" pitchFamily="34" charset="-120"/>
              </a:rPr>
              <a:t>Extension:</a:t>
            </a:r>
            <a:r>
              <a:rPr lang="en-US" sz="1500" dirty="0">
                <a:solidFill>
                  <a:srgbClr val="1A1F2B"/>
                </a:solidFill>
                <a:latin typeface="Calibri" pitchFamily="34" charset="0"/>
                <a:ea typeface="Calibri" pitchFamily="34" charset="-122"/>
                <a:cs typeface="Calibri" pitchFamily="34" charset="-120"/>
              </a:rPr>
              <a:t> add masses in equal steps; record the pointer position each time and subtract the starting reading. A vernier scale (or a travelling microscope) gives a finer reading than a millimetre scale.</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Check:</a:t>
            </a:r>
            <a:r>
              <a:rPr lang="en-US" sz="1500" dirty="0">
                <a:solidFill>
                  <a:srgbClr val="1A1F2B"/>
                </a:solidFill>
                <a:latin typeface="Calibri" pitchFamily="34" charset="0"/>
                <a:ea typeface="Calibri" pitchFamily="34" charset="-122"/>
                <a:cs typeface="Calibri" pitchFamily="34" charset="-120"/>
              </a:rPr>
              <a:t> remove the masses one at a time and read again; returning readings show the wire stayed elastic.</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Safety:</a:t>
            </a:r>
            <a:r>
              <a:rPr lang="en-US" sz="1500" dirty="0">
                <a:solidFill>
                  <a:srgbClr val="1A1F2B"/>
                </a:solidFill>
                <a:latin typeface="Calibri" pitchFamily="34" charset="0"/>
                <a:ea typeface="Calibri" pitchFamily="34" charset="-122"/>
                <a:cs typeface="Calibri" pitchFamily="34" charset="-120"/>
              </a:rPr>
              <a:t> eye protection in case the wire snaps; a box of padding under the masses; keep feet clear.</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determine the Young modulus of a wire (Core Practical 3)?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a:t>
            </a:r>
            <a:endParaRPr lang="en-US" sz="1200" dirty="0"/>
          </a:p>
        </p:txBody>
      </p:sp>
      <p:pic>
        <p:nvPicPr>
          <p:cNvPr id="4" name="Image 0" descr="Specimen results for a steel wire (2.40 m long, mean diameter 0.300 mm), loads from 0.5 kg to 4.0 kg. The best-fit line passes very close to the origin; its gradient is about 2.0 × 10¹¹ Pa.">    </p:cNvPr>
          <p:cNvPicPr>
            <a:picLocks noChangeAspect="1"/>
          </p:cNvPicPr>
          <p:nvPr/>
        </p:nvPicPr>
        <p:blipFill>
          <a:blip r:embed="rId1"/>
          <a:stretch>
            <a:fillRect/>
          </a:stretch>
        </p:blipFill>
        <p:spPr>
          <a:xfrm>
            <a:off x="2428646" y="1371600"/>
            <a:ext cx="4287622" cy="2638044"/>
          </a:xfrm>
          <a:prstGeom prst="rect">
            <a:avLst/>
          </a:prstGeom>
        </p:spPr>
      </p:pic>
      <p:sp>
        <p:nvSpPr>
          <p:cNvPr id="5" name="Text 2"/>
          <p:cNvSpPr txBox="1"/>
          <p:nvPr/>
        </p:nvSpPr>
        <p:spPr>
          <a:xfrm>
            <a:off x="2428646"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Specimen results for a steel wire (2.40 m long, mean diameter 0.300 mm), loads from 0.5 kg to 4.0 kg. The best-fit line passes very close to the origin; its gradient is about 2.0 × 10¹¹ Pa.</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determine the Young modulus of a wire (Core Practical 3)?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 · Worked example 7 · Hard · Calculate, determine</a:t>
            </a:r>
            <a:endParaRPr lang="en-US" sz="1200" dirty="0"/>
          </a:p>
        </p:txBody>
      </p:sp>
      <p:sp>
        <p:nvSpPr>
          <p:cNvPr id="4" name="Text 2"/>
          <p:cNvSpPr txBox="1"/>
          <p:nvPr/>
        </p:nvSpPr>
        <p:spPr>
          <a:xfrm>
            <a:off x="457200" y="1371600"/>
            <a:ext cx="8229600" cy="308244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micrometer readings of the wire's diameter were 0.30, 0.29, 0.31, 0.30 and 0.30 mm. The original length was 2.40 m. (a) Calculate the mean diameter and its percentage uncertainty. (b) Show how the point for a 2.0 kg load was calculated: its extension was 3.4 mm. (c) Use the graph to determine the Young modulus of the steel.</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Mean, with half the range as the uncertainty: </a:t>
            </a:r>
            <a:r>
              <a:rPr lang="en-US" sz="1500" b="1" dirty="0">
                <a:solidFill>
                  <a:srgbClr val="1A1F2B"/>
                </a:solidFill>
                <a:latin typeface="Calibri" pitchFamily="34" charset="0"/>
                <a:ea typeface="Calibri" pitchFamily="34" charset="-122"/>
                <a:cs typeface="Calibri" pitchFamily="34" charset="-120"/>
              </a:rPr>
              <a:t>d = 0.300 mm ± 0.01 mm</a:t>
            </a:r>
            <a:r>
              <a:rPr lang="en-US" sz="1500" dirty="0">
                <a:solidFill>
                  <a:srgbClr val="1A1F2B"/>
                </a:solidFill>
                <a:latin typeface="Calibri" pitchFamily="34" charset="0"/>
                <a:ea typeface="Calibri" pitchFamily="34" charset="-122"/>
                <a:cs typeface="Calibri" pitchFamily="34" charset="-120"/>
              </a:rPr>
              <a:t>, percentage uncertainty = 0.01÷0.30×100 → </a:t>
            </a:r>
            <a:r>
              <a:rPr lang="en-US" sz="1500" b="1" dirty="0">
                <a:solidFill>
                  <a:srgbClr val="1A1F2B"/>
                </a:solidFill>
                <a:latin typeface="Calibri" pitchFamily="34" charset="0"/>
                <a:ea typeface="Calibri" pitchFamily="34" charset="-122"/>
                <a:cs typeface="Calibri" pitchFamily="34" charset="-120"/>
              </a:rPr>
              <a:t>3.3%</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A = π×(0.300×10⁻³)²÷4 = 7.07×10⁻⁸ m²; σ= 19.62÷7.07×10⁻⁸ = 2.78×10⁸ Pa; ε= 3.4×10⁻³ m÷2.40 = 1.42×10⁻³.</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Large triangle on the best-fit line, from (0.50×10⁻³, 0.99×10⁸ Pa) to (2.50×10⁻³, 5.01×10⁸ Pa): E = 4.02×10⁸÷2.0×10⁻³ = 2.01×10¹¹ Pa → </a:t>
            </a:r>
            <a:r>
              <a:rPr lang="en-US" sz="1500" b="1" dirty="0">
                <a:solidFill>
                  <a:srgbClr val="1A1F2B"/>
                </a:solidFill>
                <a:latin typeface="Calibri" pitchFamily="34" charset="0"/>
                <a:ea typeface="Calibri" pitchFamily="34" charset="-122"/>
                <a:cs typeface="Calibri" pitchFamily="34" charset="-120"/>
              </a:rPr>
              <a:t>E = 2.0 × 10¹¹ Pa</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determine the Young modulus of a wire (Core Practical 3)?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 · Worked example 7 · Hard · Calculate, determine (continued)</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For comparison: the largest extension, 6.6 mm, read to ± 0.05 mm, has a percentage uncertainty of 0.76%, and the length (2.40 m ± 0.5 mm) only 0.02%. The diameter dominates, and it is squared in the area, so measure it with the most care.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determine the Young modulus of a wire (Core Practical 3)?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a:t>
            </a:r>
            <a:endParaRPr lang="en-US" sz="1200" dirty="0"/>
          </a:p>
        </p:txBody>
      </p:sp>
      <p:sp>
        <p:nvSpPr>
          <p:cNvPr id="4" name="Shape 2"/>
          <p:cNvSpPr/>
          <p:nvPr/>
        </p:nvSpPr>
        <p:spPr>
          <a:xfrm>
            <a:off x="457200" y="1371600"/>
            <a:ext cx="8229600" cy="1066190"/>
          </a:xfrm>
          <a:prstGeom prst="roundRect">
            <a:avLst>
              <a:gd name="adj" fmla="val 5146"/>
            </a:avLst>
          </a:prstGeom>
          <a:solidFill>
            <a:srgbClr val="FFFBEB"/>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When asked to improve this experiment, aim at the largest percentage uncertainty: take more diameter readings along the wire, or use a longer wire to increase the extension. Repeating extension readings while unloading also shows whether the elastic limit was passed.</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1.9</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convert before you square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Change millimetres to metres before calculating an area: 0.50 mm = 0.50 × 10⁻³ m, and (0.50 × 10⁻³)² = 2.5 × 10⁻⁷ m². An area left in mm² gives a stress a million times too large.</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read the axis prefix</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Stress axes are often labelled in MPa or 10⁸ Pa and strain axes in 10⁻³ or %. Write the powers of ten into the gradient calculation; a Young modulus for a metal should come out at around 10¹⁰–10¹¹ Pa.</a:t>
            </a:r>
            <a:endParaRPr lang="en-US" sz="1300" dirty="0"/>
          </a:p>
        </p:txBody>
      </p:sp>
      <p:sp>
        <p:nvSpPr>
          <p:cNvPr id="8" name="Shape 6"/>
          <p:cNvSpPr/>
          <p:nvPr/>
        </p:nvSpPr>
        <p:spPr>
          <a:xfrm>
            <a:off x="457200" y="3311042"/>
            <a:ext cx="8229600" cy="851306"/>
          </a:xfrm>
          <a:prstGeom prst="roundRect">
            <a:avLst>
              <a:gd name="adj" fmla="val 6445"/>
            </a:avLst>
          </a:prstGeom>
          <a:solidFill>
            <a:srgbClr val="FFFBEB"/>
          </a:solidFill>
          <a:ln w="9525">
            <a:solidFill>
              <a:srgbClr val="DDE2EA"/>
            </a:solidFill>
            <a:prstDash val="solid"/>
          </a:ln>
        </p:spPr>
      </p:sp>
      <p:sp>
        <p:nvSpPr>
          <p:cNvPr id="9" name="Text 7"/>
          <p:cNvSpPr txBox="1"/>
          <p:nvPr/>
        </p:nvSpPr>
        <p:spPr>
          <a:xfrm>
            <a:off x="603504" y="3402482"/>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material or object?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The Young modulus, breaking stress and properties such as "ductile" belong to the material. Stiffness k, extension and breaking force belong to a particular sample and change with its length and area.</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1.9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quote the graph</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When you describe a material, back each word with a feature: "stiff: the straight section is steep", "brittle: it breaks at the end of the straight section with no plastic region", "tough: large area under the curve".</a:t>
            </a:r>
            <a:endParaRPr lang="en-US" sz="1300" dirty="0"/>
          </a:p>
        </p:txBody>
      </p:sp>
      <p:sp>
        <p:nvSpPr>
          <p:cNvPr id="6" name="Shape 4"/>
          <p:cNvSpPr/>
          <p:nvPr/>
        </p:nvSpPr>
        <p:spPr>
          <a:xfrm>
            <a:off x="457200" y="2341778"/>
            <a:ext cx="8229600" cy="1066190"/>
          </a:xfrm>
          <a:prstGeom prst="roundRect">
            <a:avLst>
              <a:gd name="adj" fmla="val 5146"/>
            </a:avLst>
          </a:prstGeom>
          <a:solidFill>
            <a:srgbClr val="FFFBEB"/>
          </a:solidFill>
          <a:ln w="9525">
            <a:solidFill>
              <a:srgbClr val="DDE2EA"/>
            </a:solidFill>
            <a:prstDash val="solid"/>
          </a:ln>
        </p:spPr>
      </p:sp>
      <p:sp>
        <p:nvSpPr>
          <p:cNvPr id="7" name="Text 5"/>
          <p:cNvSpPr txBox="1"/>
          <p:nvPr/>
        </p:nvSpPr>
        <p:spPr>
          <a:xfrm>
            <a:off x="603504" y="2433218"/>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describe the practical in measurable steps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For each quantity give the instrument and how it is used: micrometer on the diameter at several places, metre rule for the original length from the clamp to the pointer, fixed scale or vernier for the extension, equal load steps, then a graph of stress against strain.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11</a:t>
            </a:r>
            <a:endParaRPr lang="en-US" sz="1200" dirty="0"/>
          </a:p>
        </p:txBody>
      </p:sp>
      <p:graphicFrame>
        <p:nvGraphicFramePr>
          <p:cNvPr id="35"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07538"/>
                <a:gridCol w="2760574"/>
                <a:gridCol w="2760574"/>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thicker wire of the same metal has a larger Young modulus.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larger area reduces the stress and the strain in the same proportion.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 is a property of the material; thickness changes the object's stiffness k.</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Strain is measured in metres.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It is a length divided by a length.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Strain has no unit; it may be written as a percentage.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Strong and stiff mean the same thing.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Stiffness is about strain under a stress; strength is about the stress at breaking.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Stiff = steep gradient; strong = high breaking stress.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Brittle materials are weak.</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Brittleness is about how a material breaks, not the stress needed.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Glass and ceramics can be very strong but still brittle.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breaking stress is where the graph ends.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ductile wire necks after the maximum, so the line ends lower.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Breaking stress (UTS) is the highest stress on the curve.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11</a:t>
            </a:r>
            <a:endParaRPr lang="en-US" sz="1200" dirty="0"/>
          </a:p>
        </p:txBody>
      </p:sp>
      <p:graphicFrame>
        <p:nvGraphicFramePr>
          <p:cNvPr id="36"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07538"/>
                <a:gridCol w="2760574"/>
                <a:gridCol w="2760574"/>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Hard means tough.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Hardness concerns the surface; toughness concerns energy absorbed before breaking.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hard material such as glass can be brittle and not tough.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11</a:t>
            </a:r>
            <a:endParaRPr lang="en-US" sz="1200" dirty="0"/>
          </a:p>
        </p:txBody>
      </p:sp>
      <p:sp>
        <p:nvSpPr>
          <p:cNvPr id="4" name="Text 2"/>
          <p:cNvSpPr txBox="1"/>
          <p:nvPr/>
        </p:nvSpPr>
        <p:spPr>
          <a:xfrm>
            <a:off x="457200" y="1371600"/>
            <a:ext cx="8229600" cy="2813609"/>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8 Hooke's law and elastic strain energy</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force–extension graph of a sample becomes a stress–strain graph when you divide by A and x; the object's stiffness is k = EA/x, and the area under the force–extension graph is the elastic strain energy.</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2 Forces and Newton's laws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force in stress = F/A is usually a tension or a weight found from equilibrium: the same free-body diagrams as for ropes and hanging loads.</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8 Resistivity and 3.3 The AS core practicals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Finding the resistivity of a wire uses the same micrometer readings and the same area πd²/4; both experiments are most sensitive to the diameter. Mean and half-range uncertainties and gradients from a large triangle are practised here too.</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equations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11</a:t>
            </a:r>
            <a:endParaRPr lang="en-US" sz="1200" dirty="0"/>
          </a:p>
        </p:txBody>
      </p:sp>
      <p:graphicFrame>
        <p:nvGraphicFramePr>
          <p:cNvPr id="38"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1258214"/>
                <a:gridCol w="3674974"/>
                <a:gridCol w="3296412"/>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Equation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σ= F/A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tensile or compressive stress (Pa)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ε= Δx/x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tensile or compressive strain (no unit)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 = σ/ε</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Young modulus (Pa)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 πd²/4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area of a wire from its diameter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 = Fx/(AΔx)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Young modulus from raw measurements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 from the three above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Δx = Fx/(EA)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predicting an extension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k = EA/x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stiffness of a wire or rod (link to 1.8)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11</a:t>
            </a:r>
            <a:endParaRPr lang="en-US" sz="1200" dirty="0"/>
          </a:p>
        </p:txBody>
      </p:sp>
      <p:sp>
        <p:nvSpPr>
          <p:cNvPr id="4" name="Text 2"/>
          <p:cNvSpPr txBox="1"/>
          <p:nvPr/>
        </p:nvSpPr>
        <p:spPr>
          <a:xfrm>
            <a:off x="457200" y="1371600"/>
            <a:ext cx="8229600" cy="248899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Express the pascal in SI base units.</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A nylon cord 2.50 m long stretches by 45 mm. Calculate the strain.</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Wire B is made of the same metal as wire A but is twice as long and has twice the diameter. Both carry the same load. Compare their extensions.</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Explain the difference between a ductile and a malleable material.</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Explain why a long wire is used in the Young modulus core practical.</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6. A steel wire (E = 2.0 × 10¹¹ Pa) of length 3.0 m and cross-sectional area 1.5 × 10⁻⁷ m² carries 30 N. Calculate its extension.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11</a:t>
            </a:r>
            <a:endParaRPr lang="en-US" sz="1200" dirty="0"/>
          </a:p>
        </p:txBody>
      </p:sp>
      <p:sp>
        <p:nvSpPr>
          <p:cNvPr id="4" name="Text 2"/>
          <p:cNvSpPr txBox="1"/>
          <p:nvPr/>
        </p:nvSpPr>
        <p:spPr>
          <a:xfrm>
            <a:off x="457200" y="1371600"/>
            <a:ext cx="8229600" cy="2465222"/>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1 Pa = 1 N m⁻² = 1 kg m s⁻² ÷ m² = 1 kg m⁻¹ s⁻².</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ε= 0.045÷2.50 = 0.018 (1.8%), with no unit.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Δx = Fx/(EA). Doubling x doubles Δx; doubling d quadruples A. B's extension is 2÷4 = 0.5 times A's.</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Both undergo large plastic deformation without breaking. Ductile describes this under tension (the material can be drawn into a wire); malleable describes it under compression (it can be hammered or rolled into sheets).</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For a given stress the strain is fixed, so the extension is proportional to the original length. A long wire gives a larger extension, which reduces its percentage uncertainty.</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6. Δx = Fx/(EA) = 30×3.0÷(2.0×10¹¹×1.5×10⁻⁷) = 3.0×10⁻³ m = 3.0 mm.</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5 original exam-style questions. Answers at the end of the deck.</a:t>
            </a:r>
            <a:endParaRPr lang="en-US" sz="16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Which row gives correct units for stress, strain and the Young modulus?</a:t>
            </a:r>
            <a:endParaRPr lang="en-US" sz="1400" dirty="0"/>
          </a:p>
          <a:p>
            <a:pPr indent="0" marL="0">
              <a:spcAft>
                <a:spcPts val="600"/>
              </a:spcAft>
              <a:buNone/>
            </a:pPr>
            <a:r>
              <a:rPr lang="en-US" sz="1400" dirty="0">
                <a:solidFill>
                  <a:srgbClr val="1A1F2B"/>
                </a:solidFill>
              </a:rPr>
              <a:t>A   stress: N m⁻² · strain: m · Young modulus: N m⁻³</a:t>
            </a:r>
            <a:endParaRPr lang="en-US" sz="1400" dirty="0"/>
          </a:p>
          <a:p>
            <a:pPr indent="0" marL="0">
              <a:spcAft>
                <a:spcPts val="600"/>
              </a:spcAft>
              <a:buNone/>
            </a:pPr>
            <a:r>
              <a:rPr lang="en-US" sz="1400" dirty="0">
                <a:solidFill>
                  <a:srgbClr val="1A1F2B"/>
                </a:solidFill>
              </a:rPr>
              <a:t>B   stress: N m⁻² · strain: no unit · Young modulus: N m⁻²</a:t>
            </a:r>
            <a:endParaRPr lang="en-US" sz="1400" dirty="0"/>
          </a:p>
          <a:p>
            <a:pPr indent="0" marL="0">
              <a:spcAft>
                <a:spcPts val="600"/>
              </a:spcAft>
              <a:buNone/>
            </a:pPr>
            <a:r>
              <a:rPr lang="en-US" sz="1400" dirty="0">
                <a:solidFill>
                  <a:srgbClr val="1A1F2B"/>
                </a:solidFill>
              </a:rPr>
              <a:t>C   stress: N m² · strain: no unit · Young modulus: N m²</a:t>
            </a:r>
            <a:endParaRPr lang="en-US" sz="1400" dirty="0"/>
          </a:p>
          <a:p>
            <a:pPr indent="0" marL="0">
              <a:spcAft>
                <a:spcPts val="600"/>
              </a:spcAft>
              <a:buNone/>
            </a:pPr>
            <a:r>
              <a:rPr lang="en-US" sz="1400" dirty="0">
                <a:solidFill>
                  <a:srgbClr val="1A1F2B"/>
                </a:solidFill>
              </a:rPr>
              <a:t>D   stress: N m⁻¹ · strain: m · Young modulus: N m⁻²</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The graph shows the stress–strain graph for a sample of an aluminium alloy, up to its limit of proportionality.</a:t>
            </a:r>
            <a:endParaRPr lang="en-US" sz="1400" dirty="0"/>
          </a:p>
          <a:p>
            <a:pPr indent="0" marL="0">
              <a:spcAft>
                <a:spcPts val="600"/>
              </a:spcAft>
              <a:buNone/>
            </a:pPr>
            <a:r>
              <a:rPr lang="en-US" sz="1400" dirty="0">
                <a:solidFill>
                  <a:srgbClr val="1A1F2B"/>
                </a:solidFill>
              </a:rPr>
              <a:t>What is the Young modulus of the alloy?</a:t>
            </a:r>
            <a:endParaRPr lang="en-US" sz="1400" dirty="0"/>
          </a:p>
          <a:p>
            <a:pPr indent="0" marL="0">
              <a:spcAft>
                <a:spcPts val="600"/>
              </a:spcAft>
              <a:buNone/>
            </a:pPr>
            <a:r>
              <a:rPr lang="en-US" sz="1400" dirty="0">
                <a:solidFill>
                  <a:srgbClr val="1A1F2B"/>
                </a:solidFill>
              </a:rPr>
              <a:t>A   7.0 × 10⁴ Pa</a:t>
            </a:r>
            <a:endParaRPr lang="en-US" sz="1400" dirty="0"/>
          </a:p>
          <a:p>
            <a:pPr indent="0" marL="0">
              <a:spcAft>
                <a:spcPts val="600"/>
              </a:spcAft>
              <a:buNone/>
            </a:pPr>
            <a:r>
              <a:rPr lang="en-US" sz="1400" dirty="0">
                <a:solidFill>
                  <a:srgbClr val="1A1F2B"/>
                </a:solidFill>
              </a:rPr>
              <a:t>B   7.0 × 10⁷ Pa</a:t>
            </a:r>
            <a:endParaRPr lang="en-US" sz="1400" dirty="0"/>
          </a:p>
          <a:p>
            <a:pPr indent="0" marL="0">
              <a:spcAft>
                <a:spcPts val="600"/>
              </a:spcAft>
              <a:buNone/>
            </a:pPr>
            <a:r>
              <a:rPr lang="en-US" sz="1400" dirty="0">
                <a:solidFill>
                  <a:srgbClr val="1A1F2B"/>
                </a:solidFill>
              </a:rPr>
              <a:t>C   7.0 × 10¹⁰ Pa</a:t>
            </a:r>
            <a:endParaRPr lang="en-US" sz="1400" dirty="0"/>
          </a:p>
          <a:p>
            <a:pPr indent="0" marL="0">
              <a:spcAft>
                <a:spcPts val="600"/>
              </a:spcAft>
              <a:buNone/>
            </a:pPr>
            <a:r>
              <a:rPr lang="en-US" sz="1400" dirty="0">
                <a:solidFill>
                  <a:srgbClr val="1A1F2B"/>
                </a:solidFill>
              </a:rPr>
              <a:t>D   7.0 × 10¹³ Pa</a:t>
            </a:r>
            <a:endParaRPr lang="en-US" sz="1400" dirty="0"/>
          </a:p>
        </p:txBody>
      </p:sp>
      <p:pic>
        <p:nvPicPr>
          <p:cNvPr id="5" name="Image 0" descr="Figure for question 2">    </p:cNvPr>
          <p:cNvPicPr>
            <a:picLocks noChangeAspect="1"/>
          </p:cNvPicPr>
          <p:nvPr/>
        </p:nvPicPr>
        <p:blipFill>
          <a:blip r:embed="rId1"/>
          <a:stretch>
            <a:fillRect/>
          </a:stretch>
        </p:blipFill>
        <p:spPr>
          <a:xfrm>
            <a:off x="5212080" y="1790114"/>
            <a:ext cx="3474720" cy="2271932"/>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3</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In an experiment to find the Young modulus of a metal, a vernier scale reads the position of a pointer fixed to a test wire of original length 2.00 m. Figure 1 shows the vernier readings with no load and with the full load.</a:t>
            </a:r>
            <a:endParaRPr lang="en-US" sz="1200" dirty="0"/>
          </a:p>
          <a:p>
            <a:pPr indent="0" marL="0">
              <a:spcAft>
                <a:spcPts val="600"/>
              </a:spcAft>
              <a:buNone/>
            </a:pPr>
            <a:r>
              <a:rPr lang="en-US" sz="1200" dirty="0">
                <a:solidFill>
                  <a:srgbClr val="1A1F2B"/>
                </a:solidFill>
              </a:rPr>
              <a:t>What is the strain in the wire with the full load?</a:t>
            </a:r>
            <a:endParaRPr lang="en-US" sz="1200" dirty="0"/>
          </a:p>
          <a:p>
            <a:pPr indent="0" marL="0">
              <a:spcAft>
                <a:spcPts val="600"/>
              </a:spcAft>
              <a:buNone/>
            </a:pPr>
            <a:r>
              <a:rPr lang="en-US" sz="1200" dirty="0">
                <a:solidFill>
                  <a:srgbClr val="1A1F2B"/>
                </a:solidFill>
              </a:rPr>
              <a:t>A   8.5 × 10⁻⁴</a:t>
            </a:r>
            <a:endParaRPr lang="en-US" sz="1200" dirty="0"/>
          </a:p>
          <a:p>
            <a:pPr indent="0" marL="0">
              <a:spcAft>
                <a:spcPts val="600"/>
              </a:spcAft>
              <a:buNone/>
            </a:pPr>
            <a:r>
              <a:rPr lang="en-US" sz="1200" dirty="0">
                <a:solidFill>
                  <a:srgbClr val="1A1F2B"/>
                </a:solidFill>
              </a:rPr>
              <a:t>B   1.0 × 10⁻³</a:t>
            </a:r>
            <a:endParaRPr lang="en-US" sz="1200" dirty="0"/>
          </a:p>
          <a:p>
            <a:pPr indent="0" marL="0">
              <a:spcAft>
                <a:spcPts val="600"/>
              </a:spcAft>
              <a:buNone/>
            </a:pPr>
            <a:r>
              <a:rPr lang="en-US" sz="1200" dirty="0">
                <a:solidFill>
                  <a:srgbClr val="1A1F2B"/>
                </a:solidFill>
              </a:rPr>
              <a:t>C   1.3 × 10⁻²</a:t>
            </a:r>
            <a:endParaRPr lang="en-US" sz="1200" dirty="0"/>
          </a:p>
          <a:p>
            <a:pPr indent="0" marL="0">
              <a:spcAft>
                <a:spcPts val="600"/>
              </a:spcAft>
              <a:buNone/>
            </a:pPr>
            <a:r>
              <a:rPr lang="en-US" sz="1200" dirty="0">
                <a:solidFill>
                  <a:srgbClr val="1A1F2B"/>
                </a:solidFill>
              </a:rPr>
              <a:t>D   8.5 × 10⁻¹</a:t>
            </a:r>
            <a:endParaRPr lang="en-US" sz="1200" dirty="0"/>
          </a:p>
        </p:txBody>
      </p:sp>
      <p:pic>
        <p:nvPicPr>
          <p:cNvPr id="5" name="Image 0" descr="Figure for question 3">    </p:cNvPr>
          <p:cNvPicPr>
            <a:picLocks noChangeAspect="1"/>
          </p:cNvPicPr>
          <p:nvPr/>
        </p:nvPicPr>
        <p:blipFill>
          <a:blip r:embed="rId1"/>
          <a:stretch>
            <a:fillRect/>
          </a:stretch>
        </p:blipFill>
        <p:spPr>
          <a:xfrm>
            <a:off x="5212080" y="2001356"/>
            <a:ext cx="3474720" cy="1849448"/>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4</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4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A steel guy wire helps to hold a radio mast upright. The wire has a diameter of 6.0 mm and the tension in it is 3.2 kN. The Young modulus of the steel is 2.1 × 10¹¹ Pa.</a:t>
            </a:r>
            <a:endParaRPr lang="en-US" sz="1400" dirty="0"/>
          </a:p>
          <a:p>
            <a:pPr indent="0" marL="0">
              <a:spcAft>
                <a:spcPts val="600"/>
              </a:spcAft>
              <a:buNone/>
            </a:pPr>
            <a:r>
              <a:rPr lang="en-US" sz="1400" dirty="0">
                <a:solidFill>
                  <a:srgbClr val="1A1F2B"/>
                </a:solidFill>
              </a:rPr>
              <a:t>(a) State what is meant by tensile stress.  [1]</a:t>
            </a:r>
            <a:endParaRPr lang="en-US" sz="1400" dirty="0"/>
          </a:p>
          <a:p>
            <a:pPr indent="0" marL="0">
              <a:spcAft>
                <a:spcPts val="600"/>
              </a:spcAft>
              <a:buNone/>
            </a:pPr>
            <a:r>
              <a:rPr lang="en-US" sz="1400" dirty="0">
                <a:solidFill>
                  <a:srgbClr val="1A1F2B"/>
                </a:solidFill>
              </a:rPr>
              <a:t>(b) Calculate the cross-sectional area of the wire.  [1]</a:t>
            </a:r>
            <a:endParaRPr lang="en-US" sz="1400" dirty="0"/>
          </a:p>
          <a:p>
            <a:pPr indent="0" marL="0">
              <a:spcAft>
                <a:spcPts val="600"/>
              </a:spcAft>
              <a:buNone/>
            </a:pPr>
            <a:r>
              <a:rPr lang="en-US" sz="1400" dirty="0">
                <a:solidFill>
                  <a:srgbClr val="1A1F2B"/>
                </a:solidFill>
              </a:rPr>
              <a:t>(c) Calculate the tensile stress in the wire.  [1]</a:t>
            </a:r>
            <a:endParaRPr lang="en-US" sz="1400" dirty="0"/>
          </a:p>
          <a:p>
            <a:pPr indent="0" marL="0">
              <a:spcAft>
                <a:spcPts val="600"/>
              </a:spcAft>
              <a:buNone/>
            </a:pPr>
            <a:r>
              <a:rPr lang="en-US" sz="1400" dirty="0">
                <a:solidFill>
                  <a:srgbClr val="1A1F2B"/>
                </a:solidFill>
              </a:rPr>
              <a:t>(d) Calculate the strain in the wire.  [1]</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5</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4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When a person stands on one leg, the shaft of the thigh bone (femur) carries a compressive force of about 1.4 kN. The shaft is 0.45 m long and its bone has a cross-sectional area of 3.5 × 10⁻⁴ m². The Young modulus of bone is 1.7 × 10¹⁰ Pa.</a:t>
            </a:r>
            <a:endParaRPr lang="en-US" sz="1400" dirty="0"/>
          </a:p>
          <a:p>
            <a:pPr indent="0" marL="0">
              <a:spcAft>
                <a:spcPts val="600"/>
              </a:spcAft>
              <a:buNone/>
            </a:pPr>
            <a:r>
              <a:rPr lang="en-US" sz="1400" dirty="0">
                <a:solidFill>
                  <a:srgbClr val="1A1F2B"/>
                </a:solidFill>
              </a:rPr>
              <a:t>(a) State what is meant by compressive strain.  [1]</a:t>
            </a:r>
            <a:endParaRPr lang="en-US" sz="1400" dirty="0"/>
          </a:p>
          <a:p>
            <a:pPr indent="0" marL="0">
              <a:spcAft>
                <a:spcPts val="600"/>
              </a:spcAft>
              <a:buNone/>
            </a:pPr>
            <a:r>
              <a:rPr lang="en-US" sz="1400" dirty="0">
                <a:solidFill>
                  <a:srgbClr val="1A1F2B"/>
                </a:solidFill>
              </a:rPr>
              <a:t>(b) Calculate the compressive stress in the bone.  [1]</a:t>
            </a:r>
            <a:endParaRPr lang="en-US" sz="1400" dirty="0"/>
          </a:p>
          <a:p>
            <a:pPr indent="0" marL="0">
              <a:spcAft>
                <a:spcPts val="600"/>
              </a:spcAft>
              <a:buNone/>
            </a:pPr>
            <a:r>
              <a:rPr lang="en-US" sz="1400" dirty="0">
                <a:solidFill>
                  <a:srgbClr val="1A1F2B"/>
                </a:solidFill>
              </a:rPr>
              <a:t>(c) Calculate the amount by which the shaft shortens.  [2]</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B</a:t>
            </a:r>
            <a:endParaRPr lang="en-US" sz="1200" dirty="0"/>
          </a:p>
        </p:txBody>
      </p:sp>
      <p:sp>
        <p:nvSpPr>
          <p:cNvPr id="4" name="Shape 2"/>
          <p:cNvSpPr/>
          <p:nvPr/>
        </p:nvSpPr>
        <p:spPr>
          <a:xfrm>
            <a:off x="457200" y="1325880"/>
            <a:ext cx="8229600" cy="1344168"/>
          </a:xfrm>
          <a:prstGeom prst="roundRect">
            <a:avLst>
              <a:gd name="adj" fmla="val 4082"/>
            </a:avLst>
          </a:prstGeom>
          <a:solidFill>
            <a:srgbClr val="F3F5F9"/>
          </a:solidFill>
          <a:ln w="12700">
            <a:solidFill>
              <a:srgbClr val="DDE2EA"/>
            </a:solidFill>
            <a:prstDash val="solid"/>
          </a:ln>
        </p:spPr>
      </p:sp>
      <p:sp>
        <p:nvSpPr>
          <p:cNvPr id="5" name="Text 3"/>
          <p:cNvSpPr txBox="1"/>
          <p:nvPr/>
        </p:nvSpPr>
        <p:spPr>
          <a:xfrm>
            <a:off x="685800" y="1463040"/>
            <a:ext cx="7772400" cy="1115568"/>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Stress = force ÷ area, so N m⁻² (Pa). Strain = length ÷ length, so it has no unit. The Young modulus = stress ÷ strain, so it has the unit of stress, N m⁻².</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C</a:t>
            </a:r>
            <a:endParaRPr lang="en-US" sz="1200" dirty="0"/>
          </a:p>
        </p:txBody>
      </p:sp>
      <p:sp>
        <p:nvSpPr>
          <p:cNvPr id="4" name="Shape 2"/>
          <p:cNvSpPr/>
          <p:nvPr/>
        </p:nvSpPr>
        <p:spPr>
          <a:xfrm>
            <a:off x="457200" y="1325880"/>
            <a:ext cx="8229600" cy="1242177"/>
          </a:xfrm>
          <a:prstGeom prst="roundRect">
            <a:avLst>
              <a:gd name="adj" fmla="val 4417"/>
            </a:avLst>
          </a:prstGeom>
          <a:solidFill>
            <a:srgbClr val="F3F5F9"/>
          </a:solidFill>
          <a:ln w="12700">
            <a:solidFill>
              <a:srgbClr val="DDE2EA"/>
            </a:solidFill>
            <a:prstDash val="solid"/>
          </a:ln>
        </p:spPr>
      </p:sp>
      <p:sp>
        <p:nvSpPr>
          <p:cNvPr id="5" name="Text 3"/>
          <p:cNvSpPr txBox="1"/>
          <p:nvPr/>
        </p:nvSpPr>
        <p:spPr>
          <a:xfrm>
            <a:off x="685800" y="1463040"/>
            <a:ext cx="7772400" cy="1013577"/>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The line passes through the gridline intersection (2.0 × 10⁻³, 140 MPa). E = gradient = 140 × 10⁶ ÷ 2.0 × 10⁻³ = 7.0 × 10¹⁰ Pa.</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3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A</a:t>
            </a:r>
            <a:endParaRPr lang="en-US" sz="1200" dirty="0"/>
          </a:p>
        </p:txBody>
      </p:sp>
      <p:sp>
        <p:nvSpPr>
          <p:cNvPr id="4" name="Shape 2"/>
          <p:cNvSpPr/>
          <p:nvPr/>
        </p:nvSpPr>
        <p:spPr>
          <a:xfrm>
            <a:off x="457200" y="1325880"/>
            <a:ext cx="8229600" cy="1323066"/>
          </a:xfrm>
          <a:prstGeom prst="roundRect">
            <a:avLst>
              <a:gd name="adj" fmla="val 4147"/>
            </a:avLst>
          </a:prstGeom>
          <a:solidFill>
            <a:srgbClr val="F3F5F9"/>
          </a:solidFill>
          <a:ln w="12700">
            <a:solidFill>
              <a:srgbClr val="DDE2EA"/>
            </a:solidFill>
            <a:prstDash val="solid"/>
          </a:ln>
        </p:spPr>
      </p:sp>
      <p:sp>
        <p:nvSpPr>
          <p:cNvPr id="5" name="Text 3"/>
          <p:cNvSpPr txBox="1"/>
          <p:nvPr/>
        </p:nvSpPr>
        <p:spPr>
          <a:xfrm>
            <a:off x="685800" y="1463040"/>
            <a:ext cx="7772400" cy="1094466"/>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No load: 23 mm + 4 × 0.1 mm = 23.4 mm. Full load: 25 mm + 1 × 0.1 mm = 25.1 mm. Extension = 1.7 mm = 1.7 × 10⁻³ m. ε = 1.7 × 10⁻³ ÷ 2.00 = 8.5 × 10⁻⁴.</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4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2946478"/>
          </a:xfrm>
          <a:prstGeom prst="roundRect">
            <a:avLst>
              <a:gd name="adj" fmla="val 1862"/>
            </a:avLst>
          </a:prstGeom>
          <a:solidFill>
            <a:srgbClr val="F3F5F9"/>
          </a:solidFill>
          <a:ln w="12700">
            <a:solidFill>
              <a:srgbClr val="DDE2EA"/>
            </a:solidFill>
            <a:prstDash val="solid"/>
          </a:ln>
        </p:spPr>
      </p:sp>
      <p:sp>
        <p:nvSpPr>
          <p:cNvPr id="5" name="Text 3"/>
          <p:cNvSpPr txBox="1"/>
          <p:nvPr/>
        </p:nvSpPr>
        <p:spPr>
          <a:xfrm>
            <a:off x="685800" y="1463040"/>
            <a:ext cx="7772400" cy="2717878"/>
          </a:xfrm>
          <a:prstGeom prst="rect">
            <a:avLst/>
          </a:prstGeom>
          <a:noFill/>
          <a:ln/>
        </p:spPr>
        <p:txBody>
          <a:bodyPr wrap="square" lIns="0" tIns="0" rIns="0" bIns="0" rtlCol="0" anchor="t">
            <a:normAutofit/>
          </a:bodyPr>
          <a:lstStyle/>
          <a:p>
            <a:pPr marL="342900" indent="-342900">
              <a:spcAft>
                <a:spcPts val="400"/>
              </a:spcAft>
              <a:buSzPct val="100000"/>
              <a:buChar char="•"/>
            </a:pPr>
            <a:r>
              <a:rPr lang="en-US" sz="1400" dirty="0">
                <a:solidFill>
                  <a:srgbClr val="1A1F2B"/>
                </a:solidFill>
              </a:rPr>
              <a:t>the stretching force acting per unit cross-sectional area / F/A for forces pulling outwards</a:t>
            </a:r>
            <a:endParaRPr lang="en-US" sz="1400" dirty="0"/>
          </a:p>
          <a:p>
            <a:pPr marL="342900" indent="-342900">
              <a:spcAft>
                <a:spcPts val="400"/>
              </a:spcAft>
              <a:buSzPct val="100000"/>
              <a:buChar char="•"/>
            </a:pPr>
            <a:r>
              <a:rPr lang="en-US" sz="1400" dirty="0">
                <a:solidFill>
                  <a:srgbClr val="1A1F2B"/>
                </a:solidFill>
              </a:rPr>
              <a:t>π × (6.0 × 10⁻³)² ÷ 4 = 2.8 × 10⁻⁵ m² (2.83 × 10⁻⁵ m²)</a:t>
            </a:r>
            <a:endParaRPr lang="en-US" sz="1400" dirty="0"/>
          </a:p>
          <a:p>
            <a:pPr marL="342900" indent="-342900">
              <a:spcAft>
                <a:spcPts val="400"/>
              </a:spcAft>
              <a:buSzPct val="100000"/>
              <a:buChar char="•"/>
            </a:pPr>
            <a:r>
              <a:rPr lang="en-US" sz="1400" dirty="0">
                <a:solidFill>
                  <a:srgbClr val="1A1F2B"/>
                </a:solidFill>
              </a:rPr>
              <a:t>3200 ÷ 2.83 × 10⁻⁵ = 1.1 × 10⁸ Pa (allow error carried forward)</a:t>
            </a:r>
            <a:endParaRPr lang="en-US" sz="1400" dirty="0"/>
          </a:p>
          <a:p>
            <a:pPr marL="342900" indent="-342900">
              <a:spcAft>
                <a:spcPts val="400"/>
              </a:spcAft>
              <a:buSzPct val="100000"/>
              <a:buChar char="•"/>
            </a:pPr>
            <a:r>
              <a:rPr lang="en-US" sz="1400" dirty="0">
                <a:solidFill>
                  <a:srgbClr val="1A1F2B"/>
                </a:solidFill>
              </a:rPr>
              <a:t>ε = σ/E = 1.13 × 10⁸ ÷ 2.1 × 10¹¹ = 5.4 × 10⁻⁴ (allow error carried forward)</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5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2703810"/>
          </a:xfrm>
          <a:prstGeom prst="roundRect">
            <a:avLst>
              <a:gd name="adj" fmla="val 2029"/>
            </a:avLst>
          </a:prstGeom>
          <a:solidFill>
            <a:srgbClr val="F3F5F9"/>
          </a:solidFill>
          <a:ln w="12700">
            <a:solidFill>
              <a:srgbClr val="DDE2EA"/>
            </a:solidFill>
            <a:prstDash val="solid"/>
          </a:ln>
        </p:spPr>
      </p:sp>
      <p:sp>
        <p:nvSpPr>
          <p:cNvPr id="5" name="Text 3"/>
          <p:cNvSpPr txBox="1"/>
          <p:nvPr/>
        </p:nvSpPr>
        <p:spPr>
          <a:xfrm>
            <a:off x="685800" y="1463040"/>
            <a:ext cx="7772400" cy="247521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the reduction in length divided by the original length</a:t>
            </a:r>
            <a:endParaRPr lang="en-US" sz="1600" dirty="0"/>
          </a:p>
          <a:p>
            <a:pPr marL="342900" indent="-342900">
              <a:spcAft>
                <a:spcPts val="400"/>
              </a:spcAft>
              <a:buSzPct val="100000"/>
              <a:buChar char="•"/>
            </a:pPr>
            <a:r>
              <a:rPr lang="en-US" sz="1600" dirty="0">
                <a:solidFill>
                  <a:srgbClr val="1A1F2B"/>
                </a:solidFill>
              </a:rPr>
              <a:t>1400 ÷ 3.5 × 10⁻⁴ = 4.0 × 10⁶ Pa</a:t>
            </a:r>
            <a:endParaRPr lang="en-US" sz="1600" dirty="0"/>
          </a:p>
          <a:p>
            <a:pPr marL="342900" indent="-342900">
              <a:spcAft>
                <a:spcPts val="400"/>
              </a:spcAft>
              <a:buSzPct val="100000"/>
              <a:buChar char="•"/>
            </a:pPr>
            <a:r>
              <a:rPr lang="en-US" sz="1600" dirty="0">
                <a:solidFill>
                  <a:srgbClr val="1A1F2B"/>
                </a:solidFill>
              </a:rPr>
              <a:t>ε = σ/E = 4.0 × 10⁶ ÷ 1.7 × 10¹⁰ = 2.35 × 10⁻⁴</a:t>
            </a:r>
            <a:endParaRPr lang="en-US" sz="1600" dirty="0"/>
          </a:p>
          <a:p>
            <a:pPr marL="342900" indent="-342900">
              <a:spcAft>
                <a:spcPts val="400"/>
              </a:spcAft>
              <a:buSzPct val="100000"/>
              <a:buChar char="•"/>
            </a:pPr>
            <a:r>
              <a:rPr lang="en-US" sz="1600" dirty="0">
                <a:solidFill>
                  <a:srgbClr val="1A1F2B"/>
                </a:solidFill>
              </a:rPr>
              <a:t>Δx = εx = 2.35 × 10⁻⁴ × 0.45 = 1.1 × 10⁻⁴ m (0.11 mm) (allow error carried forward)</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52</Slides>
  <Notes>52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52</vt:i4>
      </vt:variant>
    </vt:vector>
  </HeadingPairs>
  <TitlesOfParts>
    <vt:vector size="5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1.9 Stress, strain and the Young modulus · Edexcel IAL Physics</dc:title>
  <dc:subject>PptxGenJS Presentation</dc:subject>
  <dc:creator>Evan Kotronis · ExaminerPrep</dc:creator>
  <cp:lastModifiedBy>Evan Kotronis · ExaminerPrep</cp:lastModifiedBy>
  <cp:revision>1</cp:revision>
  <dcterms:created xsi:type="dcterms:W3CDTF">2026-10-26T15:13:16Z</dcterms:created>
  <dcterms:modified xsi:type="dcterms:W3CDTF">2026-10-26T15:13:16Z</dcterms:modified>
</cp:coreProperties>
</file>