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notesMasterIdLst>
    <p:notesMasterId r:id="rId5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31e466b1-4659-3afa-d647-046f47b918c4}">
          <p14:sldIdLst>
            <p14:sldId id="256"/>
            <p14:sldId id="257"/>
            <p14:sldId id="258"/>
            <p14:sldId id="259"/>
          </p14:sldIdLst>
        </p14:section>
        <p14:section name="Theory" id="{734220c5-92e8-c58c-b32e-b5014a3fef6d}">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Lst>
        </p14:section>
        <p14:section name="Practice" id="{7dca94a9-750f-12cd-4f76-71fea2be7975}">
          <p14:sldIdLst>
            <p14:sldId id="300"/>
            <p14:sldId id="301"/>
            <p14:sldId id="302"/>
            <p14:sldId id="303"/>
            <p14:sldId id="304"/>
            <p14:sldId id="305"/>
          </p14:sldIdLst>
        </p14:section>
        <p14:section name="Answers" id="{4f14e180-6568-691f-4729-de073a0e7fb6}">
          <p14:sldIdLst>
            <p14:sldId id="306"/>
            <p14:sldId id="307"/>
            <p14:sldId id="308"/>
            <p14:sldId id="309"/>
            <p14:sldId id="310"/>
            <p14:sldId id="311"/>
            <p14:sldId id="31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6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 Superposition and stationary waves. Notes for this topic: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two waves meet?.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two waves meet?.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two waves meet?.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two waves meet?.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path difference and phase difference decide what you detect?.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path difference and phase difference decide what you detect?.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path difference and phase difference decide what you detect?.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path difference and phase difference decide what you detect?: Worked example 1.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path difference and phase difference decide what you detect?: Worked example 1.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path difference and phase difference decide what you detect?: Worked example 2.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path difference and phase difference decide what you detect?: Worked example 2.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stationary wave form, and what do its graphs show?.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stationary wave form, and what do its graphs show?.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stationary wave form, and what do its graphs show?.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stationary wave form, and what do its graphs show?.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frequencies can a stretched string vibrate at?.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frequencies can a stretched string vibrate at?.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frequencies can a stretched string vibrate at?: Worked example 3.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frequencies resonate in a pipe?.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frequencies resonate in a pipe?.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frequencies resonate in a pipe?.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frequencies resonate in a pipe?: Worked example 4.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sets the speed of a wave on a string?.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sets the speed of a wave on a string?.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sets the speed of a wave on a string?: Worked example 5.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sets the speed of a wave on a string?.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the frequency of a vibrating string?.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the frequency of a vibrating string?.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the frequency of a vibrating string?.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the frequency of a vibrating string?: Worked example 6.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investigate the frequency of a vibrating string?: Worked example 6.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2.2.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2.2.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https://examinerprep.com/notes/edexcel-ial-physics/superposition-and-stationary-waves/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https://examinerprep.com/ial-physics-2-2-superposition-and-stationary-waves-questions#IALP-U2-2-A-03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https://examinerprep.com/ial-physics-2-2-superposition-and-stationary-waves-questions#IALP-U2-2-FA-04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https://examinerprep.com/ial-physics-2-2-superposition-and-stationary-waves-questions#IALP-U2-2-A-01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https://examinerprep.com/ial-physics-2-2-superposition-and-stationary-waves-questions#IALP-U2-2-B-04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https://examinerprep.com/ial-physics-2-2-superposition-and-stationary-waves-questions#IALP-U2-2-FB-07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https://examinerprep.com/ial-physics-2-2-superposition-and-stationary-waves-questions#IALP-U2-2-A-03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https://examinerprep.com/ial-physics-2-2-superposition-and-stationary-waves-questions#IALP-U2-2-FA-04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https://examinerprep.com/ial-physics-2-2-superposition-and-stationary-waves-questions#IALP-U2-2-A-01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https://examinerprep.com/ial-physics-2-2-superposition-and-stationary-waves-questions#IALP-U2-2-B-04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https://examinerprep.com/ial-physics-2-2-superposition-and-stationary-waves-questions#IALP-U2-2-FB-07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3.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3.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3.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hyperlink" Target="https://examinerprep.com/notes/edexcel-ial-physics/superposition-and-stationary-waves/" TargetMode="External"/><Relationship Id="rId2" Type="http://schemas.openxmlformats.org/officeDocument/2006/relationships/hyperlink" Target="https://examinerprep.com/ial-physics-2-2-superposition-and-stationary-wave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2.2 Superposition and stationary waves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73405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Wavefronts, the principle of superposition, phase and phase difference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Coherent sources, path difference and two-source interference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Turning a path difference into a phase difference, and deciding between a maximum and a minimum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How a stationary wave forms; nodes, antinodes and displacement–distance graphs at different instants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Harmonics on a string fixed at both ends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Harmonics in pipes closed at one end and open at both ends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speed of a transverse wave on a string, v = √(T/μ)</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5: how length, tension and mass per unit length affect the frequency of a vibrating string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When two or more waves meet at a point, the resultant displacement is the vector sum of the individual displacements, and this single rule (superposition) explains interference, stationary waves and the harmonics of strings and pipes.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Coherent sources have a constant phase difference, so they have the same frequency. Only coherent waves give a steady interference pattern.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For sources in phase: path difference = nλ gives a maximum; path difference = (n + ½)λ gives a minimum.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Phase difference = 2π× (path difference)/λ, in radians.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A stationary wave forms when two waves of the same frequency travel in opposite directions and superpose. Adjacent nodes are λ/2 apart; antinodes lie midway between them.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String fixed at both ends: L = nλ/2, all harmonics. Pipe closed at one end: L = λ/4, 3λ/4, …, odd harmonics only. Pipe open at both ends: L = nλ/2, all harmonics.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7. Speed of a transverse wave on a string: v = √(T/μ), so the fundamental frequency is f = 1/2L√(T/μ).</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when two waves meet?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Where two sets of ripples cross, the water does something neither set would do alone, yet afterwards each set carries on unchanged. One simple rule describes the overlap.</a:t>
            </a:r>
            <a:endParaRPr lang="en-US" sz="1500" dirty="0"/>
          </a:p>
        </p:txBody>
      </p:sp>
      <p:sp>
        <p:nvSpPr>
          <p:cNvPr id="5" name="Shape 3"/>
          <p:cNvSpPr/>
          <p:nvPr/>
        </p:nvSpPr>
        <p:spPr>
          <a:xfrm>
            <a:off x="457200" y="1951330"/>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04277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Principle of superposition:</a:t>
            </a:r>
            <a:r>
              <a:rPr lang="en-US" sz="1400" dirty="0">
                <a:solidFill>
                  <a:srgbClr val="1A1F2B"/>
                </a:solidFill>
                <a:latin typeface="Calibri" pitchFamily="34" charset="0"/>
                <a:ea typeface="Calibri" pitchFamily="34" charset="-122"/>
                <a:cs typeface="Calibri" pitchFamily="34" charset="-120"/>
              </a:rPr>
              <a:t> when two or more waves meet at a point, the resultant displacement is the vector sum of the individual displacements.</a:t>
            </a:r>
            <a:endParaRPr lang="en-US" sz="1400" dirty="0"/>
          </a:p>
        </p:txBody>
      </p:sp>
      <p:sp>
        <p:nvSpPr>
          <p:cNvPr id="7" name="Text 5"/>
          <p:cNvSpPr txBox="1"/>
          <p:nvPr/>
        </p:nvSpPr>
        <p:spPr>
          <a:xfrm>
            <a:off x="457200" y="2683764"/>
            <a:ext cx="8229600" cy="178856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"Vector sum" here means that displacements carry a sign. A displacement of +3.0 mm from one wave and −2.0 mm from another add to give +1.0 mm. The waves themselves pass through each other unchanged; superposition only describes what the medium does while they overlap.</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Constructive superposition:</a:t>
            </a:r>
            <a:r>
              <a:rPr lang="en-US" sz="1500" dirty="0">
                <a:solidFill>
                  <a:srgbClr val="1A1F2B"/>
                </a:solidFill>
                <a:latin typeface="Calibri" pitchFamily="34" charset="0"/>
                <a:ea typeface="Calibri" pitchFamily="34" charset="-122"/>
                <a:cs typeface="Calibri" pitchFamily="34" charset="-120"/>
              </a:rPr>
              <a:t> the waves arrive in phase, crest on crest, and the resultant amplitude is the sum of the amplitudes.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Destructive superposition:</a:t>
            </a:r>
            <a:r>
              <a:rPr lang="en-US" sz="1500" dirty="0">
                <a:solidFill>
                  <a:srgbClr val="1A1F2B"/>
                </a:solidFill>
                <a:latin typeface="Calibri" pitchFamily="34" charset="0"/>
                <a:ea typeface="Calibri" pitchFamily="34" charset="-122"/>
                <a:cs typeface="Calibri" pitchFamily="34" charset="-120"/>
              </a:rPr>
              <a:t> the waves arrive in antiphase, crest on trough, and the resultant amplitude is the difference of the amplitudes. It is zero only if the two amplitudes are equal.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when two waves meet?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In phase: two waves of the same wavelength with amplitudes 3.0 mm and 2.0 mm add point by point to give a resultant of amplitude 5.0 mm.">    </p:cNvPr>
          <p:cNvPicPr>
            <a:picLocks noChangeAspect="1"/>
          </p:cNvPicPr>
          <p:nvPr/>
        </p:nvPicPr>
        <p:blipFill>
          <a:blip r:embed="rId1"/>
          <a:stretch>
            <a:fillRect/>
          </a:stretch>
        </p:blipFill>
        <p:spPr>
          <a:xfrm>
            <a:off x="1852574" y="1371600"/>
            <a:ext cx="5439766" cy="2807208"/>
          </a:xfrm>
          <a:prstGeom prst="rect">
            <a:avLst/>
          </a:prstGeom>
        </p:spPr>
      </p:pic>
      <p:sp>
        <p:nvSpPr>
          <p:cNvPr id="5" name="Text 2"/>
          <p:cNvSpPr txBox="1"/>
          <p:nvPr/>
        </p:nvSpPr>
        <p:spPr>
          <a:xfrm>
            <a:off x="1852574" y="4224528"/>
            <a:ext cx="5439766" cy="393192"/>
          </a:xfrm>
          <a:prstGeom prst="rect">
            <a:avLst/>
          </a:prstGeom>
          <a:noFill/>
          <a:ln/>
        </p:spPr>
        <p:txBody>
          <a:bodyPr wrap="square" lIns="0" tIns="0" rIns="0" bIns="0" rtlCol="0" anchor="t"/>
          <a:lstStyle/>
          <a:p>
            <a:pPr algn="ctr" indent="0" marL="0">
              <a:buNone/>
            </a:pPr>
            <a:r>
              <a:rPr lang="en-US" sz="1100" i="1" dirty="0">
                <a:solidFill>
                  <a:srgbClr val="5A6577"/>
                </a:solidFill>
              </a:rPr>
              <a:t>In phase: two waves of the same wavelength with amplitudes 3.0 mm and 2.0 mm add point by point to give a resultant of amplitude 5.0 mm.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when two waves meet?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In antiphase: the same two waves now partly cancel. The resultant amplitude is 3.0 − 2.0 = 1.0 mm, not zero, because the amplitudes are unequal.">    </p:cNvPr>
          <p:cNvPicPr>
            <a:picLocks noChangeAspect="1"/>
          </p:cNvPicPr>
          <p:nvPr/>
        </p:nvPicPr>
        <p:blipFill>
          <a:blip r:embed="rId1"/>
          <a:stretch>
            <a:fillRect/>
          </a:stretch>
        </p:blipFill>
        <p:spPr>
          <a:xfrm>
            <a:off x="4389120" y="1581912"/>
            <a:ext cx="4297680" cy="2218334"/>
          </a:xfrm>
          <a:prstGeom prst="rect">
            <a:avLst/>
          </a:prstGeom>
        </p:spPr>
      </p:pic>
      <p:sp>
        <p:nvSpPr>
          <p:cNvPr id="5" name="Text 2"/>
          <p:cNvSpPr txBox="1"/>
          <p:nvPr/>
        </p:nvSpPr>
        <p:spPr>
          <a:xfrm>
            <a:off x="4389120" y="3845966"/>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In antiphase: the same two waves now partly cancel. The resultant amplitude is 3.0 − 2.0 = 1.0 mm, not zero, because the amplitudes are unequal.</a:t>
            </a:r>
            <a:endParaRPr lang="en-US" sz="1100" dirty="0"/>
          </a:p>
        </p:txBody>
      </p:sp>
      <p:sp>
        <p:nvSpPr>
          <p:cNvPr id="6" name="Text 3"/>
          <p:cNvSpPr txBox="1"/>
          <p:nvPr/>
        </p:nvSpPr>
        <p:spPr>
          <a:xfrm>
            <a:off x="457200" y="1371600"/>
            <a:ext cx="3611880" cy="257952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Phase, phase difference and wavefronts</a:t>
            </a:r>
            <a:endParaRPr lang="en-US" sz="17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Phase</a:t>
            </a:r>
            <a:r>
              <a:rPr lang="en-US" sz="1500" dirty="0">
                <a:solidFill>
                  <a:srgbClr val="1A1F2B"/>
                </a:solidFill>
                <a:latin typeface="Calibri" pitchFamily="34" charset="0"/>
                <a:ea typeface="Calibri" pitchFamily="34" charset="-122"/>
                <a:cs typeface="Calibri" pitchFamily="34" charset="-120"/>
              </a:rPr>
              <a:t> describes where a point is in its cycle of oscillation; one whole cycle is 2π rad (360°). </a:t>
            </a:r>
            <a:r>
              <a:rPr lang="en-US" sz="1500" b="1" dirty="0">
                <a:solidFill>
                  <a:srgbClr val="1A1F2B"/>
                </a:solidFill>
                <a:latin typeface="Calibri" pitchFamily="34" charset="0"/>
                <a:ea typeface="Calibri" pitchFamily="34" charset="-122"/>
                <a:cs typeface="Calibri" pitchFamily="34" charset="-120"/>
              </a:rPr>
              <a:t>Phase difference</a:t>
            </a:r>
            <a:r>
              <a:rPr lang="en-US" sz="1500" dirty="0">
                <a:solidFill>
                  <a:srgbClr val="1A1F2B"/>
                </a:solidFill>
                <a:latin typeface="Calibri" pitchFamily="34" charset="0"/>
                <a:ea typeface="Calibri" pitchFamily="34" charset="-122"/>
                <a:cs typeface="Calibri" pitchFamily="34" charset="-120"/>
              </a:rPr>
              <a:t> is how far one oscillation is ahead of or behind another, as a fraction of a cycle, in radians or degrees.</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In phase:</a:t>
            </a:r>
            <a:r>
              <a:rPr lang="en-US" sz="1500" dirty="0">
                <a:solidFill>
                  <a:srgbClr val="1A1F2B"/>
                </a:solidFill>
                <a:latin typeface="Calibri" pitchFamily="34" charset="0"/>
                <a:ea typeface="Calibri" pitchFamily="34" charset="-122"/>
                <a:cs typeface="Calibri" pitchFamily="34" charset="-120"/>
              </a:rPr>
              <a:t> phase difference 0, 2π, 4π, … The oscillations reach their peaks together.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when two waves meet?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Wavefronts join points in phase (here, crests). Travel is always at right angles to the wavefronts, and neighbouring crest wavefronts are one wavelength apart.">    </p:cNvPr>
          <p:cNvPicPr>
            <a:picLocks noChangeAspect="1"/>
          </p:cNvPicPr>
          <p:nvPr/>
        </p:nvPicPr>
        <p:blipFill>
          <a:blip r:embed="rId1"/>
          <a:stretch>
            <a:fillRect/>
          </a:stretch>
        </p:blipFill>
        <p:spPr>
          <a:xfrm>
            <a:off x="4389120" y="1609344"/>
            <a:ext cx="4297680" cy="2162556"/>
          </a:xfrm>
          <a:prstGeom prst="rect">
            <a:avLst/>
          </a:prstGeom>
        </p:spPr>
      </p:pic>
      <p:sp>
        <p:nvSpPr>
          <p:cNvPr id="5" name="Text 2"/>
          <p:cNvSpPr txBox="1"/>
          <p:nvPr/>
        </p:nvSpPr>
        <p:spPr>
          <a:xfrm>
            <a:off x="4389120" y="3817620"/>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Wavefronts join points in phase (here, crests). Travel is always at right angles to the wavefronts, and neighbouring crest wavefronts are one wavelength apart.</a:t>
            </a:r>
            <a:endParaRPr lang="en-US" sz="1100" dirty="0"/>
          </a:p>
        </p:txBody>
      </p:sp>
      <p:sp>
        <p:nvSpPr>
          <p:cNvPr id="6" name="Text 3"/>
          <p:cNvSpPr txBox="1"/>
          <p:nvPr/>
        </p:nvSpPr>
        <p:spPr>
          <a:xfrm>
            <a:off x="457200" y="1371600"/>
            <a:ext cx="3611880" cy="292790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Antiphase:</a:t>
            </a:r>
            <a:r>
              <a:rPr lang="en-US" sz="1500" dirty="0">
                <a:solidFill>
                  <a:srgbClr val="1A1F2B"/>
                </a:solidFill>
                <a:latin typeface="Calibri" pitchFamily="34" charset="0"/>
                <a:ea typeface="Calibri" pitchFamily="34" charset="-122"/>
                <a:cs typeface="Calibri" pitchFamily="34" charset="-120"/>
              </a:rPr>
              <a:t> phase difference π, 3π, 5π, … One is at a peak when the other is at a trough.</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wavefront</a:t>
            </a:r>
            <a:r>
              <a:rPr lang="en-US" sz="1500" dirty="0">
                <a:solidFill>
                  <a:srgbClr val="1A1F2B"/>
                </a:solidFill>
                <a:latin typeface="Calibri" pitchFamily="34" charset="0"/>
                <a:ea typeface="Calibri" pitchFamily="34" charset="-122"/>
                <a:cs typeface="Calibri" pitchFamily="34" charset="-120"/>
              </a:rPr>
              <a:t> is a line or surface joining neighbouring points that are in phase, such as a line drawn along one crest. The direction of travel is at right angles to the wavefronts, and adjacent wavefronts drawn crest to crest are one wavelength apart. Plane waves have straight, parallel wavefronts; a small source gives circular wavefronts spreading out from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path difference and phase difference decide what you detect?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the phase difference between two overlapping waves keeps changing, maxima and minima move about too quickly to be seen or heard. A steady pattern needs sources that stay in step.</a:t>
            </a:r>
            <a:endParaRPr lang="en-US" sz="1500" dirty="0"/>
          </a:p>
        </p:txBody>
      </p:sp>
      <p:sp>
        <p:nvSpPr>
          <p:cNvPr id="5" name="Shape 3"/>
          <p:cNvSpPr/>
          <p:nvPr/>
        </p:nvSpPr>
        <p:spPr>
          <a:xfrm>
            <a:off x="457200" y="1951330"/>
            <a:ext cx="8229600" cy="828446"/>
          </a:xfrm>
          <a:prstGeom prst="roundRect">
            <a:avLst>
              <a:gd name="adj" fmla="val 6623"/>
            </a:avLst>
          </a:prstGeom>
          <a:solidFill>
            <a:srgbClr val="EEF2FF"/>
          </a:solidFill>
          <a:ln w="9525">
            <a:solidFill>
              <a:srgbClr val="DDE2EA"/>
            </a:solidFill>
            <a:prstDash val="solid"/>
          </a:ln>
        </p:spPr>
      </p:sp>
      <p:sp>
        <p:nvSpPr>
          <p:cNvPr id="6" name="Text 4"/>
          <p:cNvSpPr txBox="1"/>
          <p:nvPr/>
        </p:nvSpPr>
        <p:spPr>
          <a:xfrm>
            <a:off x="603504" y="2042770"/>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Coherent sources</a:t>
            </a:r>
            <a:r>
              <a:rPr lang="en-US" sz="1400" dirty="0">
                <a:solidFill>
                  <a:srgbClr val="1A1F2B"/>
                </a:solidFill>
                <a:latin typeface="Calibri" pitchFamily="34" charset="0"/>
                <a:ea typeface="Calibri" pitchFamily="34" charset="-122"/>
                <a:cs typeface="Calibri" pitchFamily="34" charset="-120"/>
              </a:rPr>
              <a:t> emit waves with a constant phase difference between them (so they must have the same frequency). </a:t>
            </a:r>
            <a:r>
              <a:rPr lang="en-US" sz="1400" b="1" dirty="0">
                <a:solidFill>
                  <a:srgbClr val="1A1F2B"/>
                </a:solidFill>
                <a:latin typeface="Calibri" pitchFamily="34" charset="0"/>
                <a:ea typeface="Calibri" pitchFamily="34" charset="-122"/>
                <a:cs typeface="Calibri" pitchFamily="34" charset="-120"/>
              </a:rPr>
              <a:t>Interference</a:t>
            </a:r>
            <a:r>
              <a:rPr lang="en-US" sz="1400" dirty="0">
                <a:solidFill>
                  <a:srgbClr val="1A1F2B"/>
                </a:solidFill>
                <a:latin typeface="Calibri" pitchFamily="34" charset="0"/>
                <a:ea typeface="Calibri" pitchFamily="34" charset="-122"/>
                <a:cs typeface="Calibri" pitchFamily="34" charset="-120"/>
              </a:rPr>
              <a:t> is the superposition of waves from coherent sources, giving a steady pattern of maxima and minima.</a:t>
            </a:r>
            <a:endParaRPr lang="en-US" sz="1400" dirty="0"/>
          </a:p>
        </p:txBody>
      </p:sp>
      <p:sp>
        <p:nvSpPr>
          <p:cNvPr id="7" name="Text 5"/>
          <p:cNvSpPr txBox="1"/>
          <p:nvPr/>
        </p:nvSpPr>
        <p:spPr>
          <a:xfrm>
            <a:off x="457200" y="2898648"/>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Two loudspeakers driven by one signal generator, or two dippers on one vibrating bar in a ripple tank, are coherent. Two separate lamps are not.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What you detect at a point depends on the </a:t>
            </a:r>
            <a:r>
              <a:rPr lang="en-US" sz="1500" b="1" dirty="0">
                <a:solidFill>
                  <a:srgbClr val="1A1F2B"/>
                </a:solidFill>
                <a:latin typeface="Calibri" pitchFamily="34" charset="0"/>
                <a:ea typeface="Calibri" pitchFamily="34" charset="-122"/>
                <a:cs typeface="Calibri" pitchFamily="34" charset="-120"/>
              </a:rPr>
              <a:t>path difference</a:t>
            </a:r>
            <a:r>
              <a:rPr lang="en-US" sz="1500" dirty="0">
                <a:solidFill>
                  <a:srgbClr val="1A1F2B"/>
                </a:solidFill>
                <a:latin typeface="Calibri" pitchFamily="34" charset="0"/>
                <a:ea typeface="Calibri" pitchFamily="34" charset="-122"/>
                <a:cs typeface="Calibri" pitchFamily="34" charset="-120"/>
              </a:rPr>
              <a:t>: the difference between the distances from the two sources to the point. Each extra wavelength of path puts one wave a whole cycle behind, back in step; an extra half wavelength puts crest on trough.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path difference and phase difference decide what you detect?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Crests from two in-phase sources S₁ and S₂ (λ = 0.8 units, sources 2.0 units apart). Solid red lines join maxima (path difference 0 and λ); dashed lines join minima (path difference λ/2).">    </p:cNvPr>
          <p:cNvPicPr>
            <a:picLocks noChangeAspect="1"/>
          </p:cNvPicPr>
          <p:nvPr/>
        </p:nvPicPr>
        <p:blipFill>
          <a:blip r:embed="rId1"/>
          <a:stretch>
            <a:fillRect/>
          </a:stretch>
        </p:blipFill>
        <p:spPr>
          <a:xfrm>
            <a:off x="6372454" y="1371600"/>
            <a:ext cx="2314346" cy="2300630"/>
          </a:xfrm>
          <a:prstGeom prst="rect">
            <a:avLst/>
          </a:prstGeom>
        </p:spPr>
      </p:pic>
      <p:sp>
        <p:nvSpPr>
          <p:cNvPr id="5" name="Text 2"/>
          <p:cNvSpPr txBox="1"/>
          <p:nvPr/>
        </p:nvSpPr>
        <p:spPr>
          <a:xfrm>
            <a:off x="6340907"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Crests from two in-phase sources S₁ and S₂ (λ = 0.8 units, sources 2.0 units apart). Solid red lines join maxima (path difference 0 and λ); dashed lines join minima (path difference λ/2).</a:t>
            </a:r>
            <a:endParaRPr lang="en-US" sz="1100" dirty="0"/>
          </a:p>
        </p:txBody>
      </p:sp>
      <p:sp>
        <p:nvSpPr>
          <p:cNvPr id="6" name="Text 3"/>
          <p:cNvSpPr txBox="1"/>
          <p:nvPr/>
        </p:nvSpPr>
        <p:spPr>
          <a:xfrm>
            <a:off x="457200" y="1371600"/>
            <a:ext cx="5595214" cy="884225"/>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From path difference to phase difference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Because one wavelength of path is one whole cycle, 2π rad, the conversion is a simple proportion:</a:t>
            </a:r>
            <a:endParaRPr lang="en-US" sz="1700" dirty="0"/>
          </a:p>
        </p:txBody>
      </p:sp>
      <p:sp>
        <p:nvSpPr>
          <p:cNvPr id="7" name="Shape 4"/>
          <p:cNvSpPr/>
          <p:nvPr/>
        </p:nvSpPr>
        <p:spPr>
          <a:xfrm>
            <a:off x="457200" y="2301545"/>
            <a:ext cx="5595214"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2392985"/>
            <a:ext cx="5302606"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phase difference = (2π×path difference)/λ</a:t>
            </a:r>
            <a:endParaRPr lang="en-US" sz="1700" dirty="0"/>
          </a:p>
        </p:txBody>
      </p:sp>
      <p:sp>
        <p:nvSpPr>
          <p:cNvPr id="9" name="Text 6"/>
          <p:cNvSpPr txBox="1"/>
          <p:nvPr/>
        </p:nvSpPr>
        <p:spPr>
          <a:xfrm>
            <a:off x="457200" y="2864815"/>
            <a:ext cx="5595214" cy="127650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phase difference is in radians, and the path difference and wavelength must be in the same unit. This relationship is not in the formulae list, so learn it. For two sources that are in phase: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path difference = nλ → phase difference 2nπ → </a:t>
            </a:r>
            <a:r>
              <a:rPr lang="en-US" sz="1500" b="1" dirty="0">
                <a:solidFill>
                  <a:srgbClr val="1A1F2B"/>
                </a:solidFill>
                <a:latin typeface="Calibri" pitchFamily="34" charset="0"/>
                <a:ea typeface="Calibri" pitchFamily="34" charset="-122"/>
                <a:cs typeface="Calibri" pitchFamily="34" charset="-120"/>
              </a:rPr>
              <a:t>maximum</a:t>
            </a:r>
            <a:r>
              <a:rPr lang="en-US" sz="1500" dirty="0">
                <a:solidFill>
                  <a:srgbClr val="1A1F2B"/>
                </a:solidFill>
                <a:latin typeface="Calibri" pitchFamily="34" charset="0"/>
                <a:ea typeface="Calibri" pitchFamily="34" charset="-122"/>
                <a:cs typeface="Calibri" pitchFamily="34" charset="-120"/>
              </a:rPr>
              <a:t> (constructive);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path difference and phase difference decide what you detect?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131490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path difference = (n + ½)λ → phase difference (2n + 1)π → </a:t>
            </a:r>
            <a:r>
              <a:rPr lang="en-US" sz="1500" b="1" dirty="0">
                <a:solidFill>
                  <a:srgbClr val="1A1F2B"/>
                </a:solidFill>
                <a:latin typeface="Calibri" pitchFamily="34" charset="0"/>
                <a:ea typeface="Calibri" pitchFamily="34" charset="-122"/>
                <a:cs typeface="Calibri" pitchFamily="34" charset="-120"/>
              </a:rPr>
              <a:t>minimum</a:t>
            </a:r>
            <a:r>
              <a:rPr lang="en-US" sz="1500" dirty="0">
                <a:solidFill>
                  <a:srgbClr val="1A1F2B"/>
                </a:solidFill>
                <a:latin typeface="Calibri" pitchFamily="34" charset="0"/>
                <a:ea typeface="Calibri" pitchFamily="34" charset="-122"/>
                <a:cs typeface="Calibri" pitchFamily="34" charset="-120"/>
              </a:rPr>
              <a:t> (destructive), where n = 0, 1, 2, …</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If the two sources are themselves in antiphase, the conditions swap: whole wavelengths of path difference give minima and half wavelengths give maxima. So always check how the sources are driven before naming a maximum or a minimum.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path difference and phase difference decide what you detect?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1 · Medium · Determine</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dippers fixed to the same vibrating bar touch the water in a ripple tank. The bar vibrates at 12 Hz and the ripples travel at 0.30 m s⁻¹. Point P is 16.0 cm from one dipper and 9.75 cm from the other. Point Q is 13.5 cm from one dipper and 21.0 cm from the other. Determine whether the water at P and at Q oscillates with a large or a small amplitude.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Wavelength:</a:t>
            </a:r>
            <a:r>
              <a:rPr lang="en-US" sz="1500" dirty="0">
                <a:solidFill>
                  <a:srgbClr val="1A1F2B"/>
                </a:solidFill>
                <a:latin typeface="Calibri" pitchFamily="34" charset="0"/>
                <a:ea typeface="Calibri" pitchFamily="34" charset="-122"/>
                <a:cs typeface="Calibri" pitchFamily="34" charset="-120"/>
              </a:rPr>
              <a:t> λ= v/f = 0.30 ÷12 = 0.025 m = 2.5 cm.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Path differences:</a:t>
            </a:r>
            <a:r>
              <a:rPr lang="en-US" sz="1500" dirty="0">
                <a:solidFill>
                  <a:srgbClr val="1A1F2B"/>
                </a:solidFill>
                <a:latin typeface="Calibri" pitchFamily="34" charset="0"/>
                <a:ea typeface="Calibri" pitchFamily="34" charset="-122"/>
                <a:cs typeface="Calibri" pitchFamily="34" charset="-120"/>
              </a:rPr>
              <a:t> P: 16.0 - 9.75 = 6.25 cm = 2.5λ. Q: 21.0 - 13.5 = 7.5 cm = 3.0λ.</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Phase differences:</a:t>
            </a:r>
            <a:r>
              <a:rPr lang="en-US" sz="1500" dirty="0">
                <a:solidFill>
                  <a:srgbClr val="1A1F2B"/>
                </a:solidFill>
                <a:latin typeface="Calibri" pitchFamily="34" charset="0"/>
                <a:ea typeface="Calibri" pitchFamily="34" charset="-122"/>
                <a:cs typeface="Calibri" pitchFamily="34" charset="-120"/>
              </a:rPr>
              <a:t> the dippers move together, so they are in phase. P: 2π×2.5 = 5π rad (antiphase). Q: 2π×3.0 = 6π rad (in phase).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P is a minimum (small amplitude);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path difference and phase difference decide what you detect?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1 · Medium · Determine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Q is a maximum (large amplitude).</a:t>
            </a:r>
            <a:r>
              <a:rPr lang="en-US" sz="1500" dirty="0">
                <a:solidFill>
                  <a:srgbClr val="1A1F2B"/>
                </a:solidFill>
                <a:latin typeface="Calibri" pitchFamily="34" charset="0"/>
                <a:ea typeface="Calibri" pitchFamily="34" charset="-122"/>
                <a:cs typeface="Calibri" pitchFamily="34" charset="-120"/>
              </a:rPr>
              <a:t> The amplitude at P is small rather than exactly zero, because the ripple from the nearer dipper has spread out less and so has the larger amplitude.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path difference and phase difference decide what you detect?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Hard · Calculate</a:t>
            </a:r>
            <a:endParaRPr lang="en-US" sz="1200" dirty="0"/>
          </a:p>
        </p:txBody>
      </p:sp>
      <p:pic>
        <p:nvPicPr>
          <p:cNvPr id="4" name="Image 0" descr="Plan view to scale. Both loudspeakers are driven by the same signal generator, so they are coherent and in phase. The path difference at P is 7.32 − 6.46 = 0.86 m.">    </p:cNvPr>
          <p:cNvPicPr>
            <a:picLocks noChangeAspect="1"/>
          </p:cNvPicPr>
          <p:nvPr/>
        </p:nvPicPr>
        <p:blipFill>
          <a:blip r:embed="rId1"/>
          <a:stretch>
            <a:fillRect/>
          </a:stretch>
        </p:blipFill>
        <p:spPr>
          <a:xfrm>
            <a:off x="4572914" y="1371600"/>
            <a:ext cx="4113886" cy="2638044"/>
          </a:xfrm>
          <a:prstGeom prst="rect">
            <a:avLst/>
          </a:prstGeom>
        </p:spPr>
      </p:pic>
      <p:sp>
        <p:nvSpPr>
          <p:cNvPr id="5" name="Text 2"/>
          <p:cNvSpPr txBox="1"/>
          <p:nvPr/>
        </p:nvSpPr>
        <p:spPr>
          <a:xfrm>
            <a:off x="4572914" y="4055364"/>
            <a:ext cx="4113886" cy="562356"/>
          </a:xfrm>
          <a:prstGeom prst="rect">
            <a:avLst/>
          </a:prstGeom>
          <a:noFill/>
          <a:ln/>
        </p:spPr>
        <p:txBody>
          <a:bodyPr wrap="square" lIns="0" tIns="0" rIns="0" bIns="0" rtlCol="0" anchor="t"/>
          <a:lstStyle/>
          <a:p>
            <a:pPr algn="ctr" indent="0" marL="0">
              <a:buNone/>
            </a:pPr>
            <a:r>
              <a:rPr lang="en-US" sz="1100" i="1" dirty="0">
                <a:solidFill>
                  <a:srgbClr val="5A6577"/>
                </a:solidFill>
              </a:rPr>
              <a:t>Plan view to scale. Both loudspeakers are driven by the same signal generator, so they are coherent and in phase. The path difference at P is 7.32 − 6.46 = 0.86 m.</a:t>
            </a:r>
            <a:endParaRPr lang="en-US" sz="1100" dirty="0"/>
          </a:p>
        </p:txBody>
      </p:sp>
      <p:sp>
        <p:nvSpPr>
          <p:cNvPr id="6" name="Text 3"/>
          <p:cNvSpPr txBox="1"/>
          <p:nvPr/>
        </p:nvSpPr>
        <p:spPr>
          <a:xfrm>
            <a:off x="457200" y="1371600"/>
            <a:ext cx="3795674" cy="295534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loudspeakers S₁ and S₂, 1.80 m apart, are connected to the same signal generator set to 590 Hz. A listener stands at P, 7.32 m from S₁ and 6.46 m from S₂. The speed of sound is 340 m s⁻¹. (a) Calculate the phase difference between the two waves at P and describe what the listener hears. (b) Calculate the lowest frequency at which the listener would hear a maximum at P.</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Wavelength:</a:t>
            </a:r>
            <a:r>
              <a:rPr lang="en-US" sz="1500" dirty="0">
                <a:solidFill>
                  <a:srgbClr val="1A1F2B"/>
                </a:solidFill>
                <a:latin typeface="Calibri" pitchFamily="34" charset="0"/>
                <a:ea typeface="Calibri" pitchFamily="34" charset="-122"/>
                <a:cs typeface="Calibri" pitchFamily="34" charset="-120"/>
              </a:rPr>
              <a:t> λ= 340 ÷590 = 0.576 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path difference and phase difference decide what you detect?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Hard · Calculate (continued)</a:t>
            </a:r>
            <a:endParaRPr lang="en-US" sz="1200" dirty="0"/>
          </a:p>
        </p:txBody>
      </p:sp>
      <p:sp>
        <p:nvSpPr>
          <p:cNvPr id="4" name="Text 2"/>
          <p:cNvSpPr txBox="1"/>
          <p:nvPr/>
        </p:nvSpPr>
        <p:spPr>
          <a:xfrm>
            <a:off x="457200" y="1371600"/>
            <a:ext cx="8229600" cy="128930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Path difference = 7.32 - 6.46 = 0.86 m, which is 0.86 ÷0.576 = 1.49 wavelengths. Phase difference = 2π×0.86 ÷0.576 = 9.38 rad. Removing one whole cycle: 9.38 - 2π= 3.09 rad ≈π. </a:t>
            </a:r>
            <a:r>
              <a:rPr lang="en-US" sz="1500" b="1" dirty="0">
                <a:solidFill>
                  <a:srgbClr val="1A1F2B"/>
                </a:solidFill>
                <a:latin typeface="Calibri" pitchFamily="34" charset="0"/>
                <a:ea typeface="Calibri" pitchFamily="34" charset="-122"/>
                <a:cs typeface="Calibri" pitchFamily="34" charset="-120"/>
              </a:rPr>
              <a:t>The waves are in antiphase at P, so the listener is in a quiet region (a minimum).</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 path difference of zero is not possible at P, so the lowest frequency for a maximum makes the path difference exactly one wavelength: λ= 0.86 m, f = 340 ÷0.86 = </a:t>
            </a:r>
            <a:r>
              <a:rPr lang="en-US" sz="1500" b="1" dirty="0">
                <a:solidFill>
                  <a:srgbClr val="1A1F2B"/>
                </a:solidFill>
                <a:latin typeface="Calibri" pitchFamily="34" charset="0"/>
                <a:ea typeface="Calibri" pitchFamily="34" charset="-122"/>
                <a:cs typeface="Calibri" pitchFamily="34" charset="-120"/>
              </a:rPr>
              <a:t>395 Hz</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stationary wave form, and what do its graphs show?</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Send a continuous wave along a rope tied to a wall: it reflects, so the rope carries two waves of the same frequency moving in opposite directions, and their sum no longer travels.</a:t>
            </a:r>
            <a:endParaRPr lang="en-US" sz="1500" dirty="0"/>
          </a:p>
        </p:txBody>
      </p:sp>
      <p:sp>
        <p:nvSpPr>
          <p:cNvPr id="5" name="Shape 3"/>
          <p:cNvSpPr/>
          <p:nvPr/>
        </p:nvSpPr>
        <p:spPr>
          <a:xfrm>
            <a:off x="457200" y="1951330"/>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04277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 </a:t>
            </a:r>
            <a:r>
              <a:rPr lang="en-US" sz="1400" b="1" dirty="0">
                <a:solidFill>
                  <a:srgbClr val="1A1F2B"/>
                </a:solidFill>
                <a:latin typeface="Calibri" pitchFamily="34" charset="0"/>
                <a:ea typeface="Calibri" pitchFamily="34" charset="-122"/>
                <a:cs typeface="Calibri" pitchFamily="34" charset="-120"/>
              </a:rPr>
              <a:t>stationary (standing) wave</a:t>
            </a:r>
            <a:r>
              <a:rPr lang="en-US" sz="1400" dirty="0">
                <a:solidFill>
                  <a:srgbClr val="1A1F2B"/>
                </a:solidFill>
                <a:latin typeface="Calibri" pitchFamily="34" charset="0"/>
                <a:ea typeface="Calibri" pitchFamily="34" charset="-122"/>
                <a:cs typeface="Calibri" pitchFamily="34" charset="-120"/>
              </a:rPr>
              <a:t> forms when two progressive waves of the same frequency (and similar amplitude) travel in opposite directions through the same region and superpose.</a:t>
            </a:r>
            <a:endParaRPr lang="en-US" sz="1400" dirty="0"/>
          </a:p>
        </p:txBody>
      </p:sp>
      <p:sp>
        <p:nvSpPr>
          <p:cNvPr id="7" name="Text 5"/>
          <p:cNvSpPr txBox="1"/>
          <p:nvPr/>
        </p:nvSpPr>
        <p:spPr>
          <a:xfrm>
            <a:off x="457200" y="2683764"/>
            <a:ext cx="8229600" cy="15581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At some points the two waves always arrive in antiphase and cancel. These are </a:t>
            </a:r>
            <a:r>
              <a:rPr lang="en-US" sz="1500" b="1" dirty="0">
                <a:solidFill>
                  <a:srgbClr val="1A1F2B"/>
                </a:solidFill>
                <a:latin typeface="Calibri" pitchFamily="34" charset="0"/>
                <a:ea typeface="Calibri" pitchFamily="34" charset="-122"/>
                <a:cs typeface="Calibri" pitchFamily="34" charset="-120"/>
              </a:rPr>
              <a:t>nodes</a:t>
            </a:r>
            <a:r>
              <a:rPr lang="en-US" sz="1500" dirty="0">
                <a:solidFill>
                  <a:srgbClr val="1A1F2B"/>
                </a:solidFill>
                <a:latin typeface="Calibri" pitchFamily="34" charset="0"/>
                <a:ea typeface="Calibri" pitchFamily="34" charset="-122"/>
                <a:cs typeface="Calibri" pitchFamily="34" charset="-120"/>
              </a:rPr>
              <a:t>, points of zero amplitude.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Midway between nodes the waves arrive in phase and the amplitude is greatest. These are </a:t>
            </a:r>
            <a:r>
              <a:rPr lang="en-US" sz="1500" b="1" dirty="0">
                <a:solidFill>
                  <a:srgbClr val="1A1F2B"/>
                </a:solidFill>
                <a:latin typeface="Calibri" pitchFamily="34" charset="0"/>
                <a:ea typeface="Calibri" pitchFamily="34" charset="-122"/>
                <a:cs typeface="Calibri" pitchFamily="34" charset="-120"/>
              </a:rPr>
              <a:t>antinodes</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Adjacent nodes are λ/2 apart, and so are adjacent antinodes. A node and the next antinode are λ/4 apart.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stationary wave form, and what do its graphs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Two identical waves travelling in opposite directions, and their sum one-eighth of a period after their crests coincided. The sum does not travel: its zeros stay at the nodes N, λ/2 apart, and it grows and shrinks inside the dashed envelope. A labels the antinodes.">    </p:cNvPr>
          <p:cNvPicPr>
            <a:picLocks noChangeAspect="1"/>
          </p:cNvPicPr>
          <p:nvPr/>
        </p:nvPicPr>
        <p:blipFill>
          <a:blip r:embed="rId1"/>
          <a:stretch>
            <a:fillRect/>
          </a:stretch>
        </p:blipFill>
        <p:spPr>
          <a:xfrm>
            <a:off x="4389120" y="1531620"/>
            <a:ext cx="4297680" cy="2148840"/>
          </a:xfrm>
          <a:prstGeom prst="rect">
            <a:avLst/>
          </a:prstGeom>
        </p:spPr>
      </p:pic>
      <p:sp>
        <p:nvSpPr>
          <p:cNvPr id="5" name="Text 2"/>
          <p:cNvSpPr txBox="1"/>
          <p:nvPr/>
        </p:nvSpPr>
        <p:spPr>
          <a:xfrm>
            <a:off x="4389120" y="3726180"/>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Two identical waves travelling in opposite directions, and their sum one-eighth of a period after their crests coincided. The sum does not travel: its zeros stay at the nodes N, λ/2 apart, and it grows and shrinks inside the dashed envelope. A labels the antinodes.</a:t>
            </a:r>
            <a:endParaRPr lang="en-US" sz="1100" dirty="0"/>
          </a:p>
        </p:txBody>
      </p:sp>
      <p:sp>
        <p:nvSpPr>
          <p:cNvPr id="6" name="Text 3"/>
          <p:cNvSpPr txBox="1"/>
          <p:nvPr/>
        </p:nvSpPr>
        <p:spPr>
          <a:xfrm>
            <a:off x="457200" y="1371600"/>
            <a:ext cx="3611880" cy="256672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λ is the wavelength of the two travelling waves, so a measured node spacing must be doubled to give it.</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Displacement–distance graphs of a stationary wave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displacement–distance graph is a snapshot. For a stationary wave, every snapshot has the same nodes and fits inside the same envelope; only the size and sign of each loop change.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stationary wave form, and what do its graphs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Snapshots of one stationary wave at five instants during half a period (t = 0, T/8, T/4, 3T/8, T/2). The nodes never move. Every point in a loop moves up and down together; neighbouring loops move in opposite directions.">    </p:cNvPr>
          <p:cNvPicPr>
            <a:picLocks noChangeAspect="1"/>
          </p:cNvPicPr>
          <p:nvPr/>
        </p:nvPicPr>
        <p:blipFill>
          <a:blip r:embed="rId1"/>
          <a:stretch>
            <a:fillRect/>
          </a:stretch>
        </p:blipFill>
        <p:spPr>
          <a:xfrm>
            <a:off x="4389120" y="1683410"/>
            <a:ext cx="4297680" cy="2014423"/>
          </a:xfrm>
          <a:prstGeom prst="rect">
            <a:avLst/>
          </a:prstGeom>
        </p:spPr>
      </p:pic>
      <p:sp>
        <p:nvSpPr>
          <p:cNvPr id="5" name="Text 2"/>
          <p:cNvSpPr txBox="1"/>
          <p:nvPr/>
        </p:nvSpPr>
        <p:spPr>
          <a:xfrm>
            <a:off x="4389120" y="3743554"/>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Snapshots of one stationary wave at five instants during half a period (t = 0, T/8, T/4, 3T/8, T/2). The nodes never move. Every point in a loop moves up and down together; neighbouring loops move in opposite directions.</a:t>
            </a:r>
            <a:endParaRPr lang="en-US" sz="1100" dirty="0"/>
          </a:p>
        </p:txBody>
      </p:sp>
      <p:sp>
        <p:nvSpPr>
          <p:cNvPr id="6" name="Text 3"/>
          <p:cNvSpPr txBox="1"/>
          <p:nvPr/>
        </p:nvSpPr>
        <p:spPr>
          <a:xfrm>
            <a:off x="457200" y="1371600"/>
            <a:ext cx="3611880" cy="2940710"/>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Twice in every period the whole string is momentarily straight (zero displacement everywhere). The energy is then all kinetic.</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All points between two adjacent nodes oscillate </a:t>
            </a:r>
            <a:r>
              <a:rPr lang="en-US" sz="1500" b="1" dirty="0">
                <a:solidFill>
                  <a:srgbClr val="1A1F2B"/>
                </a:solidFill>
                <a:latin typeface="Calibri" pitchFamily="34" charset="0"/>
                <a:ea typeface="Calibri" pitchFamily="34" charset="-122"/>
                <a:cs typeface="Calibri" pitchFamily="34" charset="-120"/>
              </a:rPr>
              <a:t>in phase</a:t>
            </a:r>
            <a:r>
              <a:rPr lang="en-US" sz="1500" dirty="0">
                <a:solidFill>
                  <a:srgbClr val="1A1F2B"/>
                </a:solidFill>
                <a:latin typeface="Calibri" pitchFamily="34" charset="0"/>
                <a:ea typeface="Calibri" pitchFamily="34" charset="-122"/>
                <a:cs typeface="Calibri" pitchFamily="34" charset="-120"/>
              </a:rPr>
              <a:t> but with different amplitudes. Points in adjacent loops are in </a:t>
            </a:r>
            <a:r>
              <a:rPr lang="en-US" sz="1500" b="1" dirty="0">
                <a:solidFill>
                  <a:srgbClr val="1A1F2B"/>
                </a:solidFill>
                <a:latin typeface="Calibri" pitchFamily="34" charset="0"/>
                <a:ea typeface="Calibri" pitchFamily="34" charset="-122"/>
                <a:cs typeface="Calibri" pitchFamily="34" charset="-120"/>
              </a:rPr>
              <a:t>antiphase</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 on a stationary wave the phase difference between two points is either 0 or π, unlike a progressive wave, where it changes steadily with distance.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stationary wave form, and what do its graphs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906170"/>
                <a:gridCol w="3454603"/>
                <a:gridCol w="386882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Feature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Progressive wave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Stationary wave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transferred in the direction of travel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net transfer of energy along the wave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Amplitude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same at every point (if no energy is lost)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varies from zero at nodes to a maximum at antinodes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Phase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changes steadily along the wave, 2π per wavelength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all points in one loop in phase; adjacent loops in antiphase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Wavelength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between neighbouring points in phase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twice the distance between adjacent nodes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Shape 2"/>
          <p:cNvSpPr/>
          <p:nvPr/>
        </p:nvSpPr>
        <p:spPr>
          <a:xfrm>
            <a:off x="457200" y="2915107"/>
            <a:ext cx="8229600" cy="1066190"/>
          </a:xfrm>
          <a:prstGeom prst="roundRect">
            <a:avLst>
              <a:gd name="adj" fmla="val 5146"/>
            </a:avLst>
          </a:prstGeom>
          <a:solidFill>
            <a:srgbClr val="FEF2F2"/>
          </a:solidFill>
          <a:ln w="9525">
            <a:solidFill>
              <a:srgbClr val="DDE2EA"/>
            </a:solidFill>
            <a:prstDash val="solid"/>
          </a:ln>
        </p:spPr>
      </p:sp>
      <p:sp>
        <p:nvSpPr>
          <p:cNvPr id="6" name="Text 3"/>
          <p:cNvSpPr txBox="1"/>
          <p:nvPr/>
        </p:nvSpPr>
        <p:spPr>
          <a:xfrm>
            <a:off x="603504" y="3006547"/>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progressive-wave rule "phase difference = 2π× distance/λ" for two points on a stationary wave. On a stationary wave, two points in the same loop are in phase however far apart they are, and points in neighbouring loops are in antiphase.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frequencies can a stretched string vibrate at?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string clamped at both ends has a node at each end, so a whole number of loops, each λ/2 long, must span the length L:</a:t>
            </a:r>
            <a:endParaRPr lang="en-US" sz="1500" dirty="0"/>
          </a:p>
        </p:txBody>
      </p:sp>
      <p:sp>
        <p:nvSpPr>
          <p:cNvPr id="5" name="Shape 3"/>
          <p:cNvSpPr/>
          <p:nvPr/>
        </p:nvSpPr>
        <p:spPr>
          <a:xfrm>
            <a:off x="457200" y="195133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04277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L = nλ/2   ⇒  λₙ = 2L/n,   fₙ = nv/2L = nf₁,   n = 1, 2, 3, …</a:t>
            </a:r>
            <a:endParaRPr lang="en-US" sz="1700" dirty="0"/>
          </a:p>
        </p:txBody>
      </p:sp>
      <p:sp>
        <p:nvSpPr>
          <p:cNvPr id="7" name="Text 5"/>
          <p:cNvSpPr txBox="1"/>
          <p:nvPr/>
        </p:nvSpPr>
        <p:spPr>
          <a:xfrm>
            <a:off x="457200" y="2514600"/>
            <a:ext cx="822960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lowest frequency, with one loop, is the </a:t>
            </a:r>
            <a:r>
              <a:rPr lang="en-US" sz="1500" b="1" dirty="0">
                <a:solidFill>
                  <a:srgbClr val="1A1F2B"/>
                </a:solidFill>
                <a:latin typeface="Calibri" pitchFamily="34" charset="0"/>
                <a:ea typeface="Calibri" pitchFamily="34" charset="-122"/>
                <a:cs typeface="Calibri" pitchFamily="34" charset="-120"/>
              </a:rPr>
              <a:t>fundamental</a:t>
            </a:r>
            <a:r>
              <a:rPr lang="en-US" sz="1500" dirty="0">
                <a:solidFill>
                  <a:srgbClr val="1A1F2B"/>
                </a:solidFill>
                <a:latin typeface="Calibri" pitchFamily="34" charset="0"/>
                <a:ea typeface="Calibri" pitchFamily="34" charset="-122"/>
                <a:cs typeface="Calibri" pitchFamily="34" charset="-120"/>
              </a:rPr>
              <a:t> or </a:t>
            </a:r>
            <a:r>
              <a:rPr lang="en-US" sz="1500" b="1" dirty="0">
                <a:solidFill>
                  <a:srgbClr val="1A1F2B"/>
                </a:solidFill>
                <a:latin typeface="Calibri" pitchFamily="34" charset="0"/>
                <a:ea typeface="Calibri" pitchFamily="34" charset="-122"/>
                <a:cs typeface="Calibri" pitchFamily="34" charset="-120"/>
              </a:rPr>
              <a:t>first harmonic</a:t>
            </a:r>
            <a:r>
              <a:rPr lang="en-US" sz="1500" dirty="0">
                <a:solidFill>
                  <a:srgbClr val="1A1F2B"/>
                </a:solidFill>
                <a:latin typeface="Calibri" pitchFamily="34" charset="0"/>
                <a:ea typeface="Calibri" pitchFamily="34" charset="-122"/>
                <a:cs typeface="Calibri" pitchFamily="34" charset="-120"/>
              </a:rPr>
              <a:t>. Every whole-number multiple of it is possible; these are the </a:t>
            </a:r>
            <a:r>
              <a:rPr lang="en-US" sz="1500" b="1" dirty="0">
                <a:solidFill>
                  <a:srgbClr val="1A1F2B"/>
                </a:solidFill>
                <a:latin typeface="Calibri" pitchFamily="34" charset="0"/>
                <a:ea typeface="Calibri" pitchFamily="34" charset="-122"/>
                <a:cs typeface="Calibri" pitchFamily="34" charset="-120"/>
              </a:rPr>
              <a:t>harmonics</a:t>
            </a:r>
            <a:r>
              <a:rPr lang="en-US" sz="1500" dirty="0">
                <a:solidFill>
                  <a:srgbClr val="1A1F2B"/>
                </a:solidFill>
                <a:latin typeface="Calibri" pitchFamily="34" charset="0"/>
                <a:ea typeface="Calibri" pitchFamily="34" charset="-122"/>
                <a:cs typeface="Calibri" pitchFamily="34" charset="-120"/>
              </a:rPr>
              <a:t>. Here v is the wave speed on the string in m s⁻¹, which does not change when you change the frequency. These results are not in the formulae list: derive them from "a whole number of λ/2 fits in L" together with v = fλ, which is in the list.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At any other frequency the reflected waves arrive out of step and do not reinforce, so only a small, irregular motion appears; at a harmonic, each reflection adds to the motion and a large steady amplitude builds up.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frequencies can a stretched string vibrate 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The cord of worked example 3. Each pattern fits a whole number of half wavelengths into 1.80 m, so the frequencies are 8.0 Hz, 16 Hz and 24 Hz, whole-number multiples of the fundamental.">    </p:cNvPr>
          <p:cNvPicPr>
            <a:picLocks noChangeAspect="1"/>
          </p:cNvPicPr>
          <p:nvPr/>
        </p:nvPicPr>
        <p:blipFill>
          <a:blip r:embed="rId1"/>
          <a:stretch>
            <a:fillRect/>
          </a:stretch>
        </p:blipFill>
        <p:spPr>
          <a:xfrm>
            <a:off x="2166214" y="1371600"/>
            <a:ext cx="4811573" cy="2638044"/>
          </a:xfrm>
          <a:prstGeom prst="rect">
            <a:avLst/>
          </a:prstGeom>
        </p:spPr>
      </p:pic>
      <p:sp>
        <p:nvSpPr>
          <p:cNvPr id="5" name="Text 2"/>
          <p:cNvSpPr txBox="1"/>
          <p:nvPr/>
        </p:nvSpPr>
        <p:spPr>
          <a:xfrm>
            <a:off x="2166214" y="4055364"/>
            <a:ext cx="4811573" cy="562356"/>
          </a:xfrm>
          <a:prstGeom prst="rect">
            <a:avLst/>
          </a:prstGeom>
          <a:noFill/>
          <a:ln/>
        </p:spPr>
        <p:txBody>
          <a:bodyPr wrap="square" lIns="0" tIns="0" rIns="0" bIns="0" rtlCol="0" anchor="t"/>
          <a:lstStyle/>
          <a:p>
            <a:pPr algn="ctr" indent="0" marL="0">
              <a:buNone/>
            </a:pPr>
            <a:r>
              <a:rPr lang="en-US" sz="1100" i="1" dirty="0">
                <a:solidFill>
                  <a:srgbClr val="5A6577"/>
                </a:solidFill>
              </a:rPr>
              <a:t>The cord of worked example 3. Each pattern fits a whole number of half wavelengths into 1.80 m, so the frequencies are 8.0 Hz, 16 Hz and 24 Hz, whole-number multiples of the fundamental.</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frequencies can a stretched string vibrate 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3 · Easy · Calculate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rubber cord is stretched between two fixed points 1.80 m apart and driven near one end. At 24 Hz a steady stationary wave with three loops appears. (a) Calculate the wavelength and the speed of the waves on the cord. (b) Calculate the fundamental frequency and the frequency at which four loops would appear.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Three loops are three half wavelengths: λ= 2 ×1.80 ÷3 = 1.20 m. Then v = fλ= 24 ×1.20 = </a:t>
            </a:r>
            <a:r>
              <a:rPr lang="en-US" sz="1500" b="1" dirty="0">
                <a:solidFill>
                  <a:srgbClr val="1A1F2B"/>
                </a:solidFill>
                <a:latin typeface="Calibri" pitchFamily="34" charset="0"/>
                <a:ea typeface="Calibri" pitchFamily="34" charset="-122"/>
                <a:cs typeface="Calibri" pitchFamily="34" charset="-120"/>
              </a:rPr>
              <a:t>λ = 1.20 m, v = 28.8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wave speed is unchanged. The fundamental has one loop, so λ= 2L = 3.60 m and f₁ = 28.8 ÷3.60 = 8.0 Hz. Four loops: 4 ×8.0 = 32 Hz. </a:t>
            </a:r>
            <a:r>
              <a:rPr lang="en-US" sz="1500" b="1" dirty="0">
                <a:solidFill>
                  <a:srgbClr val="1A1F2B"/>
                </a:solidFill>
                <a:latin typeface="Calibri" pitchFamily="34" charset="0"/>
                <a:ea typeface="Calibri" pitchFamily="34" charset="-122"/>
                <a:cs typeface="Calibri" pitchFamily="34" charset="-120"/>
              </a:rPr>
              <a:t>f₁ = 8.0 Hz; four loops at 32 Hz</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Quick check: 24 Hz is the third harmonic, so the fundamental must be 24 ÷3 = 8.0 Hz.</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Which frequencies resonate in a pipe?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288767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Sound reflects at both ends of a pipe, so a stationary wave forms in the air column. Sound is longitudinal, so this is a pattern of air displacement along the pipe. Diagrams draw the envelope sideways to show the size of the motion.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At a </a:t>
            </a:r>
            <a:r>
              <a:rPr lang="en-US" sz="1500" b="1" dirty="0">
                <a:solidFill>
                  <a:srgbClr val="1A1F2B"/>
                </a:solidFill>
                <a:latin typeface="Calibri" pitchFamily="34" charset="0"/>
                <a:ea typeface="Calibri" pitchFamily="34" charset="-122"/>
                <a:cs typeface="Calibri" pitchFamily="34" charset="-120"/>
              </a:rPr>
              <a:t>closed end</a:t>
            </a:r>
            <a:r>
              <a:rPr lang="en-US" sz="1500" dirty="0">
                <a:solidFill>
                  <a:srgbClr val="1A1F2B"/>
                </a:solidFill>
                <a:latin typeface="Calibri" pitchFamily="34" charset="0"/>
                <a:ea typeface="Calibri" pitchFamily="34" charset="-122"/>
                <a:cs typeface="Calibri" pitchFamily="34" charset="-120"/>
              </a:rPr>
              <a:t> the air cannot move: a displacement </a:t>
            </a:r>
            <a:r>
              <a:rPr lang="en-US" sz="1500" b="1" dirty="0">
                <a:solidFill>
                  <a:srgbClr val="1A1F2B"/>
                </a:solidFill>
                <a:latin typeface="Calibri" pitchFamily="34" charset="0"/>
                <a:ea typeface="Calibri" pitchFamily="34" charset="-122"/>
                <a:cs typeface="Calibri" pitchFamily="34" charset="-120"/>
              </a:rPr>
              <a:t>node</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At an </a:t>
            </a:r>
            <a:r>
              <a:rPr lang="en-US" sz="1500" b="1" dirty="0">
                <a:solidFill>
                  <a:srgbClr val="1A1F2B"/>
                </a:solidFill>
                <a:latin typeface="Calibri" pitchFamily="34" charset="0"/>
                <a:ea typeface="Calibri" pitchFamily="34" charset="-122"/>
                <a:cs typeface="Calibri" pitchFamily="34" charset="-120"/>
              </a:rPr>
              <a:t>open end</a:t>
            </a:r>
            <a:r>
              <a:rPr lang="en-US" sz="1500" dirty="0">
                <a:solidFill>
                  <a:srgbClr val="1A1F2B"/>
                </a:solidFill>
                <a:latin typeface="Calibri" pitchFamily="34" charset="0"/>
                <a:ea typeface="Calibri" pitchFamily="34" charset="-122"/>
                <a:cs typeface="Calibri" pitchFamily="34" charset="-120"/>
              </a:rPr>
              <a:t> the air moves freely: a displacement </a:t>
            </a:r>
            <a:r>
              <a:rPr lang="en-US" sz="1500" b="1" dirty="0">
                <a:solidFill>
                  <a:srgbClr val="1A1F2B"/>
                </a:solidFill>
                <a:latin typeface="Calibri" pitchFamily="34" charset="0"/>
                <a:ea typeface="Calibri" pitchFamily="34" charset="-122"/>
                <a:cs typeface="Calibri" pitchFamily="34" charset="-120"/>
              </a:rPr>
              <a:t>antinode</a:t>
            </a:r>
            <a:r>
              <a:rPr lang="en-US" sz="1500" dirty="0">
                <a:solidFill>
                  <a:srgbClr val="1A1F2B"/>
                </a:solidFill>
                <a:latin typeface="Calibri" pitchFamily="34" charset="0"/>
                <a:ea typeface="Calibri" pitchFamily="34" charset="-122"/>
                <a:cs typeface="Calibri" pitchFamily="34" charset="-120"/>
              </a:rPr>
              <a:t>. In reality it sits just beyond the end; ignore this end correction unless told otherwise.</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Closed at one end:</a:t>
            </a:r>
            <a:r>
              <a:rPr lang="en-US" sz="1500" dirty="0">
                <a:solidFill>
                  <a:srgbClr val="1A1F2B"/>
                </a:solidFill>
                <a:latin typeface="Calibri" pitchFamily="34" charset="0"/>
                <a:ea typeface="Calibri" pitchFamily="34" charset="-122"/>
                <a:cs typeface="Calibri" pitchFamily="34" charset="-120"/>
              </a:rPr>
              <a:t> the shortest pattern is node to antinode, a quarter wavelength. Adding half a wavelength at a time gives L = λ/4, 3λ/4, 5λ/4, … Only odd harmonics are possible: f₁, 3f₁, 5f₁, … with f₁ = v/4L.</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Open at both ends:</a:t>
            </a:r>
            <a:r>
              <a:rPr lang="en-US" sz="1500" dirty="0">
                <a:solidFill>
                  <a:srgbClr val="1A1F2B"/>
                </a:solidFill>
                <a:latin typeface="Calibri" pitchFamily="34" charset="0"/>
                <a:ea typeface="Calibri" pitchFamily="34" charset="-122"/>
                <a:cs typeface="Calibri" pitchFamily="34" charset="-120"/>
              </a:rPr>
              <a:t> antinode to antinode, so L = λ/2, λ, 3λ/2, … All harmonics are possible: f₁, 2f₁, 3f₁, … with f₁ = v/2L, the same rule as a string.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frequencies resonate in a pipe?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Pipe closed at the left end: a node at the closed end, an antinode at the open end. The two lowest modes are the fundamental (L = λ/4) and the third harmonic (L = 3λ/4); the second harmonic cannot fit.">    </p:cNvPr>
          <p:cNvPicPr>
            <a:picLocks noChangeAspect="1"/>
          </p:cNvPicPr>
          <p:nvPr/>
        </p:nvPicPr>
        <p:blipFill>
          <a:blip r:embed="rId1"/>
          <a:stretch>
            <a:fillRect/>
          </a:stretch>
        </p:blipFill>
        <p:spPr>
          <a:xfrm>
            <a:off x="2016252" y="1371600"/>
            <a:ext cx="5112410" cy="2638044"/>
          </a:xfrm>
          <a:prstGeom prst="rect">
            <a:avLst/>
          </a:prstGeom>
        </p:spPr>
      </p:pic>
      <p:sp>
        <p:nvSpPr>
          <p:cNvPr id="5" name="Text 2"/>
          <p:cNvSpPr txBox="1"/>
          <p:nvPr/>
        </p:nvSpPr>
        <p:spPr>
          <a:xfrm>
            <a:off x="2016252" y="4055364"/>
            <a:ext cx="5112410" cy="562356"/>
          </a:xfrm>
          <a:prstGeom prst="rect">
            <a:avLst/>
          </a:prstGeom>
          <a:noFill/>
          <a:ln/>
        </p:spPr>
        <p:txBody>
          <a:bodyPr wrap="square" lIns="0" tIns="0" rIns="0" bIns="0" rtlCol="0" anchor="t"/>
          <a:lstStyle/>
          <a:p>
            <a:pPr algn="ctr" indent="0" marL="0">
              <a:buNone/>
            </a:pPr>
            <a:r>
              <a:rPr lang="en-US" sz="1100" i="1" dirty="0">
                <a:solidFill>
                  <a:srgbClr val="5A6577"/>
                </a:solidFill>
              </a:rPr>
              <a:t>Pipe closed at the left end: a node at the closed end, an antinode at the open end. The two lowest modes are the fundamental (L = λ/4) and the third harmonic (L = 3λ/4); the second harmonic cannot fit.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frequencies resonate in a pipe?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Pipe open at both ends: antinodes at both ends. The fundamental has L = λ/2 and every whole-number harmonic is possible, so the next mode is 2f₁.">    </p:cNvPr>
          <p:cNvPicPr>
            <a:picLocks noChangeAspect="1"/>
          </p:cNvPicPr>
          <p:nvPr/>
        </p:nvPicPr>
        <p:blipFill>
          <a:blip r:embed="rId1"/>
          <a:stretch>
            <a:fillRect/>
          </a:stretch>
        </p:blipFill>
        <p:spPr>
          <a:xfrm>
            <a:off x="1852574" y="1371600"/>
            <a:ext cx="5439766" cy="2807208"/>
          </a:xfrm>
          <a:prstGeom prst="rect">
            <a:avLst/>
          </a:prstGeom>
        </p:spPr>
      </p:pic>
      <p:sp>
        <p:nvSpPr>
          <p:cNvPr id="5" name="Text 2"/>
          <p:cNvSpPr txBox="1"/>
          <p:nvPr/>
        </p:nvSpPr>
        <p:spPr>
          <a:xfrm>
            <a:off x="1852574" y="4224528"/>
            <a:ext cx="5439766" cy="393192"/>
          </a:xfrm>
          <a:prstGeom prst="rect">
            <a:avLst/>
          </a:prstGeom>
          <a:noFill/>
          <a:ln/>
        </p:spPr>
        <p:txBody>
          <a:bodyPr wrap="square" lIns="0" tIns="0" rIns="0" bIns="0" rtlCol="0" anchor="t"/>
          <a:lstStyle/>
          <a:p>
            <a:pPr algn="ctr" indent="0" marL="0">
              <a:buNone/>
            </a:pPr>
            <a:r>
              <a:rPr lang="en-US" sz="1100" i="1" dirty="0">
                <a:solidFill>
                  <a:srgbClr val="5A6577"/>
                </a:solidFill>
              </a:rPr>
              <a:t>Pipe open at both ends: antinodes at both ends. The fundamental has L = λ/2 and every whole-number harmonic is possible, so the next mode is 2f₁.</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frequencies resonate in a pipe?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4 · Medium · Calculate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plastic tube has length 0.320 m. The speed of sound in the air inside is 340 m s⁻¹. Ignore end corrections. (a) One end is closed with a cap. Calculate the fundamental frequency and the next two frequencies at which the tube resonates. (b) The cap is removed. Calculate the new fundamental frequency.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Closed at one end, the fundamental has L = λ/4: λ= 4 ×0.320 = 1.28 m, so f₁ = 340 ÷1.28 = 266 Hz (265.6 Hz). Only odd harmonics are possible: 3f₁ = 797 Hz and 5f₁ = 1330 Hz. </a:t>
            </a:r>
            <a:r>
              <a:rPr lang="en-US" sz="1500" b="1" dirty="0">
                <a:solidFill>
                  <a:srgbClr val="1A1F2B"/>
                </a:solidFill>
                <a:latin typeface="Calibri" pitchFamily="34" charset="0"/>
                <a:ea typeface="Calibri" pitchFamily="34" charset="-122"/>
                <a:cs typeface="Calibri" pitchFamily="34" charset="-120"/>
              </a:rPr>
              <a:t>266 Hz, 797 Hz, 1330 Hz</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Open at both ends, the fundamental has L = λ/2: λ= 2 ×0.320 = 0.64 m, so f₁ = 340 ÷0.64 = </a:t>
            </a:r>
            <a:r>
              <a:rPr lang="en-US" sz="1500" b="1" dirty="0">
                <a:solidFill>
                  <a:srgbClr val="1A1F2B"/>
                </a:solidFill>
                <a:latin typeface="Calibri" pitchFamily="34" charset="0"/>
                <a:ea typeface="Calibri" pitchFamily="34" charset="-122"/>
                <a:cs typeface="Calibri" pitchFamily="34" charset="-120"/>
              </a:rPr>
              <a:t>531 Hz</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Closing one end halves the fundamental and removes the even harmonics; the open tube has 531 Hz, 1060 Hz, 1590 Hz …</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sets the speed of a wave on a string?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speed of waves on a string is set by the tension and the mass per unit length.</a:t>
            </a:r>
            <a:endParaRPr lang="en-US" sz="1500" dirty="0"/>
          </a:p>
        </p:txBody>
      </p:sp>
      <p:sp>
        <p:nvSpPr>
          <p:cNvPr id="5" name="Shape 3"/>
          <p:cNvSpPr/>
          <p:nvPr/>
        </p:nvSpPr>
        <p:spPr>
          <a:xfrm>
            <a:off x="457200" y="1720901"/>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1812341"/>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 = √(T/μ)</a:t>
            </a:r>
            <a:endParaRPr lang="en-US" sz="1700" dirty="0"/>
          </a:p>
        </p:txBody>
      </p:sp>
      <p:sp>
        <p:nvSpPr>
          <p:cNvPr id="7" name="Text 5"/>
          <p:cNvSpPr txBox="1"/>
          <p:nvPr/>
        </p:nvSpPr>
        <p:spPr>
          <a:xfrm>
            <a:off x="457200" y="2284171"/>
            <a:ext cx="8229600" cy="15581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v is the wave speed (m s⁻¹), T the tension (N) and μ the mass per unit length (kg m⁻¹). This equation is in the formulae list supplied in the exam. The mass per unit length is μ= mass ÷ length. For a wire of density ρ and cross-sectional area A, μ= ρA; learn this step, because it is not given.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tighter string pulls each displaced section back more strongly, so the disturbance passes on faster: v ∝√T.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heavier string responds more slowly to the same tension: v ∝1/√μ.</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sets the speed of a wave on a string?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Wave speed on the piano wire of worked example 5 as the tension changes. The curve rises ever more slowly because v ∝ √T: quadrupling the tension only doubles the speed.">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Wave speed on the piano wire of worked example 5 as the tension changes. The curve rises ever more slowly because v ∝ √T: quadrupling the tension only doubles the speed.</a:t>
            </a:r>
            <a:endParaRPr lang="en-US" sz="1100" dirty="0"/>
          </a:p>
        </p:txBody>
      </p:sp>
      <p:sp>
        <p:nvSpPr>
          <p:cNvPr id="6" name="Text 3"/>
          <p:cNvSpPr txBox="1"/>
          <p:nvPr/>
        </p:nvSpPr>
        <p:spPr>
          <a:xfrm>
            <a:off x="457200" y="1371600"/>
            <a:ext cx="3621938"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Combining v = √(T/μ) with the fundamental of a string (λ= 2L) and v = fλ gives the fundamental frequency of a stretched string:</a:t>
            </a:r>
            <a:endParaRPr lang="en-US" sz="1500" dirty="0"/>
          </a:p>
        </p:txBody>
      </p:sp>
      <p:sp>
        <p:nvSpPr>
          <p:cNvPr id="7" name="Shape 4"/>
          <p:cNvSpPr/>
          <p:nvPr/>
        </p:nvSpPr>
        <p:spPr>
          <a:xfrm>
            <a:off x="457200" y="2181758"/>
            <a:ext cx="3621938"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2273198"/>
            <a:ext cx="3329330"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 = 1/2L√(T/μ)</a:t>
            </a:r>
            <a:endParaRPr lang="en-US" sz="1700" dirty="0"/>
          </a:p>
        </p:txBody>
      </p:sp>
      <p:sp>
        <p:nvSpPr>
          <p:cNvPr id="9" name="Text 6"/>
          <p:cNvSpPr txBox="1"/>
          <p:nvPr/>
        </p:nvSpPr>
        <p:spPr>
          <a:xfrm>
            <a:off x="457200" y="2745029"/>
            <a:ext cx="3621938"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not in the formulae list: derive it from v = fλ, λ= 2L and v = √(T/μ). It shows three proportionalities that the core practical tests: f ∝1/L at constant T and μ; f ∝√T at constant L and μ; f ∝1/√μ at constant L and 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sets the speed of a wave on a string?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5 · Hard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steel piano wire has diameter 0.80 mm and a vibrating length of 0.95 m. The density of steel is 7800 kg m⁻³. The tension in the wire is 620 N. (a) Calculate the fundamental frequency of the wire. (b) Calculate the tension needed to raise the fundamental frequency to 220 Hz.</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Mass per unit length:</a:t>
            </a:r>
            <a:r>
              <a:rPr lang="en-US" sz="1500" dirty="0">
                <a:solidFill>
                  <a:srgbClr val="1A1F2B"/>
                </a:solidFill>
                <a:latin typeface="Calibri" pitchFamily="34" charset="0"/>
                <a:ea typeface="Calibri" pitchFamily="34" charset="-122"/>
                <a:cs typeface="Calibri" pitchFamily="34" charset="-120"/>
              </a:rPr>
              <a:t> radius = 0.40 ×10⁻³ m, so A = π(0.40 ×10⁻³)² = 5.03 ×10⁻⁷ m² and μ= ρA = 7800 ×5.03 ×10⁻⁷ = 3.92 ×10⁻³ kg m⁻¹.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Wave speed:</a:t>
            </a:r>
            <a:r>
              <a:rPr lang="en-US" sz="1500" dirty="0">
                <a:solidFill>
                  <a:srgbClr val="1A1F2B"/>
                </a:solidFill>
                <a:latin typeface="Calibri" pitchFamily="34" charset="0"/>
                <a:ea typeface="Calibri" pitchFamily="34" charset="-122"/>
                <a:cs typeface="Calibri" pitchFamily="34" charset="-120"/>
              </a:rPr>
              <a:t> v = √(620 ÷3.921 ×10⁻³) = 398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Fundamental, λ= 2L: f = 398 ÷(2 ×0.95) = </a:t>
            </a:r>
            <a:r>
              <a:rPr lang="en-US" sz="1500" b="1" dirty="0">
                <a:solidFill>
                  <a:srgbClr val="1A1F2B"/>
                </a:solidFill>
                <a:latin typeface="Calibri" pitchFamily="34" charset="0"/>
                <a:ea typeface="Calibri" pitchFamily="34" charset="-122"/>
                <a:cs typeface="Calibri" pitchFamily="34" charset="-120"/>
              </a:rPr>
              <a:t>209 Hz</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With L and μ fixed, f ∝√T, so T ∝f²: T = 620 ×(220 ÷209.3)² = </a:t>
            </a:r>
            <a:r>
              <a:rPr lang="en-US" sz="1500" b="1" dirty="0">
                <a:solidFill>
                  <a:srgbClr val="1A1F2B"/>
                </a:solidFill>
                <a:latin typeface="Calibri" pitchFamily="34" charset="0"/>
                <a:ea typeface="Calibri" pitchFamily="34" charset="-122"/>
                <a:cs typeface="Calibri" pitchFamily="34" charset="-120"/>
              </a:rPr>
              <a:t>685 N</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sets the speed of a wave on a string?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diameter as the radius, or leaving it in millimetres. Halve the diameter and convert to metres before finding the area. The area scales as the square, so a slip here changes μ by a factor of 4 or of a million.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investigate the frequency of a vibrating string?</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Core Practical 5 set-up. The string runs from a vibration generator, driven by a signal generator, over a pulley to hanging masses that set the tension T = mg. Shown vibrating in its fundamental, one loop between the generator and the pulley.">    </p:cNvPr>
          <p:cNvPicPr>
            <a:picLocks noChangeAspect="1"/>
          </p:cNvPicPr>
          <p:nvPr/>
        </p:nvPicPr>
        <p:blipFill>
          <a:blip r:embed="rId1"/>
          <a:stretch>
            <a:fillRect/>
          </a:stretch>
        </p:blipFill>
        <p:spPr>
          <a:xfrm>
            <a:off x="4389120" y="1504188"/>
            <a:ext cx="4297680" cy="2203704"/>
          </a:xfrm>
          <a:prstGeom prst="rect">
            <a:avLst/>
          </a:prstGeom>
        </p:spPr>
      </p:pic>
      <p:sp>
        <p:nvSpPr>
          <p:cNvPr id="5" name="Text 2"/>
          <p:cNvSpPr txBox="1"/>
          <p:nvPr/>
        </p:nvSpPr>
        <p:spPr>
          <a:xfrm>
            <a:off x="4389120" y="3753612"/>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Core Practical 5 set-up. The string runs from a vibration generator, driven by a signal generator, over a pulley to hanging masses that set the tension T = mg. Shown vibrating in its fundamental, one loop between the generator and the pulley.</a:t>
            </a:r>
            <a:endParaRPr lang="en-US" sz="1100" dirty="0"/>
          </a:p>
        </p:txBody>
      </p:sp>
      <p:sp>
        <p:nvSpPr>
          <p:cNvPr id="6" name="Text 3"/>
          <p:cNvSpPr txBox="1"/>
          <p:nvPr/>
        </p:nvSpPr>
        <p:spPr>
          <a:xfrm>
            <a:off x="457200" y="1371600"/>
            <a:ext cx="3611880" cy="271028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Core Practical 5 tests the relationship f = 1/2L√(T/μ) by changing one variable at a time and finding the fundamental frequency each time.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Set-up:</a:t>
            </a:r>
            <a:r>
              <a:rPr lang="en-US" sz="1500" dirty="0">
                <a:solidFill>
                  <a:srgbClr val="1A1F2B"/>
                </a:solidFill>
                <a:latin typeface="Calibri" pitchFamily="34" charset="0"/>
                <a:ea typeface="Calibri" pitchFamily="34" charset="-122"/>
                <a:cs typeface="Calibri" pitchFamily="34" charset="-120"/>
              </a:rPr>
              <a:t> as in the figure; slotted masses on a hanger give T = mg.</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Finding resonance:</a:t>
            </a:r>
            <a:r>
              <a:rPr lang="en-US" sz="1500" dirty="0">
                <a:solidFill>
                  <a:srgbClr val="1A1F2B"/>
                </a:solidFill>
                <a:latin typeface="Calibri" pitchFamily="34" charset="0"/>
                <a:ea typeface="Calibri" pitchFamily="34" charset="-122"/>
                <a:cs typeface="Calibri" pitchFamily="34" charset="-120"/>
              </a:rPr>
              <a:t> raise the frequency slowly until one loop has the largest amplitude; approach from above too and take the midpoint. Read f from the signal generator.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investigate the frequency of a vibrating string?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2350922"/>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Length:</a:t>
            </a:r>
            <a:r>
              <a:rPr lang="en-US" sz="1500" dirty="0">
                <a:solidFill>
                  <a:srgbClr val="1A1F2B"/>
                </a:solidFill>
                <a:latin typeface="Calibri" pitchFamily="34" charset="0"/>
                <a:ea typeface="Calibri" pitchFamily="34" charset="-122"/>
                <a:cs typeface="Calibri" pitchFamily="34" charset="-120"/>
              </a:rPr>
              <a:t> keep T and the string fixed; move the vibration generator to change L (metre rule). Use at least five lengths.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Tension:</a:t>
            </a:r>
            <a:r>
              <a:rPr lang="en-US" sz="1500" dirty="0">
                <a:solidFill>
                  <a:srgbClr val="1A1F2B"/>
                </a:solidFill>
                <a:latin typeface="Calibri" pitchFamily="34" charset="0"/>
                <a:ea typeface="Calibri" pitchFamily="34" charset="-122"/>
                <a:cs typeface="Calibri" pitchFamily="34" charset="-120"/>
              </a:rPr>
              <a:t> keep L and the string fixed and change the hanging mass.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Mass per unit length:</a:t>
            </a:r>
            <a:r>
              <a:rPr lang="en-US" sz="1500" dirty="0">
                <a:solidFill>
                  <a:srgbClr val="1A1F2B"/>
                </a:solidFill>
                <a:latin typeface="Calibri" pitchFamily="34" charset="0"/>
                <a:ea typeface="Calibri" pitchFamily="34" charset="-122"/>
                <a:cs typeface="Calibri" pitchFamily="34" charset="-120"/>
              </a:rPr>
              <a:t> keep L and T fixed and use strings of different μ (weigh a measured length of each).</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Graphs:</a:t>
            </a:r>
            <a:r>
              <a:rPr lang="en-US" sz="1500" dirty="0">
                <a:solidFill>
                  <a:srgbClr val="1A1F2B"/>
                </a:solidFill>
                <a:latin typeface="Calibri" pitchFamily="34" charset="0"/>
                <a:ea typeface="Calibri" pitchFamily="34" charset="-122"/>
                <a:cs typeface="Calibri" pitchFamily="34" charset="-120"/>
              </a:rPr>
              <a:t> f against 1/L, f against √T (or f² against T), and f against 1/√μ should each be a straight line through the origin.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keep feet clear of the masses (padding underneath) and wear eye protection in case the string snaps.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investigate the frequency of a vibrating string?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The data of worked example 6: fundamental frequency against 1/L. The points lie close to a straight line through the origin, as f = ½√(T/μ) × (1/L) predicts.">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The data of worked example 6: fundamental frequency against 1/L. The points lie close to a straight line through the origin, as f = ½√(T/μ) × (1/L) predicts.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investigate the frequency of a vibrating string?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6 · Hard · Determine</a:t>
            </a:r>
            <a:endParaRPr lang="en-US" sz="1200" dirty="0"/>
          </a:p>
        </p:txBody>
      </p:sp>
      <p:sp>
        <p:nvSpPr>
          <p:cNvPr id="4" name="Text 2"/>
          <p:cNvSpPr txBox="1"/>
          <p:nvPr/>
        </p:nvSpPr>
        <p:spPr>
          <a:xfrm>
            <a:off x="457200" y="1371600"/>
            <a:ext cx="822960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keeps the hanging mass at 0.400 kg and measures the fundamental frequency f for five lengths. Her results: L = 0.400 m, 71 Hz; 0.500 m, 58 Hz; 0.600 m, 47 Hz; 0.700 m, 41 Hz; 0.800 m, 36 Hz. The signal generator displays the frequency to the nearest 1 Hz. g = 9.81 N kg⁻¹. (a) Explain why a graph of f against 1/L should be a straight line through the origin. (b) Use the gradient of her graph to determine the mass per unit length of the string. (c) Calculate the percentage uncertainty in the frequency reading of 36 Hz.</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Rearranging, f = ½√(T/μ) ×(1/L). With T and μ constant this has the form y = mx, so </a:t>
            </a:r>
            <a:r>
              <a:rPr lang="en-US" sz="1500" b="1" dirty="0">
                <a:solidFill>
                  <a:srgbClr val="1A1F2B"/>
                </a:solidFill>
                <a:latin typeface="Calibri" pitchFamily="34" charset="0"/>
                <a:ea typeface="Calibri" pitchFamily="34" charset="-122"/>
                <a:cs typeface="Calibri" pitchFamily="34" charset="-120"/>
              </a:rPr>
              <a:t>f against 1/L is a straight line through the origin with gradient ½√(T/μ)</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1/L values are 2.50, 2.00, 1.67, 1.43 and 1.25 m⁻¹. Tension T = 0.400 ×9.81 = 3.92 N. Gradient of the best-fit line = 28.6 Hz m. From gradient = ½√(T/μ): μ= T ÷(4 ×gradient²) = 3.924 ÷(4 ×28.6²) = </a:t>
            </a:r>
            <a:r>
              <a:rPr lang="en-US" sz="1500" b="1" dirty="0">
                <a:solidFill>
                  <a:srgbClr val="1A1F2B"/>
                </a:solidFill>
                <a:latin typeface="Calibri" pitchFamily="34" charset="0"/>
                <a:ea typeface="Calibri" pitchFamily="34" charset="-122"/>
                <a:cs typeface="Calibri" pitchFamily="34" charset="-120"/>
              </a:rPr>
              <a:t>1.20 × 10⁻³ kg m⁻¹</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investigate the frequency of a vibrating string?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6 · Hard · Determine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Uncertainty = half the resolution of the display, ±0.5 Hz: 0.5 ÷36 ×100 = </a:t>
            </a:r>
            <a:r>
              <a:rPr lang="en-US" sz="1500" b="1" dirty="0">
                <a:solidFill>
                  <a:srgbClr val="1A1F2B"/>
                </a:solidFill>
                <a:latin typeface="Calibri" pitchFamily="34" charset="0"/>
                <a:ea typeface="Calibri" pitchFamily="34" charset="-122"/>
                <a:cs typeface="Calibri" pitchFamily="34" charset="-120"/>
              </a:rPr>
              <a:t>1.4%</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Judging the frequency of largest amplitude is usually a bigger uncertainty than the display; repeat readings from both sides and average.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count wavelengths, then decide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Divide the path difference by the wavelength. 0, 1, 2 … means in phase; 0.5, 1.5, 2.5 … means antiphase. State whether the sources are in phase, then name the maximum or minimum.</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nodes are half a wavelength apart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Node to node and antinode to antinode are both λ/2; node to the nearest antinode is λ/4. A measured node spacing must be doubled to give λ.</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sketch the pipe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 the pipe, put N at every closed end and A at every open end, then fit the simplest pattern between them. Count the quarter wavelengths that fit in L before you write any equation.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2.2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describe the formation in three steps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To explain how a stationary wave forms: (1) a wave reflects at the end; (2) the incident and reflected waves have the same frequency and travel in opposite directions; (3) they superpose, cancelling at nodes and reinforcing at antinodes.</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the frequency never changes on reflection or between media</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string vibrating at 220 Hz makes a sound wave of 220 Hz in the air. The speed and wavelength differ between string and air; the frequency is the same.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Destructive interference always produces silence or darkness.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Unequal amplitudes only partly cancel.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resultant amplitude is the difference of the amplitudes; zero only if they are equal.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Waves of the same frequency are automatically coherent.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separate sources at the same nominal frequency drift in phase.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Coherent means a constant phase difference, normally from one shared source or driver.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distance between adjacent nodes is one wavelength.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loop is only half a cycle of the pattern.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Adjacent nodes are λ/2 apart.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stationary wave carries energy along the string like a progressive wave.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Equal waves travel both ways, so their energy flows cancel.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There is no net energy transfer along a stationary wave; energy stays between the nodes.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All points on a stationary wave have the same amplitude, as on a progressive wave.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Nodes never move.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Amplitude varies from zero at a node to a maximum at an antinode.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pipe closed at one end has all harmonics, like a string.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closed end must be a node and an open end an antinode.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odd harmonics: f₁, 3f₁, 5f₁,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1 Progressive waves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calculation here starts from v = fλ, and the phase difference along a progressive wave (2π per wavelength) is the idea that path difference builds on.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4 Diffraction and the wave nature of electrons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diffraction grating is many coherent sources at once. The condition for a bright line, nλ= dsin θ, is the "path difference = whole number of wavelengths" rule from this page.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Unit 1 forces and materials, and Unit 5 oscillations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tension in the practical comes from a hanging weight, T = mg, and the mass per unit length of a wire from its density and area, μ= ρA. A string or pipe driven at one of its harmonic frequencies is an example of resonance (Unit 5): a driving frequency that matches a natural frequency gives a large amplitude.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325319"/>
                <a:gridCol w="3677717"/>
                <a:gridCol w="222656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fλ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wavelength from frequency and speed (page 2.1); v in m s⁻¹, f in Hz, λ in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√(T/μ)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 of a transverse wave on a string; T in N, μ in kg m⁻¹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phase difference = 2π× path difference/λ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converting path difference to phase difference (radians)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path difference = nλ / (n + ½)λ</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maximum / minimum for sources in phase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node spacing = λ/2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wavelength from a stationary wave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 = nλ/2, fₙ = nf₁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string fixed at both ends; pipe open at both ends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end conditions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325319"/>
                <a:gridCol w="3677717"/>
                <a:gridCol w="222656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 = λ/4, 3λ/4, …; f₁ = v/4L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pipe closed at one end (odd harmonics only)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end conditions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1/2L√(T/μ)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fundamental of a stretched string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v = fλ and λ = 2L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μ= ρA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per unit length of a wire; ρ in kg m⁻³, A in m²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318028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What is meant by two sources being coherent?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Two in-phase sources emit waves of wavelength 0.30 m. At a point the path difference is 1.05 m. Is the point a maximum or a minimum?</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Adjacent nodes on a stationary wave are 18 cm apart and the frequency is 250 Hz. Calculate the wave speed.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pipe closed at one end has a fundamental frequency of 125 Hz. State the next two resonant frequencies.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The tension in a string is made four times larger, with the length and string unchanged. What happens to the fundamental frequency?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Two points on a stationary wave are 0.10 m and 0.30 m from a node at one end. The wavelength is 0.80 m. State the phase difference between them.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6956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They emit waves with a constant phase difference between them, which means they must also have the same frequency.</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1.05 ÷0.30 = 3.5 wavelengths, a whole number plus a half, so the waves arrive in antiphase: a </a:t>
            </a:r>
            <a:r>
              <a:rPr lang="en-US" sz="1500" b="1" dirty="0">
                <a:solidFill>
                  <a:srgbClr val="1A1F2B"/>
                </a:solidFill>
                <a:latin typeface="Calibri" pitchFamily="34" charset="0"/>
                <a:ea typeface="Calibri" pitchFamily="34" charset="-122"/>
                <a:cs typeface="Calibri" pitchFamily="34" charset="-120"/>
              </a:rPr>
              <a:t>minimum</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λ= 2 ×0.18 = 0.36 m; v = fλ= 250 ×0.36 = </a:t>
            </a:r>
            <a:r>
              <a:rPr lang="en-US" sz="1500" b="1" dirty="0">
                <a:solidFill>
                  <a:srgbClr val="1A1F2B"/>
                </a:solidFill>
                <a:latin typeface="Calibri" pitchFamily="34" charset="0"/>
                <a:ea typeface="Calibri" pitchFamily="34" charset="-122"/>
                <a:cs typeface="Calibri" pitchFamily="34" charset="-120"/>
              </a:rPr>
              <a:t>90 m s⁻¹</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Only odd harmonics are possible: 3 ×125 = </a:t>
            </a:r>
            <a:r>
              <a:rPr lang="en-US" sz="1500" b="1" dirty="0">
                <a:solidFill>
                  <a:srgbClr val="1A1F2B"/>
                </a:solidFill>
                <a:latin typeface="Calibri" pitchFamily="34" charset="0"/>
                <a:ea typeface="Calibri" pitchFamily="34" charset="-122"/>
                <a:cs typeface="Calibri" pitchFamily="34" charset="-120"/>
              </a:rPr>
              <a:t>375 Hz</a:t>
            </a:r>
            <a:r>
              <a:rPr lang="en-US" sz="1500" dirty="0">
                <a:solidFill>
                  <a:srgbClr val="1A1F2B"/>
                </a:solidFill>
                <a:latin typeface="Calibri" pitchFamily="34" charset="0"/>
                <a:ea typeface="Calibri" pitchFamily="34" charset="-122"/>
                <a:cs typeface="Calibri" pitchFamily="34" charset="-120"/>
              </a:rPr>
              <a:t> and 5 ×125 = </a:t>
            </a:r>
            <a:r>
              <a:rPr lang="en-US" sz="1500" b="1" dirty="0">
                <a:solidFill>
                  <a:srgbClr val="1A1F2B"/>
                </a:solidFill>
                <a:latin typeface="Calibri" pitchFamily="34" charset="0"/>
                <a:ea typeface="Calibri" pitchFamily="34" charset="-122"/>
                <a:cs typeface="Calibri" pitchFamily="34" charset="-120"/>
              </a:rPr>
              <a:t>625 Hz</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f ∝√T, so the frequency is multiplied by √4 = 2: it </a:t>
            </a:r>
            <a:r>
              <a:rPr lang="en-US" sz="1500" b="1" dirty="0">
                <a:solidFill>
                  <a:srgbClr val="1A1F2B"/>
                </a:solidFill>
                <a:latin typeface="Calibri" pitchFamily="34" charset="0"/>
                <a:ea typeface="Calibri" pitchFamily="34" charset="-122"/>
                <a:cs typeface="Calibri" pitchFamily="34" charset="-120"/>
              </a:rPr>
              <a:t>doubles</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Nodes are λ/2 = 0.40 m apart, at 0, 0.40 m, 0.80 m … Both points lie between the nodes at 0 and 0.40 m, so they are in the same loop and oscillate in phase: phase difference </a:t>
            </a:r>
            <a:r>
              <a:rPr lang="en-US" sz="1500" b="1" dirty="0">
                <a:solidFill>
                  <a:srgbClr val="1A1F2B"/>
                </a:solidFill>
                <a:latin typeface="Calibri" pitchFamily="34" charset="0"/>
                <a:ea typeface="Calibri" pitchFamily="34" charset="-122"/>
                <a:cs typeface="Calibri" pitchFamily="34" charset="-120"/>
              </a:rPr>
              <a:t>0</a:t>
            </a:r>
            <a:r>
              <a:rPr lang="en-US" sz="1500" dirty="0">
                <a:solidFill>
                  <a:srgbClr val="1A1F2B"/>
                </a:solidFill>
                <a:latin typeface="Calibri" pitchFamily="34" charset="0"/>
                <a:ea typeface="Calibri" pitchFamily="34" charset="-122"/>
                <a:cs typeface="Calibri" pitchFamily="34" charset="-120"/>
              </a:rPr>
              <a:t> (not 2π×0.20/0.80 = π/2, which is the progressive-wave rule).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stationary wave is set up on a stretched rope by a motor vibrating at 150 Hz. Adjacent nodes are 0.24 m apart.</a:t>
            </a:r>
            <a:endParaRPr lang="en-US" sz="1400" dirty="0"/>
          </a:p>
          <a:p>
            <a:pPr indent="0" marL="0">
              <a:spcAft>
                <a:spcPts val="600"/>
              </a:spcAft>
              <a:buNone/>
            </a:pPr>
            <a:r>
              <a:rPr lang="en-US" sz="1400" dirty="0">
                <a:solidFill>
                  <a:srgbClr val="1A1F2B"/>
                </a:solidFill>
              </a:rPr>
              <a:t>What is the speed of the waves on the rope?</a:t>
            </a:r>
            <a:endParaRPr lang="en-US" sz="1400" dirty="0"/>
          </a:p>
          <a:p>
            <a:pPr indent="0" marL="0">
              <a:spcAft>
                <a:spcPts val="600"/>
              </a:spcAft>
              <a:buNone/>
            </a:pPr>
            <a:r>
              <a:rPr lang="en-US" sz="1400" dirty="0">
                <a:solidFill>
                  <a:srgbClr val="1A1F2B"/>
                </a:solidFill>
              </a:rPr>
              <a:t>Figure: stationary wave on the rope; N = node (not to scale)</a:t>
            </a:r>
            <a:endParaRPr lang="en-US" sz="1400" dirty="0"/>
          </a:p>
          <a:p>
            <a:pPr indent="0" marL="0">
              <a:spcAft>
                <a:spcPts val="600"/>
              </a:spcAft>
              <a:buNone/>
            </a:pPr>
            <a:r>
              <a:rPr lang="en-US" sz="1400" dirty="0">
                <a:solidFill>
                  <a:srgbClr val="1A1F2B"/>
                </a:solidFill>
              </a:rPr>
              <a:t>A   18 m s⁻¹</a:t>
            </a:r>
            <a:endParaRPr lang="en-US" sz="1400" dirty="0"/>
          </a:p>
          <a:p>
            <a:pPr indent="0" marL="0">
              <a:spcAft>
                <a:spcPts val="600"/>
              </a:spcAft>
              <a:buNone/>
            </a:pPr>
            <a:r>
              <a:rPr lang="en-US" sz="1400" dirty="0">
                <a:solidFill>
                  <a:srgbClr val="1A1F2B"/>
                </a:solidFill>
              </a:rPr>
              <a:t>B   36 m s⁻¹</a:t>
            </a:r>
            <a:endParaRPr lang="en-US" sz="1400" dirty="0"/>
          </a:p>
          <a:p>
            <a:pPr indent="0" marL="0">
              <a:spcAft>
                <a:spcPts val="600"/>
              </a:spcAft>
              <a:buNone/>
            </a:pPr>
            <a:r>
              <a:rPr lang="en-US" sz="1400" dirty="0">
                <a:solidFill>
                  <a:srgbClr val="1A1F2B"/>
                </a:solidFill>
              </a:rPr>
              <a:t>C   72 m s⁻¹</a:t>
            </a:r>
            <a:endParaRPr lang="en-US" sz="1400" dirty="0"/>
          </a:p>
          <a:p>
            <a:pPr indent="0" marL="0">
              <a:spcAft>
                <a:spcPts val="600"/>
              </a:spcAft>
              <a:buNone/>
            </a:pPr>
            <a:r>
              <a:rPr lang="en-US" sz="1400" dirty="0">
                <a:solidFill>
                  <a:srgbClr val="1A1F2B"/>
                </a:solidFill>
              </a:rPr>
              <a:t>D   144 m s⁻¹</a:t>
            </a:r>
            <a:endParaRPr lang="en-US" sz="1400" dirty="0"/>
          </a:p>
        </p:txBody>
      </p:sp>
      <p:pic>
        <p:nvPicPr>
          <p:cNvPr id="5" name="Image 0" descr="Figure for question 1">    </p:cNvPr>
          <p:cNvPicPr>
            <a:picLocks noChangeAspect="1"/>
          </p:cNvPicPr>
          <p:nvPr/>
        </p:nvPicPr>
        <p:blipFill>
          <a:blip r:embed="rId1"/>
          <a:stretch>
            <a:fillRect/>
          </a:stretch>
        </p:blipFill>
        <p:spPr>
          <a:xfrm>
            <a:off x="5212080" y="2092147"/>
            <a:ext cx="3474720" cy="1667866"/>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diagram shows a stationary wave on a string fixed at both ends, with a scale beneath it.</a:t>
            </a:r>
            <a:endParaRPr lang="en-US" sz="1400" dirty="0"/>
          </a:p>
          <a:p>
            <a:pPr indent="0" marL="0">
              <a:spcAft>
                <a:spcPts val="600"/>
              </a:spcAft>
              <a:buNone/>
            </a:pPr>
            <a:r>
              <a:rPr lang="en-US" sz="1400" dirty="0">
                <a:solidFill>
                  <a:srgbClr val="1A1F2B"/>
                </a:solidFill>
              </a:rPr>
              <a:t>What is the wavelength of the progressive waves that form the stationary wave?</a:t>
            </a:r>
            <a:endParaRPr lang="en-US" sz="1400" dirty="0"/>
          </a:p>
          <a:p>
            <a:pPr indent="0" marL="0">
              <a:spcAft>
                <a:spcPts val="600"/>
              </a:spcAft>
              <a:buNone/>
            </a:pPr>
            <a:r>
              <a:rPr lang="en-US" sz="1400" dirty="0">
                <a:solidFill>
                  <a:srgbClr val="1A1F2B"/>
                </a:solidFill>
              </a:rPr>
              <a:t>A   0.30 m</a:t>
            </a:r>
            <a:endParaRPr lang="en-US" sz="1400" dirty="0"/>
          </a:p>
          <a:p>
            <a:pPr indent="0" marL="0">
              <a:spcAft>
                <a:spcPts val="600"/>
              </a:spcAft>
              <a:buNone/>
            </a:pPr>
            <a:r>
              <a:rPr lang="en-US" sz="1400" dirty="0">
                <a:solidFill>
                  <a:srgbClr val="1A1F2B"/>
                </a:solidFill>
              </a:rPr>
              <a:t>B   0.60 m</a:t>
            </a:r>
            <a:endParaRPr lang="en-US" sz="1400" dirty="0"/>
          </a:p>
          <a:p>
            <a:pPr indent="0" marL="0">
              <a:spcAft>
                <a:spcPts val="600"/>
              </a:spcAft>
              <a:buNone/>
            </a:pPr>
            <a:r>
              <a:rPr lang="en-US" sz="1400" dirty="0">
                <a:solidFill>
                  <a:srgbClr val="1A1F2B"/>
                </a:solidFill>
              </a:rPr>
              <a:t>C   1.20 m</a:t>
            </a:r>
            <a:endParaRPr lang="en-US" sz="1400" dirty="0"/>
          </a:p>
          <a:p>
            <a:pPr indent="0" marL="0">
              <a:spcAft>
                <a:spcPts val="600"/>
              </a:spcAft>
              <a:buNone/>
            </a:pPr>
            <a:r>
              <a:rPr lang="en-US" sz="1400" dirty="0">
                <a:solidFill>
                  <a:srgbClr val="1A1F2B"/>
                </a:solidFill>
              </a:rPr>
              <a:t>D   2.40 m</a:t>
            </a:r>
            <a:endParaRPr lang="en-US" sz="1400" dirty="0"/>
          </a:p>
        </p:txBody>
      </p:sp>
      <p:pic>
        <p:nvPicPr>
          <p:cNvPr id="5" name="Image 0" descr="Figure for question 2">    </p:cNvPr>
          <p:cNvPicPr>
            <a:picLocks noChangeAspect="1"/>
          </p:cNvPicPr>
          <p:nvPr/>
        </p:nvPicPr>
        <p:blipFill>
          <a:blip r:embed="rId1"/>
          <a:stretch>
            <a:fillRect/>
          </a:stretch>
        </p:blipFill>
        <p:spPr>
          <a:xfrm>
            <a:off x="5212080" y="2202180"/>
            <a:ext cx="3474720" cy="144780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Two sources of waves are described as coherent.</a:t>
            </a:r>
            <a:endParaRPr lang="en-US" sz="1400" dirty="0"/>
          </a:p>
          <a:p>
            <a:pPr indent="0" marL="0">
              <a:spcAft>
                <a:spcPts val="600"/>
              </a:spcAft>
              <a:buNone/>
            </a:pPr>
            <a:r>
              <a:rPr lang="en-US" sz="1400" dirty="0">
                <a:solidFill>
                  <a:srgbClr val="1A1F2B"/>
                </a:solidFill>
              </a:rPr>
              <a:t>Which statement must be true?</a:t>
            </a:r>
            <a:endParaRPr lang="en-US" sz="1400" dirty="0"/>
          </a:p>
          <a:p>
            <a:pPr indent="0" marL="0">
              <a:spcAft>
                <a:spcPts val="600"/>
              </a:spcAft>
              <a:buNone/>
            </a:pPr>
            <a:r>
              <a:rPr lang="en-US" sz="1400" dirty="0">
                <a:solidFill>
                  <a:srgbClr val="1A1F2B"/>
                </a:solidFill>
              </a:rPr>
              <a:t>A   There is a constant phase difference between the waves from the sources.</a:t>
            </a:r>
            <a:endParaRPr lang="en-US" sz="1400" dirty="0"/>
          </a:p>
          <a:p>
            <a:pPr indent="0" marL="0">
              <a:spcAft>
                <a:spcPts val="600"/>
              </a:spcAft>
              <a:buNone/>
            </a:pPr>
            <a:r>
              <a:rPr lang="en-US" sz="1400" dirty="0">
                <a:solidFill>
                  <a:srgbClr val="1A1F2B"/>
                </a:solidFill>
              </a:rPr>
              <a:t>B   The sources emit waves that travel at the same speed.</a:t>
            </a:r>
            <a:endParaRPr lang="en-US" sz="1400" dirty="0"/>
          </a:p>
          <a:p>
            <a:pPr indent="0" marL="0">
              <a:spcAft>
                <a:spcPts val="600"/>
              </a:spcAft>
              <a:buNone/>
            </a:pPr>
            <a:r>
              <a:rPr lang="en-US" sz="1400" dirty="0">
                <a:solidFill>
                  <a:srgbClr val="1A1F2B"/>
                </a:solidFill>
              </a:rPr>
              <a:t>C   The sources emit waves of the same amplitude.</a:t>
            </a:r>
            <a:endParaRPr lang="en-US" sz="1400" dirty="0"/>
          </a:p>
          <a:p>
            <a:pPr indent="0" marL="0">
              <a:spcAft>
                <a:spcPts val="600"/>
              </a:spcAft>
              <a:buNone/>
            </a:pPr>
            <a:r>
              <a:rPr lang="en-US" sz="1400" dirty="0">
                <a:solidFill>
                  <a:srgbClr val="1A1F2B"/>
                </a:solidFill>
              </a:rPr>
              <a:t>D   The waves from the sources always superpose constructively.</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heavy rope of length 1.50 m is fixed at both ends and driven by a motor. At a frequency of 84 Hz a stationary wave with three loops is formed. Point X is 0.25 m from one end of the rope and point Y is 0.75 m from the same end.</a:t>
            </a:r>
            <a:endParaRPr lang="en-US" sz="1200" dirty="0"/>
          </a:p>
          <a:p>
            <a:pPr indent="0" marL="0">
              <a:spcAft>
                <a:spcPts val="600"/>
              </a:spcAft>
              <a:buNone/>
            </a:pPr>
            <a:r>
              <a:rPr lang="en-US" sz="1200" dirty="0">
                <a:solidFill>
                  <a:srgbClr val="1A1F2B"/>
                </a:solidFill>
              </a:rPr>
              <a:t>(a) Calculate the wavelength of the waves on the rope.  [1]</a:t>
            </a:r>
            <a:endParaRPr lang="en-US" sz="1200" dirty="0"/>
          </a:p>
          <a:p>
            <a:pPr indent="0" marL="0">
              <a:spcAft>
                <a:spcPts val="600"/>
              </a:spcAft>
              <a:buNone/>
            </a:pPr>
            <a:r>
              <a:rPr lang="en-US" sz="1200" dirty="0">
                <a:solidFill>
                  <a:srgbClr val="1A1F2B"/>
                </a:solidFill>
              </a:rPr>
              <a:t>(b) Calculate the speed of the waves on the rope.  [1]</a:t>
            </a:r>
            <a:endParaRPr lang="en-US" sz="1200" dirty="0"/>
          </a:p>
          <a:p>
            <a:pPr indent="0" marL="0">
              <a:spcAft>
                <a:spcPts val="600"/>
              </a:spcAft>
              <a:buNone/>
            </a:pPr>
            <a:r>
              <a:rPr lang="en-US" sz="1200" dirty="0">
                <a:solidFill>
                  <a:srgbClr val="1A1F2B"/>
                </a:solidFill>
              </a:rPr>
              <a:t>(c) Calculate the fundamental frequency of the rope.  [1]</a:t>
            </a:r>
            <a:endParaRPr lang="en-US" sz="1200" dirty="0"/>
          </a:p>
          <a:p>
            <a:pPr indent="0" marL="0">
              <a:spcAft>
                <a:spcPts val="600"/>
              </a:spcAft>
              <a:buNone/>
            </a:pPr>
            <a:r>
              <a:rPr lang="en-US" sz="1200" dirty="0">
                <a:solidFill>
                  <a:srgbClr val="1A1F2B"/>
                </a:solidFill>
              </a:rPr>
              <a:t>(d) Compare the amplitudes and the phases of the oscillations of X and Y, and state the displacement of Y at the instant X has its maximum positive displacement.  [3]</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Two progressive waves of the same amplitude and frequency travel in opposite directions along a stretched cord and superpose to form a stationary wave. Figure 1 shows the displacement caused by each wave at time t = 0: wave A travels to the right and wave B travels to the left.</a:t>
            </a:r>
            <a:endParaRPr lang="en-US" sz="1200" dirty="0"/>
          </a:p>
          <a:p>
            <a:pPr indent="0" marL="0">
              <a:spcAft>
                <a:spcPts val="600"/>
              </a:spcAft>
              <a:buNone/>
            </a:pPr>
            <a:r>
              <a:rPr lang="en-US" sz="1200" dirty="0">
                <a:solidFill>
                  <a:srgbClr val="1A1F2B"/>
                </a:solidFill>
              </a:rPr>
              <a:t>(a) Use Figure 1 to determine the resultant displacement of the cord at t = 0 at (i) x = 0.20 m and (ii) x = 0.30 m.  [2]</a:t>
            </a:r>
            <a:endParaRPr lang="en-US" sz="1200" dirty="0"/>
          </a:p>
          <a:p>
            <a:pPr indent="0" marL="0">
              <a:spcAft>
                <a:spcPts val="600"/>
              </a:spcAft>
              <a:buNone/>
            </a:pPr>
            <a:r>
              <a:rPr lang="en-US" sz="1200" dirty="0">
                <a:solidFill>
                  <a:srgbClr val="1A1F2B"/>
                </a:solidFill>
              </a:rPr>
              <a:t>(b) The point at x = 0.30 m is a node. Explain why, and state the position of the next node along the cord.  [2]</a:t>
            </a:r>
            <a:endParaRPr lang="en-US" sz="1200" dirty="0"/>
          </a:p>
          <a:p>
            <a:pPr indent="0" marL="0">
              <a:spcAft>
                <a:spcPts val="600"/>
              </a:spcAft>
              <a:buNone/>
            </a:pPr>
            <a:r>
              <a:rPr lang="en-US" sz="1200" dirty="0">
                <a:solidFill>
                  <a:srgbClr val="1A1F2B"/>
                </a:solidFill>
              </a:rPr>
              <a:t>(c) Determine the amplitude of oscillation of the cord at x = 0.10 m.  [2]</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2043611"/>
            <a:ext cx="3474720" cy="1764937"/>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101500"/>
          </a:xfrm>
          <a:prstGeom prst="roundRect">
            <a:avLst>
              <a:gd name="adj" fmla="val 4981"/>
            </a:avLst>
          </a:prstGeom>
          <a:solidFill>
            <a:srgbClr val="F3F5F9"/>
          </a:solidFill>
          <a:ln w="12700">
            <a:solidFill>
              <a:srgbClr val="DDE2EA"/>
            </a:solidFill>
            <a:prstDash val="solid"/>
          </a:ln>
        </p:spPr>
      </p:sp>
      <p:sp>
        <p:nvSpPr>
          <p:cNvPr id="5" name="Text 3"/>
          <p:cNvSpPr txBox="1"/>
          <p:nvPr/>
        </p:nvSpPr>
        <p:spPr>
          <a:xfrm>
            <a:off x="685800" y="1463040"/>
            <a:ext cx="7772400" cy="87290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Adjacent nodes are λ/2 apart, so λ = 2 × 0.24 = 0.48 m. v = fλ = 150 × 0.48 = 72 m s⁻¹.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242177"/>
          </a:xfrm>
          <a:prstGeom prst="roundRect">
            <a:avLst>
              <a:gd name="adj" fmla="val 4417"/>
            </a:avLst>
          </a:prstGeom>
          <a:solidFill>
            <a:srgbClr val="F3F5F9"/>
          </a:solidFill>
          <a:ln w="12700">
            <a:solidFill>
              <a:srgbClr val="DDE2EA"/>
            </a:solidFill>
            <a:prstDash val="solid"/>
          </a:ln>
        </p:spPr>
      </p:sp>
      <p:sp>
        <p:nvSpPr>
          <p:cNvPr id="5" name="Text 3"/>
          <p:cNvSpPr txBox="1"/>
          <p:nvPr/>
        </p:nvSpPr>
        <p:spPr>
          <a:xfrm>
            <a:off x="685800" y="1463040"/>
            <a:ext cx="7772400" cy="1013577"/>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There are four loops in 1.20 m, so each loop (node to node) is 0.30 m. One loop is half a wavelength, so λ = 2 × 0.30 = 0.60 m.</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572768"/>
          </a:xfrm>
          <a:prstGeom prst="roundRect">
            <a:avLst>
              <a:gd name="adj" fmla="val 3488"/>
            </a:avLst>
          </a:prstGeom>
          <a:solidFill>
            <a:srgbClr val="F3F5F9"/>
          </a:solidFill>
          <a:ln w="12700">
            <a:solidFill>
              <a:srgbClr val="DDE2EA"/>
            </a:solidFill>
            <a:prstDash val="solid"/>
          </a:ln>
        </p:spPr>
      </p:sp>
      <p:sp>
        <p:nvSpPr>
          <p:cNvPr id="5" name="Text 3"/>
          <p:cNvSpPr txBox="1"/>
          <p:nvPr/>
        </p:nvSpPr>
        <p:spPr>
          <a:xfrm>
            <a:off x="685800" y="1463040"/>
            <a:ext cx="7772400" cy="134416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Coherent sources have a constant phase difference, which also means they have the same frequency. Their amplitudes need not be equal, and whether they superpose constructively depends on the path difference to each point.</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three loops = 3λ/2 = 1.50 m, so λ = 1.00 m</a:t>
            </a:r>
            <a:endParaRPr lang="en-US" sz="1400" dirty="0"/>
          </a:p>
          <a:p>
            <a:pPr marL="342900" indent="-342900">
              <a:spcAft>
                <a:spcPts val="400"/>
              </a:spcAft>
              <a:buSzPct val="100000"/>
              <a:buChar char="•"/>
            </a:pPr>
            <a:r>
              <a:rPr lang="en-US" sz="1400" dirty="0">
                <a:solidFill>
                  <a:srgbClr val="1A1F2B"/>
                </a:solidFill>
              </a:rPr>
              <a:t>v = fλ = 84 × 1.00 = 84 m s⁻¹</a:t>
            </a:r>
            <a:endParaRPr lang="en-US" sz="1400" dirty="0"/>
          </a:p>
          <a:p>
            <a:pPr marL="342900" indent="-342900">
              <a:spcAft>
                <a:spcPts val="400"/>
              </a:spcAft>
              <a:buSzPct val="100000"/>
              <a:buChar char="•"/>
            </a:pPr>
            <a:r>
              <a:rPr lang="en-US" sz="1400" dirty="0">
                <a:solidFill>
                  <a:srgbClr val="1A1F2B"/>
                </a:solidFill>
              </a:rPr>
              <a:t>84 ÷ 3 = 28 Hz</a:t>
            </a:r>
            <a:endParaRPr lang="en-US" sz="1400" dirty="0"/>
          </a:p>
          <a:p>
            <a:pPr marL="342900" indent="-342900">
              <a:spcAft>
                <a:spcPts val="400"/>
              </a:spcAft>
              <a:buSzPct val="100000"/>
              <a:buChar char="•"/>
            </a:pPr>
            <a:r>
              <a:rPr lang="en-US" sz="1400" dirty="0">
                <a:solidFill>
                  <a:srgbClr val="1A1F2B"/>
                </a:solidFill>
              </a:rPr>
              <a:t>X and Y are both at antinodes (0.25 m and 0.75 m are midway between nodes at 0, 0.50 m and 1.00 m), so they have the same (maximum) amplitude</a:t>
            </a:r>
            <a:endParaRPr lang="en-US" sz="1400" dirty="0"/>
          </a:p>
          <a:p>
            <a:pPr marL="342900" indent="-342900">
              <a:spcAft>
                <a:spcPts val="400"/>
              </a:spcAft>
              <a:buSzPct val="100000"/>
              <a:buChar char="•"/>
            </a:pPr>
            <a:r>
              <a:rPr lang="en-US" sz="1400" dirty="0">
                <a:solidFill>
                  <a:srgbClr val="1A1F2B"/>
                </a:solidFill>
              </a:rPr>
              <a:t>they are in adjacent loops, so they oscillate in antiphase / phase difference π rad</a:t>
            </a:r>
            <a:endParaRPr lang="en-US" sz="1400" dirty="0"/>
          </a:p>
          <a:p>
            <a:pPr marL="342900" indent="-342900">
              <a:spcAft>
                <a:spcPts val="400"/>
              </a:spcAft>
              <a:buSzPct val="100000"/>
              <a:buChar char="•"/>
            </a:pPr>
            <a:r>
              <a:rPr lang="en-US" sz="1400" dirty="0">
                <a:solidFill>
                  <a:srgbClr val="1A1F2B"/>
                </a:solidFill>
              </a:rPr>
              <a:t>Y has its maximum negative displacement (equal in size to that of X)</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(i) 2.0 + 0 = 2.0 mm</a:t>
            </a:r>
            <a:endParaRPr lang="en-US" sz="1400" dirty="0"/>
          </a:p>
          <a:p>
            <a:pPr marL="342900" indent="-342900">
              <a:spcAft>
                <a:spcPts val="400"/>
              </a:spcAft>
              <a:buSzPct val="100000"/>
              <a:buChar char="•"/>
            </a:pPr>
            <a:r>
              <a:rPr lang="en-US" sz="1400" dirty="0">
                <a:solidFill>
                  <a:srgbClr val="1A1F2B"/>
                </a:solidFill>
              </a:rPr>
              <a:t>(ii) about +1.4 + (−1.4) = 0</a:t>
            </a:r>
            <a:endParaRPr lang="en-US" sz="1400" dirty="0"/>
          </a:p>
          <a:p>
            <a:pPr marL="342900" indent="-342900">
              <a:spcAft>
                <a:spcPts val="400"/>
              </a:spcAft>
              <a:buSzPct val="100000"/>
              <a:buChar char="•"/>
            </a:pPr>
            <a:r>
              <a:rPr lang="en-US" sz="1400" dirty="0">
                <a:solidFill>
                  <a:srgbClr val="1A1F2B"/>
                </a:solidFill>
              </a:rPr>
              <a:t>at x = 0.30 m the oscillations caused by the two waves are always in antiphase with equal amplitudes, so they cancel at every instant</a:t>
            </a:r>
            <a:endParaRPr lang="en-US" sz="1400" dirty="0"/>
          </a:p>
          <a:p>
            <a:pPr marL="342900" indent="-342900">
              <a:spcAft>
                <a:spcPts val="400"/>
              </a:spcAft>
              <a:buSzPct val="100000"/>
              <a:buChar char="•"/>
            </a:pPr>
            <a:r>
              <a:rPr lang="en-US" sz="1400" dirty="0">
                <a:solidFill>
                  <a:srgbClr val="1A1F2B"/>
                </a:solidFill>
              </a:rPr>
              <a:t>nodes are λ/2 = 0.40 m apart, so the next node is at 0.70 m</a:t>
            </a:r>
            <a:endParaRPr lang="en-US" sz="1400" dirty="0"/>
          </a:p>
          <a:p>
            <a:pPr marL="342900" indent="-342900">
              <a:spcAft>
                <a:spcPts val="400"/>
              </a:spcAft>
              <a:buSzPct val="100000"/>
              <a:buChar char="•"/>
            </a:pPr>
            <a:r>
              <a:rPr lang="en-US" sz="1400" dirty="0">
                <a:solidFill>
                  <a:srgbClr val="1A1F2B"/>
                </a:solidFill>
              </a:rPr>
              <a:t>x = 0.10 m is λ/4 = 0.20 m from the node at 0.30 m, so it is an antinode, where the two waves are always in phase</a:t>
            </a:r>
            <a:endParaRPr lang="en-US" sz="1400" dirty="0"/>
          </a:p>
          <a:p>
            <a:pPr marL="342900" indent="-342900">
              <a:spcAft>
                <a:spcPts val="400"/>
              </a:spcAft>
              <a:buSzPct val="100000"/>
              <a:buChar char="•"/>
            </a:pPr>
            <a:r>
              <a:rPr lang="en-US" sz="1400" dirty="0">
                <a:solidFill>
                  <a:srgbClr val="1A1F2B"/>
                </a:solidFill>
              </a:rPr>
              <a:t>amplitude = 2.0 + 2.0 = 4.0 mm</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57</Slides>
  <Notes>57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2.2 Superposition and stationary waves · Edexcel IAL Physics</dc:title>
  <dc:subject>PptxGenJS Presentation</dc:subject>
  <dc:creator>Evan Kotronis · ExaminerPrep</dc:creator>
  <cp:lastModifiedBy>Evan Kotronis · ExaminerPrep</cp:lastModifiedBy>
  <cp:revision>1</cp:revision>
  <dcterms:created xsi:type="dcterms:W3CDTF">2026-10-26T15:13:19Z</dcterms:created>
  <dcterms:modified xsi:type="dcterms:W3CDTF">2026-10-26T15:13:19Z</dcterms:modified>
</cp:coreProperties>
</file>