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Lst>
  <p:notesMasterIdLst>
    <p:notesMasterId r:id="rId5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27610e7e-57a3-ce6e-05f5-172dc5325f0e}">
          <p14:sldIdLst>
            <p14:sldId id="256"/>
            <p14:sldId id="257"/>
            <p14:sldId id="258"/>
          </p14:sldIdLst>
        </p14:section>
        <p14:section name="Theory" id="{669da910-2925-1f00-e74c-24796c7e795b}">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 id="301"/>
            <p14:sldId id="302"/>
            <p14:sldId id="303"/>
            <p14:sldId id="304"/>
          </p14:sldIdLst>
        </p14:section>
        <p14:section name="Practice" id="{925fc44a-5390-721f-d79d-03d7aeb7d19f}">
          <p14:sldIdLst>
            <p14:sldId id="305"/>
            <p14:sldId id="306"/>
            <p14:sldId id="307"/>
          </p14:sldIdLst>
        </p14:section>
        <p14:section name="Answers" id="{4dcf1120-dd74-c314-c786-a219355bf04d}">
          <p14:sldIdLst>
            <p14:sldId id="308"/>
            <p14:sldId id="309"/>
            <p14:sldId id="310"/>
            <p14:sldId id="31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notesMaster" Target="notesMasters/notesMaster1.xml"/><Relationship Id="rId59" Type="http://schemas.openxmlformats.org/officeDocument/2006/relationships/presProps" Target="presProps.xml"/><Relationship Id="rId60" Type="http://schemas.openxmlformats.org/officeDocument/2006/relationships/viewProps" Target="viewProps.xml"/><Relationship Id="rId61" Type="http://schemas.openxmlformats.org/officeDocument/2006/relationships/theme" Target="theme/theme1.xml"/><Relationship Id="rId6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3.3 The AS core practicals. Notes for this topic: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should you revise a core practical?.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should you revise a core practical?.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should you revise a core practical?.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CP1: how do you measure the acceleration of free fall?.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CP1: how do you measure the acceleration of free fall?.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CP1: how do you measure the acceleration of free fall?.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CP2: how do you find the viscosity of a liquid?.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CP2: how do you find the viscosity of a liquid?.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CP2: how do you find the viscosity of a liquid?.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CP2: how do you find the viscosity of a liquid?: Worked example 1.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CP3: how do you find the Young modulus of a wire?.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CP3: how do you find the Young modulus of a wire?.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CP3: how do you find the Young modulus of a wire?.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CP3: how do you find the Young modulus of a wire?.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CP3: how do you find the Young modulus of a wire?: Worked example 2.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CP3: how do you find the Young modulus of a wire?: Worked example 2.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CP3: how do you find the Young modulus of a wire?.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CP4: how do you measure the speed of sound with an oscilloscope?.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CP4: how do you measure the speed of sound with an oscilloscope?.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CP4: how do you measure the speed of sound with an oscilloscope?: Worked example 3.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CP5: what sets the frequency of a vibrating string?.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CP5: what sets the frequency of a vibrating string?.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CP5: what sets the frequency of a vibrating string?.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CP5: what sets the frequency of a vibrating string?: Worked example 4.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CP6: how do you measure a wavelength with a diffraction grating?.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CP6: how do you measure a wavelength with a diffraction grating?.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CP6: how do you measure a wavelength with a diffraction grating?: Worked example 5.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CP6: how do you measure a wavelength with a diffraction grating?.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CP7: how do you find the resistivity of a wire?.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CP7: how do you find the resistivity of a wire?.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CP7: how do you find the resistivity of a wire?.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CP7: how do you find the resistivity of a wire?: Worked example 6.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CP8: how do you find the e.m.f. and internal resistance of a cell?.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CP8: how do you find the e.m.f. and internal resistance of a cell?.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CP8: how do you find the e.m.f. and internal resistance of a cell?.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CP8: how do you find the e.m.f. and internal resistance of a cell?: Worked example 7.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CP8: how do you find the e.m.f. and internal resistance of a cell?.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3.3.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3.3.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https://examinerprep.com/notes/edexcel-ial-physics/the-as-core-practicals/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https://examinerprep.com/ial-physics-3-3-the-as-core-practicals-questions#IALP-U3-3-B-01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https://examinerprep.com/ial-physics-3-3-the-as-core-practicals-questions#IALP-U3-3-B-02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https://examinerprep.com/ial-physics-3-3-the-as-core-practicals-questions#IALP-U3-3-B-01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https://examinerprep.com/ial-physics-3-3-the-as-core-practicals-questions#IALP-U3-3-B-02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3.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3.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3.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3.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slideLayout" Target="../slideLayouts/slideLayout3.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png"/><Relationship Id="rId2" Type="http://schemas.openxmlformats.org/officeDocument/2006/relationships/slideLayout" Target="../slideLayouts/slideLayout3.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image" Target="../media/image-52-1.png"/><Relationship Id="rId2" Type="http://schemas.openxmlformats.org/officeDocument/2006/relationships/slideLayout" Target="../slideLayouts/slideLayout3.xml"/><Relationship Id="rId3"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hyperlink" Target="https://examinerprep.com/notes/edexcel-ial-physics/the-as-core-practicals/" TargetMode="External"/><Relationship Id="rId2" Type="http://schemas.openxmlformats.org/officeDocument/2006/relationships/hyperlink" Target="https://examinerprep.com/ial-physics-3-3-the-as-core-practical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3.3 The AS core practicals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14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503627"/>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A common framework for any core practical: aim, apparatus, method, graph, uncertainties, safety, improvements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CP1 acceleration of free fall</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CP2 viscosity by the falling-ball method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CP3 the Young modulus of a wire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CP4 speed of sound with a two-beam oscilloscope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CP5 the vibrating string (length, tension, mass per unit length)</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CP6 wavelength of light with a diffraction grating</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CP7 resistivity of a wire and CP8 e.m.f. and internal resistance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58135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Every AS core practical turns a physics equation into a straight-line graph, and the quantity you want is in the gradient (or the intercept).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CP1 h against t² (gradient g/2) · CP3 stress against strain (gradient E) · CP5 f against 1/l · CP6 sin θ against n · CP7 R against l (gradient ρ/A) · CP8 V against I (intercept ε, gradient −r).</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CP2 uses the force balance at terminal velocity, W = U + F; CP4 finds λ by moving a microphone until two traces are back in phase.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The smallest measured quantity (a wire diameter, an extension, a ball radius) usually carries the largest percentage uncertainty.</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A safety answer names the hazard and the precaution: goggles because a loaded wire may snap; never look along a laser beam.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should you revise a core practical?</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14</a:t>
            </a:r>
            <a:endParaRPr lang="en-US" sz="1200" dirty="0"/>
          </a:p>
        </p:txBody>
      </p:sp>
      <p:sp>
        <p:nvSpPr>
          <p:cNvPr id="4" name="Text 2"/>
          <p:cNvSpPr txBox="1"/>
          <p:nvPr/>
        </p:nvSpPr>
        <p:spPr>
          <a:xfrm>
            <a:off x="457200" y="1371600"/>
            <a:ext cx="8229600" cy="296448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practical paper rarely asks you to repeat a method word for word. It changes the object, the liquid, the wire or the source and expects you to adapt. So learn each practical as a pattern under the same seven headings: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Aim:</a:t>
            </a:r>
            <a:r>
              <a:rPr lang="en-US" sz="1500" dirty="0">
                <a:solidFill>
                  <a:srgbClr val="1A1F2B"/>
                </a:solidFill>
                <a:latin typeface="Calibri" pitchFamily="34" charset="0"/>
                <a:ea typeface="Calibri" pitchFamily="34" charset="-122"/>
                <a:cs typeface="Calibri" pitchFamily="34" charset="-120"/>
              </a:rPr>
              <a:t> the quantity to be found, in one line.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Apparatus:</a:t>
            </a:r>
            <a:r>
              <a:rPr lang="en-US" sz="1500" dirty="0">
                <a:solidFill>
                  <a:srgbClr val="1A1F2B"/>
                </a:solidFill>
                <a:latin typeface="Calibri" pitchFamily="34" charset="0"/>
                <a:ea typeface="Calibri" pitchFamily="34" charset="-122"/>
                <a:cs typeface="Calibri" pitchFamily="34" charset="-120"/>
              </a:rPr>
              <a:t> each instrument with its resolution (metre rule 1 mm, vernier calipers 0.1 mm, micrometer 0.01 mm).</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Method:</a:t>
            </a:r>
            <a:r>
              <a:rPr lang="en-US" sz="1500" dirty="0">
                <a:solidFill>
                  <a:srgbClr val="1A1F2B"/>
                </a:solidFill>
                <a:latin typeface="Calibri" pitchFamily="34" charset="0"/>
                <a:ea typeface="Calibri" pitchFamily="34" charset="-122"/>
                <a:cs typeface="Calibri" pitchFamily="34" charset="-120"/>
              </a:rPr>
              <a:t> what is varied, what is measured, what is kept constant, how many readings and repeats.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Graph:</a:t>
            </a:r>
            <a:r>
              <a:rPr lang="en-US" sz="1500" dirty="0">
                <a:solidFill>
                  <a:srgbClr val="1A1F2B"/>
                </a:solidFill>
                <a:latin typeface="Calibri" pitchFamily="34" charset="0"/>
                <a:ea typeface="Calibri" pitchFamily="34" charset="-122"/>
                <a:cs typeface="Calibri" pitchFamily="34" charset="-120"/>
              </a:rPr>
              <a:t> the axes that give a straight line, and what the gradient or intercept means.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Uncertainties:</a:t>
            </a:r>
            <a:r>
              <a:rPr lang="en-US" sz="1500" dirty="0">
                <a:solidFill>
                  <a:srgbClr val="1A1F2B"/>
                </a:solidFill>
                <a:latin typeface="Calibri" pitchFamily="34" charset="0"/>
                <a:ea typeface="Calibri" pitchFamily="34" charset="-122"/>
                <a:cs typeface="Calibri" pitchFamily="34" charset="-120"/>
              </a:rPr>
              <a:t> which measurement limits the result, and whether the error is random or systematic.</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Safety:</a:t>
            </a:r>
            <a:r>
              <a:rPr lang="en-US" sz="1500" dirty="0">
                <a:solidFill>
                  <a:srgbClr val="1A1F2B"/>
                </a:solidFill>
                <a:latin typeface="Calibri" pitchFamily="34" charset="0"/>
                <a:ea typeface="Calibri" pitchFamily="34" charset="-122"/>
                <a:cs typeface="Calibri" pitchFamily="34" charset="-120"/>
              </a:rPr>
              <a:t> a specific hazard and a specific precaution.</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Improvements:</a:t>
            </a:r>
            <a:r>
              <a:rPr lang="en-US" sz="1500" dirty="0">
                <a:solidFill>
                  <a:srgbClr val="1A1F2B"/>
                </a:solidFill>
                <a:latin typeface="Calibri" pitchFamily="34" charset="0"/>
                <a:ea typeface="Calibri" pitchFamily="34" charset="-122"/>
                <a:cs typeface="Calibri" pitchFamily="34" charset="-120"/>
              </a:rPr>
              <a:t> a change that reduces the main uncertainty, with the reason.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should you revise a core practical?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14</a:t>
            </a:r>
            <a:endParaRPr lang="en-US" sz="12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121969"/>
                <a:gridCol w="2589581"/>
                <a:gridCol w="2918765"/>
                <a:gridCol w="1598371"/>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Practical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Measure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Plot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Gradient or intercept gives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CP1 free fall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fall height h, time 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 against t²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gradient = g/2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CP2 viscosity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ball diameter, time between bands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against r² (several ball sizes) or one calculation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gradient = 2g(ρₛ - ρ_f)/9η</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CP3 Young modulus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load F, extension Δx, length, diameter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stress against strain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gradient = 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CP4 speed of sound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microphone separation, frequency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distance moved against number of wavelengths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gradient = λ; then v = fλ</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CP5 vibrating string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of the first harmonic for different l, T or μ</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against 1/l (or f² against 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gradient = ½√(T/μ)</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CP6 grating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spot separation, grating-to-screen distance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 θ against order 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gradient = λ/d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should you revise a core practical?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14</a:t>
            </a:r>
            <a:endParaRPr lang="en-US" sz="12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121969"/>
                <a:gridCol w="2589581"/>
                <a:gridCol w="2918765"/>
                <a:gridCol w="1598371"/>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Practical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Measure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Plot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Gradient or intercept gives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CP7 resistivity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and I for different lengths, diameter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 against 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gradient = ρ/A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CP8 e.m.f. and 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terminal p.d. V and current I</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against I</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intercept = ε; gradient = −r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2713939"/>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AS uncertainty rules (page 3.2) apply throughout: a single reading has an uncertainty of half the resolution, repeats have half the range, and percentage uncertainty = uncertainty ÷ measured value × 100%. At AS you find the percentage uncertainty of a single quantity and say which measurement dominates; combining uncertainties belongs to Unit 6.</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CP1: how do you measure the acceleration of free fall?</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14</a:t>
            </a:r>
            <a:endParaRPr lang="en-US" sz="1200" dirty="0"/>
          </a:p>
        </p:txBody>
      </p:sp>
      <p:sp>
        <p:nvSpPr>
          <p:cNvPr id="4" name="Text 2"/>
          <p:cNvSpPr txBox="1"/>
          <p:nvPr/>
        </p:nvSpPr>
        <p:spPr>
          <a:xfrm>
            <a:off x="457200" y="1371600"/>
            <a:ext cx="8229600" cy="2811780"/>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Aim:</a:t>
            </a:r>
            <a:r>
              <a:rPr lang="en-US" sz="1500" dirty="0">
                <a:solidFill>
                  <a:srgbClr val="1A1F2B"/>
                </a:solidFill>
                <a:latin typeface="Calibri" pitchFamily="34" charset="0"/>
                <a:ea typeface="Calibri" pitchFamily="34" charset="-122"/>
                <a:cs typeface="Calibri" pitchFamily="34" charset="-120"/>
              </a:rPr>
              <a:t> determine g by timing a body falling from rest.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Apparatus:</a:t>
            </a:r>
            <a:r>
              <a:rPr lang="en-US" sz="1500" dirty="0">
                <a:solidFill>
                  <a:srgbClr val="1A1F2B"/>
                </a:solidFill>
                <a:latin typeface="Calibri" pitchFamily="34" charset="0"/>
                <a:ea typeface="Calibri" pitchFamily="34" charset="-122"/>
                <a:cs typeface="Calibri" pitchFamily="34" charset="-120"/>
              </a:rPr>
              <a:t> small steel ball, electromagnet, trapdoor switch (or a light gate), electronic timer, metre rule, set square.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Method:</a:t>
            </a:r>
            <a:r>
              <a:rPr lang="en-US" sz="1500" dirty="0">
                <a:solidFill>
                  <a:srgbClr val="1A1F2B"/>
                </a:solidFill>
                <a:latin typeface="Calibri" pitchFamily="34" charset="0"/>
                <a:ea typeface="Calibri" pitchFamily="34" charset="-122"/>
                <a:cs typeface="Calibri" pitchFamily="34" charset="-120"/>
              </a:rPr>
              <a:t> switching off the magnet releases the ball and starts the timer; the ball opens the trapdoor and stops it. Measure h from the bottom of the ball to the trapdoor, using the set square to keep the rule vertical. Use five or six heights over the widest range possible (for example 0.20 m to 1.20 m) and repeat each three times.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Graph:</a:t>
            </a:r>
            <a:r>
              <a:rPr lang="en-US" sz="1500" dirty="0">
                <a:solidFill>
                  <a:srgbClr val="1A1F2B"/>
                </a:solidFill>
                <a:latin typeface="Calibri" pitchFamily="34" charset="0"/>
                <a:ea typeface="Calibri" pitchFamily="34" charset="-122"/>
                <a:cs typeface="Calibri" pitchFamily="34" charset="-120"/>
              </a:rPr>
              <a:t> from rest, h = ½ g t², so h against t² is a straight line through the origin with gradient g/2. A gradient of 4.87 m s⁻² gives g = 2 × 4.87 = 9.74 m s⁻², 0.71% below 9.81 m s⁻².</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Variant:</a:t>
            </a:r>
            <a:r>
              <a:rPr lang="en-US" sz="1500" dirty="0">
                <a:solidFill>
                  <a:srgbClr val="1A1F2B"/>
                </a:solidFill>
                <a:latin typeface="Calibri" pitchFamily="34" charset="0"/>
                <a:ea typeface="Calibri" pitchFamily="34" charset="-122"/>
                <a:cs typeface="Calibri" pitchFamily="34" charset="-120"/>
              </a:rPr>
              <a:t> a light gate measures the speed v = (ball diameter) ÷ (time the beam is blocked) after a fall h; then v² = 2gh and the gradient of v² against h is 2g.</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CP1: how do you measure the acceleration of free fall?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14</a:t>
            </a:r>
            <a:endParaRPr lang="en-US" sz="1200" dirty="0"/>
          </a:p>
        </p:txBody>
      </p:sp>
      <p:pic>
        <p:nvPicPr>
          <p:cNvPr id="4" name="Image 0" descr="CP1: h against t² for a ball falling from rest is a straight line through the origin. The gradient here is 4.87 m s⁻², so g = 9.74 m s⁻².">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CP1: h against t² for a ball falling from rest is a straight line through the origin. The gradient here is 4.87 m s⁻², so g = 9.74 m s⁻².</a:t>
            </a:r>
            <a:endParaRPr lang="en-US" sz="1100" dirty="0"/>
          </a:p>
        </p:txBody>
      </p:sp>
      <p:sp>
        <p:nvSpPr>
          <p:cNvPr id="6" name="Text 3"/>
          <p:cNvSpPr txBox="1"/>
          <p:nvPr/>
        </p:nvSpPr>
        <p:spPr>
          <a:xfrm>
            <a:off x="457200" y="1371600"/>
            <a:ext cx="3611880" cy="3171139"/>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Uncertainties:</a:t>
            </a:r>
            <a:r>
              <a:rPr lang="en-US" sz="1500" dirty="0">
                <a:solidFill>
                  <a:srgbClr val="1A1F2B"/>
                </a:solidFill>
                <a:latin typeface="Calibri" pitchFamily="34" charset="0"/>
                <a:ea typeface="Calibri" pitchFamily="34" charset="-122"/>
                <a:cs typeface="Calibri" pitchFamily="34" charset="-120"/>
              </a:rPr>
              <a:t> the magnet holds the ball for a moment after switch-off (residual magnetism), making every time slightly too long, a systematic error; reading h to ±0.5 mm and parallax at the scale.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Safety:</a:t>
            </a:r>
            <a:r>
              <a:rPr lang="en-US" sz="1500" dirty="0">
                <a:solidFill>
                  <a:srgbClr val="1A1F2B"/>
                </a:solidFill>
                <a:latin typeface="Calibri" pitchFamily="34" charset="0"/>
                <a:ea typeface="Calibri" pitchFamily="34" charset="-122"/>
                <a:cs typeface="Calibri" pitchFamily="34" charset="-120"/>
              </a:rPr>
              <a:t> catch the falling steel ball in a box of sand or cloth; the magnet coil can get warm, so switch it off between drops.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Improvements:</a:t>
            </a:r>
            <a:r>
              <a:rPr lang="en-US" sz="1500" dirty="0">
                <a:solidFill>
                  <a:srgbClr val="1A1F2B"/>
                </a:solidFill>
                <a:latin typeface="Calibri" pitchFamily="34" charset="0"/>
                <a:ea typeface="Calibri" pitchFamily="34" charset="-122"/>
                <a:cs typeface="Calibri" pitchFamily="34" charset="-120"/>
              </a:rPr>
              <a:t> use the smallest magnet current that holds the ball; use larger heights so the times are longer and their percentage uncertainty smaller; replace the trapdoor by two light gates.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CP1: how do you measure the acceleration of free fall?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14</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plotting h against 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h is proportional to t², not t, so a graph of h against t curves. Square the times first. The theory is on page 1.1 (Motion, vectors and projectiles).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CP2: how do you find the viscosity of a liquid?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14</a:t>
            </a:r>
            <a:endParaRPr lang="en-US" sz="1200" dirty="0"/>
          </a:p>
        </p:txBody>
      </p:sp>
      <p:sp>
        <p:nvSpPr>
          <p:cNvPr id="4" name="Text 2"/>
          <p:cNvSpPr txBox="1"/>
          <p:nvPr/>
        </p:nvSpPr>
        <p:spPr>
          <a:xfrm>
            <a:off x="457200" y="1371600"/>
            <a:ext cx="8229600" cy="2811780"/>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Aim:</a:t>
            </a:r>
            <a:r>
              <a:rPr lang="en-US" sz="1500" dirty="0">
                <a:solidFill>
                  <a:srgbClr val="1A1F2B"/>
                </a:solidFill>
                <a:latin typeface="Calibri" pitchFamily="34" charset="0"/>
                <a:ea typeface="Calibri" pitchFamily="34" charset="-122"/>
                <a:cs typeface="Calibri" pitchFamily="34" charset="-120"/>
              </a:rPr>
              <a:t> find the viscosity η of a liquid such as glycerol from the terminal velocity of a small sphere.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Apparatus:</a:t>
            </a:r>
            <a:r>
              <a:rPr lang="en-US" sz="1500" dirty="0">
                <a:solidFill>
                  <a:srgbClr val="1A1F2B"/>
                </a:solidFill>
                <a:latin typeface="Calibri" pitchFamily="34" charset="0"/>
                <a:ea typeface="Calibri" pitchFamily="34" charset="-122"/>
                <a:cs typeface="Calibri" pitchFamily="34" charset="-120"/>
              </a:rPr>
              <a:t> tall, wide tube of the liquid, small steel balls, micrometer, three rubber bands round the tube, metre rule, stopwatch, thermometer, balance and measuring cylinder (for the densities), a magnet on a string to retrieve the balls.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Method:</a:t>
            </a:r>
            <a:r>
              <a:rPr lang="en-US" sz="1500" dirty="0">
                <a:solidFill>
                  <a:srgbClr val="1A1F2B"/>
                </a:solidFill>
                <a:latin typeface="Calibri" pitchFamily="34" charset="0"/>
                <a:ea typeface="Calibri" pitchFamily="34" charset="-122"/>
                <a:cs typeface="Calibri" pitchFamily="34" charset="-120"/>
              </a:rPr>
              <a:t> measure each ball's diameter with the micrometer in several directions. Place the first band well below the surface so the ball has reached terminal velocity before timing starts. Release the ball gently on the axis of the tube and time it from A to B and from B to C: equal times confirm a constant (terminal) velocity. Repeat, and record the temperature.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Analysis:</a:t>
            </a:r>
            <a:r>
              <a:rPr lang="en-US" sz="1500" dirty="0">
                <a:solidFill>
                  <a:srgbClr val="1A1F2B"/>
                </a:solidFill>
                <a:latin typeface="Calibri" pitchFamily="34" charset="0"/>
                <a:ea typeface="Calibri" pitchFamily="34" charset="-122"/>
                <a:cs typeface="Calibri" pitchFamily="34" charset="-120"/>
              </a:rPr>
              <a:t> at terminal velocity the forces balance, W = U + F, with F = 6πηrv (Stokes' law).</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Graph:</a:t>
            </a:r>
            <a:r>
              <a:rPr lang="en-US" sz="1500" dirty="0">
                <a:solidFill>
                  <a:srgbClr val="1A1F2B"/>
                </a:solidFill>
                <a:latin typeface="Calibri" pitchFamily="34" charset="0"/>
                <a:ea typeface="Calibri" pitchFamily="34" charset="-122"/>
                <a:cs typeface="Calibri" pitchFamily="34" charset="-120"/>
              </a:rPr>
              <a:t> with balls of several sizes, v against r² is a straight line through the origin of gradient 2g(ρₛ - ρ_f)/9η.</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CP2: how do you find the viscosity of a liquid?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14</a:t>
            </a:r>
            <a:endParaRPr lang="en-US" sz="1200" dirty="0"/>
          </a:p>
        </p:txBody>
      </p:sp>
      <p:pic>
        <p:nvPicPr>
          <p:cNvPr id="4" name="Image 0" descr="CP2. Left: timing starts at band A, once the ball has stopped accelerating; equal times for A–B and B–C confirm terminal velocity. Right: forces on a 2.00 mm steel ball in glycerol at terminal velocity, drawn to scale: U + F = W.">    </p:cNvPr>
          <p:cNvPicPr>
            <a:picLocks noChangeAspect="1"/>
          </p:cNvPicPr>
          <p:nvPr/>
        </p:nvPicPr>
        <p:blipFill>
          <a:blip r:embed="rId1"/>
          <a:stretch>
            <a:fillRect/>
          </a:stretch>
        </p:blipFill>
        <p:spPr>
          <a:xfrm>
            <a:off x="6544361" y="1371600"/>
            <a:ext cx="2142439" cy="2131466"/>
          </a:xfrm>
          <a:prstGeom prst="rect">
            <a:avLst/>
          </a:prstGeom>
        </p:spPr>
      </p:pic>
      <p:sp>
        <p:nvSpPr>
          <p:cNvPr id="5" name="Text 2"/>
          <p:cNvSpPr txBox="1"/>
          <p:nvPr/>
        </p:nvSpPr>
        <p:spPr>
          <a:xfrm>
            <a:off x="6426860" y="3548786"/>
            <a:ext cx="2377440" cy="1068934"/>
          </a:xfrm>
          <a:prstGeom prst="rect">
            <a:avLst/>
          </a:prstGeom>
          <a:noFill/>
          <a:ln/>
        </p:spPr>
        <p:txBody>
          <a:bodyPr wrap="square" lIns="0" tIns="0" rIns="0" bIns="0" rtlCol="0" anchor="t"/>
          <a:lstStyle/>
          <a:p>
            <a:pPr algn="ctr" indent="0" marL="0">
              <a:buNone/>
            </a:pPr>
            <a:r>
              <a:rPr lang="en-US" sz="1100" i="1" dirty="0">
                <a:solidFill>
                  <a:srgbClr val="5A6577"/>
                </a:solidFill>
              </a:rPr>
              <a:t>CP2. Left: timing starts at band A, once the ball has stopped accelerating; equal times for A–B and B–C confirm terminal velocity. Right: forces on a 2.00 mm steel ball in glycerol at terminal velocity, drawn to scale: U + F = W.</a:t>
            </a:r>
            <a:endParaRPr lang="en-US" sz="1100" dirty="0"/>
          </a:p>
        </p:txBody>
      </p:sp>
      <p:sp>
        <p:nvSpPr>
          <p:cNvPr id="6" name="Text 3"/>
          <p:cNvSpPr txBox="1"/>
          <p:nvPr/>
        </p:nvSpPr>
        <p:spPr>
          <a:xfrm>
            <a:off x="457200" y="1371600"/>
            <a:ext cx="5767121" cy="2798978"/>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Uncertainties:</a:t>
            </a:r>
            <a:r>
              <a:rPr lang="en-US" sz="1500" dirty="0">
                <a:solidFill>
                  <a:srgbClr val="1A1F2B"/>
                </a:solidFill>
                <a:latin typeface="Calibri" pitchFamily="34" charset="0"/>
                <a:ea typeface="Calibri" pitchFamily="34" charset="-122"/>
                <a:cs typeface="Calibri" pitchFamily="34" charset="-120"/>
              </a:rPr>
              <a:t> starting and stopping the stopwatch by eye (reaction time, parallax at the bands); the small radius, which is squared; the temperature, because viscosity falls steeply as the liquid warms.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Safety:</a:t>
            </a:r>
            <a:r>
              <a:rPr lang="en-US" sz="1500" dirty="0">
                <a:solidFill>
                  <a:srgbClr val="1A1F2B"/>
                </a:solidFill>
                <a:latin typeface="Calibri" pitchFamily="34" charset="0"/>
                <a:ea typeface="Calibri" pitchFamily="34" charset="-122"/>
                <a:cs typeface="Calibri" pitchFamily="34" charset="-120"/>
              </a:rPr>
              <a:t> wipe up spills at once, as glycerol and oils make the floor slippery; clamp the tall tube so it cannot topple.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Improvements:</a:t>
            </a:r>
            <a:r>
              <a:rPr lang="en-US" sz="1500" dirty="0">
                <a:solidFill>
                  <a:srgbClr val="1A1F2B"/>
                </a:solidFill>
                <a:latin typeface="Calibri" pitchFamily="34" charset="0"/>
                <a:ea typeface="Calibri" pitchFamily="34" charset="-122"/>
                <a:cs typeface="Calibri" pitchFamily="34" charset="-120"/>
              </a:rPr>
              <a:t> view the bands at eye level, or film the fall next to a scale and step through the frames; use a longer distance between bands; use a wide tube so the walls do not slow the ball; keep the liquid in a water bath at a known temperature.</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Writing the weight and upthrust in terms of the ball's volume and the two densities, then solving for η:</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CP2: how do you find the viscosity of a liquid?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14</a:t>
            </a:r>
            <a:endParaRPr lang="en-US" sz="1200" dirty="0"/>
          </a:p>
        </p:txBody>
      </p:sp>
      <p:sp>
        <p:nvSpPr>
          <p:cNvPr id="4" name="Shape 2"/>
          <p:cNvSpPr/>
          <p:nvPr/>
        </p:nvSpPr>
        <p:spPr>
          <a:xfrm>
            <a:off x="457200" y="1371600"/>
            <a:ext cx="8229600" cy="444398"/>
          </a:xfrm>
          <a:prstGeom prst="roundRect">
            <a:avLst>
              <a:gd name="adj" fmla="val 12346"/>
            </a:avLst>
          </a:prstGeom>
          <a:solidFill>
            <a:srgbClr val="F3F5F9"/>
          </a:solidFill>
          <a:ln w="9525">
            <a:solidFill>
              <a:srgbClr val="DDE2EA"/>
            </a:solidFill>
            <a:prstDash val="solid"/>
          </a:ln>
        </p:spPr>
      </p:sp>
      <p:sp>
        <p:nvSpPr>
          <p:cNvPr id="5" name="Text 3"/>
          <p:cNvSpPr txBox="1"/>
          <p:nvPr/>
        </p:nvSpPr>
        <p:spPr>
          <a:xfrm>
            <a:off x="603504" y="146304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(4/3)πr³ρₛ g = (4/3)πr³ρ_f g + 6πηr v  ⟹ η= (2r² g(ρₛ - ρ_f))/9v</a:t>
            </a:r>
            <a:endParaRPr lang="en-US" sz="1700" dirty="0"/>
          </a:p>
        </p:txBody>
      </p:sp>
      <p:sp>
        <p:nvSpPr>
          <p:cNvPr id="6" name="Text 4"/>
          <p:cNvSpPr txBox="1"/>
          <p:nvPr/>
        </p:nvSpPr>
        <p:spPr>
          <a:xfrm>
            <a:off x="457200" y="193487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 = 6πηrv is in the formulae list; the expression for η is not, so derive it. Stokes' law holds only for a small sphere moving slowly through the liquid in laminar flow.</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CP2: how do you find the viscosity of a liquid?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14 · Worked example 1 · Medium · Calculate, determine</a:t>
            </a:r>
            <a:endParaRPr lang="en-US" sz="1200" dirty="0"/>
          </a:p>
        </p:txBody>
      </p:sp>
      <p:sp>
        <p:nvSpPr>
          <p:cNvPr id="4" name="Text 2"/>
          <p:cNvSpPr txBox="1"/>
          <p:nvPr/>
        </p:nvSpPr>
        <p:spPr>
          <a:xfrm>
            <a:off x="457200" y="1371600"/>
            <a:ext cx="8229600" cy="24542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steel ball of diameter 2.00 mm (density 7800 kg m⁻³) falls through glycerol (density 1260 kg m⁻³). Its times to fall the 0.200 m between bands A and B are 19.4 s, 19.9 s and 19.6 s. (a) Calculate the mean time and its uncertainty. (b) Calculate the terminal velocity. (c) Determine the viscosity of the glycerol.</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Mean = 19.63 s; half the range = (19.9 − 19.4) ÷ 2 = 0.25 s. </a:t>
            </a:r>
            <a:r>
              <a:rPr lang="en-US" sz="1500" b="1" dirty="0">
                <a:solidFill>
                  <a:srgbClr val="1A1F2B"/>
                </a:solidFill>
                <a:latin typeface="Calibri" pitchFamily="34" charset="0"/>
                <a:ea typeface="Calibri" pitchFamily="34" charset="-122"/>
                <a:cs typeface="Calibri" pitchFamily="34" charset="-120"/>
              </a:rPr>
              <a:t>t = 19.6 s ± 0.25 s (1.3%)</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Constant speed between the bands: v = (0.200/19.63) = </a:t>
            </a:r>
            <a:r>
              <a:rPr lang="en-US" sz="1500" b="1" dirty="0">
                <a:solidFill>
                  <a:srgbClr val="1A1F2B"/>
                </a:solidFill>
                <a:latin typeface="Calibri" pitchFamily="34" charset="0"/>
                <a:ea typeface="Calibri" pitchFamily="34" charset="-122"/>
                <a:cs typeface="Calibri" pitchFamily="34" charset="-120"/>
              </a:rPr>
              <a:t>1.02 ×10⁻²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With r = 1.00 × 10⁻³ m: η= (2 ×(1.00×10⁻³)² ×9.81 ×(7800 - 1260))/(9 ×0.01019) = </a:t>
            </a:r>
            <a:r>
              <a:rPr lang="en-US" sz="1500" b="1" dirty="0">
                <a:solidFill>
                  <a:srgbClr val="1A1F2B"/>
                </a:solidFill>
                <a:latin typeface="Calibri" pitchFamily="34" charset="0"/>
                <a:ea typeface="Calibri" pitchFamily="34" charset="-122"/>
                <a:cs typeface="Calibri" pitchFamily="34" charset="-120"/>
              </a:rPr>
              <a:t>1.40 Pa s</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micrometer reads the diameter to ±0.005 mm, only 0.25% here, so the timing (1.3%) dominates.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CP3: how do you find the Young modulus of a wire?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14</a:t>
            </a:r>
            <a:endParaRPr lang="en-US" sz="1200" dirty="0"/>
          </a:p>
        </p:txBody>
      </p:sp>
      <p:sp>
        <p:nvSpPr>
          <p:cNvPr id="4" name="Text 2"/>
          <p:cNvSpPr txBox="1"/>
          <p:nvPr/>
        </p:nvSpPr>
        <p:spPr>
          <a:xfrm>
            <a:off x="457200" y="1371600"/>
            <a:ext cx="8229600" cy="2761488"/>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Aim:</a:t>
            </a:r>
            <a:r>
              <a:rPr lang="en-US" sz="1500" dirty="0">
                <a:solidFill>
                  <a:srgbClr val="1A1F2B"/>
                </a:solidFill>
                <a:latin typeface="Calibri" pitchFamily="34" charset="0"/>
                <a:ea typeface="Calibri" pitchFamily="34" charset="-122"/>
                <a:cs typeface="Calibri" pitchFamily="34" charset="-120"/>
              </a:rPr>
              <a:t> determine the Young modulus E of a metal in the form of a long wire.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Apparatus:</a:t>
            </a:r>
            <a:r>
              <a:rPr lang="en-US" sz="1500" dirty="0">
                <a:solidFill>
                  <a:srgbClr val="1A1F2B"/>
                </a:solidFill>
                <a:latin typeface="Calibri" pitchFamily="34" charset="0"/>
                <a:ea typeface="Calibri" pitchFamily="34" charset="-122"/>
                <a:cs typeface="Calibri" pitchFamily="34" charset="-120"/>
              </a:rPr>
              <a:t> a wire 2–3 m long clamped at one end and passing over a pulley at the edge of the bench; mass hanger and slotted masses; a small flag of tape on the wire next to a fixed metre rule (or a vernier scale); micrometer; tape measure; safety goggles.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Method:</a:t>
            </a:r>
            <a:r>
              <a:rPr lang="en-US" sz="1500" dirty="0">
                <a:solidFill>
                  <a:srgbClr val="1A1F2B"/>
                </a:solidFill>
                <a:latin typeface="Calibri" pitchFamily="34" charset="0"/>
                <a:ea typeface="Calibri" pitchFamily="34" charset="-122"/>
                <a:cs typeface="Calibri" pitchFamily="34" charset="-120"/>
              </a:rPr>
              <a:t> hang a small load first to straighten the wire and take its reading as zero. Measure the original length l from the clamp to the flag. Measure the diameter at several points and in two directions at right angles; average. Add equal loads, recording the flag position each time; then remove them to check the wire returns (it stayed elastic).</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Graph:</a:t>
            </a:r>
            <a:r>
              <a:rPr lang="en-US" sz="1500" dirty="0">
                <a:solidFill>
                  <a:srgbClr val="1A1F2B"/>
                </a:solidFill>
                <a:latin typeface="Calibri" pitchFamily="34" charset="0"/>
                <a:ea typeface="Calibri" pitchFamily="34" charset="-122"/>
                <a:cs typeface="Calibri" pitchFamily="34" charset="-120"/>
              </a:rPr>
              <a:t> stress = F/A against strain = Δx/l; the gradient of the straight section is E. Points that curve away at the top show the limit of proportionality has been passed, so leave them out of the gradient.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CP3: how do you find the Young modulus of a wire?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14</a:t>
            </a:r>
            <a:endParaRPr lang="en-US" sz="1200" dirty="0"/>
          </a:p>
        </p:txBody>
      </p:sp>
      <p:sp>
        <p:nvSpPr>
          <p:cNvPr id="4" name="Text 2"/>
          <p:cNvSpPr txBox="1"/>
          <p:nvPr/>
        </p:nvSpPr>
        <p:spPr>
          <a:xfrm>
            <a:off x="457200" y="1371600"/>
            <a:ext cx="8229600" cy="2018995"/>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Uncertainties:</a:t>
            </a:r>
            <a:r>
              <a:rPr lang="en-US" sz="1500" dirty="0">
                <a:solidFill>
                  <a:srgbClr val="1A1F2B"/>
                </a:solidFill>
                <a:latin typeface="Calibri" pitchFamily="34" charset="0"/>
                <a:ea typeface="Calibri" pitchFamily="34" charset="-122"/>
                <a:cs typeface="Calibri" pitchFamily="34" charset="-120"/>
              </a:rPr>
              <a:t> the extensions are only a few millimetres, so their percentage uncertainty is large; the diameter of about 0.4 mm read to 0.01 mm is also a few per cent; temperature changes and the wire settling in the clamp.</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Safety:</a:t>
            </a:r>
            <a:r>
              <a:rPr lang="en-US" sz="1500" dirty="0">
                <a:solidFill>
                  <a:srgbClr val="1A1F2B"/>
                </a:solidFill>
                <a:latin typeface="Calibri" pitchFamily="34" charset="0"/>
                <a:ea typeface="Calibri" pitchFamily="34" charset="-122"/>
                <a:cs typeface="Calibri" pitchFamily="34" charset="-120"/>
              </a:rPr>
              <a:t> goggles, because a loaded wire may snap and whip back; a box of sand or foam under the masses; keep feet clear.</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Improvements:</a:t>
            </a:r>
            <a:r>
              <a:rPr lang="en-US" sz="1500" dirty="0">
                <a:solidFill>
                  <a:srgbClr val="1A1F2B"/>
                </a:solidFill>
                <a:latin typeface="Calibri" pitchFamily="34" charset="0"/>
                <a:ea typeface="Calibri" pitchFamily="34" charset="-122"/>
                <a:cs typeface="Calibri" pitchFamily="34" charset="-120"/>
              </a:rPr>
              <a:t> a longer wire gives a larger extension for the same strain; a vernier scale reads extensions to 0.1 mm; a second, unloaded reference wire hung alongside (Searle's arrangement) cancels sag and temperature effects.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CP3: how do you find the Young modulus of a wire?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14</a:t>
            </a:r>
            <a:endParaRPr lang="en-US" sz="1200" dirty="0"/>
          </a:p>
        </p:txBody>
      </p:sp>
      <p:pic>
        <p:nvPicPr>
          <p:cNvPr id="4" name="Image 0" descr="CP3 apparatus. The wire is clamped at one end and loaded over a pulley; the extension is the distance the tape flag moves along the fixed rule. Goggles, and a box under the load, in case the wire snaps.">    </p:cNvPr>
          <p:cNvPicPr>
            <a:picLocks noChangeAspect="1"/>
          </p:cNvPicPr>
          <p:nvPr/>
        </p:nvPicPr>
        <p:blipFill>
          <a:blip r:embed="rId1"/>
          <a:stretch>
            <a:fillRect/>
          </a:stretch>
        </p:blipFill>
        <p:spPr>
          <a:xfrm>
            <a:off x="1501445" y="1371600"/>
            <a:ext cx="6142025" cy="2807208"/>
          </a:xfrm>
          <a:prstGeom prst="rect">
            <a:avLst/>
          </a:prstGeom>
        </p:spPr>
      </p:pic>
      <p:sp>
        <p:nvSpPr>
          <p:cNvPr id="5" name="Text 2"/>
          <p:cNvSpPr txBox="1"/>
          <p:nvPr/>
        </p:nvSpPr>
        <p:spPr>
          <a:xfrm>
            <a:off x="1501445" y="4224528"/>
            <a:ext cx="6142025" cy="393192"/>
          </a:xfrm>
          <a:prstGeom prst="rect">
            <a:avLst/>
          </a:prstGeom>
          <a:noFill/>
          <a:ln/>
        </p:spPr>
        <p:txBody>
          <a:bodyPr wrap="square" lIns="0" tIns="0" rIns="0" bIns="0" rtlCol="0" anchor="t"/>
          <a:lstStyle/>
          <a:p>
            <a:pPr algn="ctr" indent="0" marL="0">
              <a:buNone/>
            </a:pPr>
            <a:r>
              <a:rPr lang="en-US" sz="1100" i="1" dirty="0">
                <a:solidFill>
                  <a:srgbClr val="5A6577"/>
                </a:solidFill>
              </a:rPr>
              <a:t>CP3 apparatus. The wire is clamped at one end and loaded over a pulley; the extension is the distance the tape flag moves along the fixed rule. Goggles, and a box under the load, in case the wire snaps.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CP3: how do you find the Young modulus of a wire?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14</a:t>
            </a:r>
            <a:endParaRPr lang="en-US" sz="1200" dirty="0"/>
          </a:p>
        </p:txBody>
      </p:sp>
      <p:pic>
        <p:nvPicPr>
          <p:cNvPr id="4" name="Image 0" descr="CP3 specimen results for a steel wire 2.400 m long and 0.38 mm in diameter. The triangle spans most of the best-fit line; its gradient is the Young modulus.">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CP3 specimen results for a steel wire 2.400 m long and 0.38 mm in diameter. The triangle spans most of the best-fit line; its gradient is the Young modulus.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CP3: how do you find the Young modulus of a wire?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14 · Worked example 2 · Medium · Calculate, determine</a:t>
            </a:r>
            <a:endParaRPr lang="en-US" sz="1200" dirty="0"/>
          </a:p>
        </p:txBody>
      </p:sp>
      <p:sp>
        <p:nvSpPr>
          <p:cNvPr id="4" name="Text 2"/>
          <p:cNvSpPr txBox="1"/>
          <p:nvPr/>
        </p:nvSpPr>
        <p:spPr>
          <a:xfrm>
            <a:off x="457200" y="1371600"/>
            <a:ext cx="8229600" cy="320954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wire in the graph above has six diameter readings between 0.37 mm and 0.39 mm, mean 0.38 mm. Its largest load, 40.0 N, gives an extension of 4.2 mm. (a) Calculate the cross-sectional area. (b) Calculate the stress and strain for the 40.0 N load. (c) Use the graph to determine E. (d) Calculate the percentage uncertainty in the diameter.</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 = πd²/4 = (π×(0.38×10⁻³)²)/4 = </a:t>
            </a:r>
            <a:r>
              <a:rPr lang="en-US" sz="1500" b="1" dirty="0">
                <a:solidFill>
                  <a:srgbClr val="1A1F2B"/>
                </a:solidFill>
                <a:latin typeface="Calibri" pitchFamily="34" charset="0"/>
                <a:ea typeface="Calibri" pitchFamily="34" charset="-122"/>
                <a:cs typeface="Calibri" pitchFamily="34" charset="-120"/>
              </a:rPr>
              <a:t>1.13 ×10⁻⁷ m²</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Stress = 40.0/(1.134×10⁻⁷) = 3.53×10⁸ Pa; strain = (4.2×10⁻³)/2.400 = 1.75×10⁻³. </a:t>
            </a:r>
            <a:r>
              <a:rPr lang="en-US" sz="1500" b="1" dirty="0">
                <a:solidFill>
                  <a:srgbClr val="1A1F2B"/>
                </a:solidFill>
                <a:latin typeface="Calibri" pitchFamily="34" charset="0"/>
                <a:ea typeface="Calibri" pitchFamily="34" charset="-122"/>
                <a:cs typeface="Calibri" pitchFamily="34" charset="-120"/>
              </a:rPr>
              <a:t>3.53 × 10⁸ Pa and 1.75 × 10⁻³</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Triangle read from the line: E = ((3.42 - 0.39)×10⁸)/((1.70 - 0.20)×10⁻³) = </a:t>
            </a:r>
            <a:r>
              <a:rPr lang="en-US" sz="1500" b="1" dirty="0">
                <a:solidFill>
                  <a:srgbClr val="1A1F2B"/>
                </a:solidFill>
                <a:latin typeface="Calibri" pitchFamily="34" charset="0"/>
                <a:ea typeface="Calibri" pitchFamily="34" charset="-122"/>
                <a:cs typeface="Calibri" pitchFamily="34" charset="-120"/>
              </a:rPr>
              <a:t>2.02 ×10¹¹ Pa</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Half the range of the diameters is ±0.01 mm: (0.01/0.38)×100% = </a:t>
            </a:r>
            <a:r>
              <a:rPr lang="en-US" sz="1500" b="1" dirty="0">
                <a:solidFill>
                  <a:srgbClr val="1A1F2B"/>
                </a:solidFill>
                <a:latin typeface="Calibri" pitchFamily="34" charset="0"/>
                <a:ea typeface="Calibri" pitchFamily="34" charset="-122"/>
                <a:cs typeface="Calibri" pitchFamily="34" charset="-120"/>
              </a:rPr>
              <a:t>2.6%</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Compare the extension: ±0.05 mm on 4.2 mm is only 1.2%.</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CP3: how do you find the Young modulus of a wire?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14 · Worked example 2 · Medium · Calculate, determine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With a vernier scale, the diameter becomes the limiting measurement.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CP3: how do you find the Young modulus of a wire?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14</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units in CP3</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Strain has no unit, so the Young modulus has the unit of stress, Pa (N m⁻²). Convert millimetres to metres for both the diameter and the extension before substituting: a factor of 10⁶ hides in d².</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CP4: how do you measure the speed of sound with an oscilloscope?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14</a:t>
            </a:r>
            <a:endParaRPr lang="en-US" sz="1200" dirty="0"/>
          </a:p>
        </p:txBody>
      </p:sp>
      <p:sp>
        <p:nvSpPr>
          <p:cNvPr id="4" name="Text 2"/>
          <p:cNvSpPr txBox="1"/>
          <p:nvPr/>
        </p:nvSpPr>
        <p:spPr>
          <a:xfrm>
            <a:off x="457200" y="1371600"/>
            <a:ext cx="8229600" cy="3272638"/>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Aim:</a:t>
            </a:r>
            <a:r>
              <a:rPr lang="en-US" sz="1500" dirty="0">
                <a:solidFill>
                  <a:srgbClr val="1A1F2B"/>
                </a:solidFill>
                <a:latin typeface="Calibri" pitchFamily="34" charset="0"/>
                <a:ea typeface="Calibri" pitchFamily="34" charset="-122"/>
                <a:cs typeface="Calibri" pitchFamily="34" charset="-120"/>
              </a:rPr>
              <a:t> measure the speed of sound in air using v = fλ.</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Apparatus:</a:t>
            </a:r>
            <a:r>
              <a:rPr lang="en-US" sz="1500" dirty="0">
                <a:solidFill>
                  <a:srgbClr val="1A1F2B"/>
                </a:solidFill>
                <a:latin typeface="Calibri" pitchFamily="34" charset="0"/>
                <a:ea typeface="Calibri" pitchFamily="34" charset="-122"/>
                <a:cs typeface="Calibri" pitchFamily="34" charset="-120"/>
              </a:rPr>
              <a:t> signal generator, loudspeaker, two microphones, two-beam (dual-trace) oscilloscope, metre rule.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Method:</a:t>
            </a:r>
            <a:r>
              <a:rPr lang="en-US" sz="1500" dirty="0">
                <a:solidFill>
                  <a:srgbClr val="1A1F2B"/>
                </a:solidFill>
                <a:latin typeface="Calibri" pitchFamily="34" charset="0"/>
                <a:ea typeface="Calibri" pitchFamily="34" charset="-122"/>
                <a:cs typeface="Calibri" pitchFamily="34" charset="-120"/>
              </a:rPr>
              <a:t> drive the loudspeaker at a few kilohertz. Connect one microphone to channel 1 and the other to channel 2, both in line with the speaker. Start with the microphones side by side so the traces are in phase. Slide microphone 2 away along the rule: the traces drift out of phase and come back into phase each time the separation grows by one wavelength. Record the position after each of n = 1, 2, 3 … wavelengths.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Graph:</a:t>
            </a:r>
            <a:r>
              <a:rPr lang="en-US" sz="1500" dirty="0">
                <a:solidFill>
                  <a:srgbClr val="1A1F2B"/>
                </a:solidFill>
                <a:latin typeface="Calibri" pitchFamily="34" charset="0"/>
                <a:ea typeface="Calibri" pitchFamily="34" charset="-122"/>
                <a:cs typeface="Calibri" pitchFamily="34" charset="-120"/>
              </a:rPr>
              <a:t> distance moved against n is a straight line of gradient λ. Read the period from the screen (divisions × timebase) to find f, then v = fλ. Alternatively, change f and plot λ against 1/f: the gradient is v.</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Uncertainties:</a:t>
            </a:r>
            <a:r>
              <a:rPr lang="en-US" sz="1500" dirty="0">
                <a:solidFill>
                  <a:srgbClr val="1A1F2B"/>
                </a:solidFill>
                <a:latin typeface="Calibri" pitchFamily="34" charset="0"/>
                <a:ea typeface="Calibri" pitchFamily="34" charset="-122"/>
                <a:cs typeface="Calibri" pitchFamily="34" charset="-120"/>
              </a:rPr>
              <a:t> judging exactly where the traces are in phase; sound reflected from the bench and walls distorting the traces; the frequency dial of the generator.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CP4: how do you measure the speed of sound with an oscilloscope?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14</a:t>
            </a:r>
            <a:endParaRPr lang="en-US" sz="1200" dirty="0"/>
          </a:p>
        </p:txBody>
      </p:sp>
      <p:pic>
        <p:nvPicPr>
          <p:cNvPr id="4" name="Image 0" descr="CP4: the two-beam oscilloscope at 0.1 ms per division. Microphone 2 is a quarter of a wavelength further from the speaker, so its trace lags by a quarter of a period: one division, 0.1 ms.">    </p:cNvPr>
          <p:cNvPicPr>
            <a:picLocks noChangeAspect="1"/>
          </p:cNvPicPr>
          <p:nvPr/>
        </p:nvPicPr>
        <p:blipFill>
          <a:blip r:embed="rId1"/>
          <a:stretch>
            <a:fillRect/>
          </a:stretch>
        </p:blipFill>
        <p:spPr>
          <a:xfrm>
            <a:off x="4389120" y="1451153"/>
            <a:ext cx="4297680" cy="2478938"/>
          </a:xfrm>
          <a:prstGeom prst="rect">
            <a:avLst/>
          </a:prstGeom>
        </p:spPr>
      </p:pic>
      <p:sp>
        <p:nvSpPr>
          <p:cNvPr id="5" name="Text 2"/>
          <p:cNvSpPr txBox="1"/>
          <p:nvPr/>
        </p:nvSpPr>
        <p:spPr>
          <a:xfrm>
            <a:off x="4389120" y="3975811"/>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CP4: the two-beam oscilloscope at 0.1 ms per division. Microphone 2 is a quarter of a wavelength further from the speaker, so its trace lags by a quarter of a period: one division, 0.1 ms.</a:t>
            </a:r>
            <a:endParaRPr lang="en-US" sz="1100" dirty="0"/>
          </a:p>
        </p:txBody>
      </p:sp>
      <p:sp>
        <p:nvSpPr>
          <p:cNvPr id="6" name="Text 3"/>
          <p:cNvSpPr txBox="1"/>
          <p:nvPr/>
        </p:nvSpPr>
        <p:spPr>
          <a:xfrm>
            <a:off x="457200" y="1371600"/>
            <a:ext cx="3611880" cy="1967789"/>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Safety:</a:t>
            </a:r>
            <a:r>
              <a:rPr lang="en-US" sz="1500" dirty="0">
                <a:solidFill>
                  <a:srgbClr val="1A1F2B"/>
                </a:solidFill>
                <a:latin typeface="Calibri" pitchFamily="34" charset="0"/>
                <a:ea typeface="Calibri" pitchFamily="34" charset="-122"/>
                <a:cs typeface="Calibri" pitchFamily="34" charset="-120"/>
              </a:rPr>
              <a:t> keep the sound level low and the session short to protect hearing.</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Improvements:</a:t>
            </a:r>
            <a:r>
              <a:rPr lang="en-US" sz="1500" dirty="0">
                <a:solidFill>
                  <a:srgbClr val="1A1F2B"/>
                </a:solidFill>
                <a:latin typeface="Calibri" pitchFamily="34" charset="0"/>
                <a:ea typeface="Calibri" pitchFamily="34" charset="-122"/>
                <a:cs typeface="Calibri" pitchFamily="34" charset="-120"/>
              </a:rPr>
              <a:t> move through many wavelengths and divide; measure f from the oscilloscope rather than the dial; use the X–Y mode, where in-phase signals give a sloping straight line that is easier to judge; work away from hard surfaces.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CP4: how do you measure the speed of sound with an oscilloscope?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14 · Worked example 3 · Medium · Determine, calculate</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screen above uses a timebase of 0.1 ms per division. Starting from the in-phase position, microphone 2 is moved 1.10 m, during which the traces come back into phase 8 times. (a) Determine the frequency. (b) Calculate the speed of sound. (c) Check your answer using the lag shown on the screen.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One period covers 4 divisions: T = 4 × 0.1 ms = 0.40 ms, so f = 1/(0.40×10⁻³) = </a:t>
            </a:r>
            <a:r>
              <a:rPr lang="en-US" sz="1500" b="1" dirty="0">
                <a:solidFill>
                  <a:srgbClr val="1A1F2B"/>
                </a:solidFill>
                <a:latin typeface="Calibri" pitchFamily="34" charset="0"/>
                <a:ea typeface="Calibri" pitchFamily="34" charset="-122"/>
                <a:cs typeface="Calibri" pitchFamily="34" charset="-120"/>
              </a:rPr>
              <a:t>2500 Hz</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8 wavelengths in 1.10 m: λ = 1.10 ÷ 8 = 0.1375 m, so v = 2500 × 0.1375 = </a:t>
            </a:r>
            <a:r>
              <a:rPr lang="en-US" sz="1500" b="1" dirty="0">
                <a:solidFill>
                  <a:srgbClr val="1A1F2B"/>
                </a:solidFill>
                <a:latin typeface="Calibri" pitchFamily="34" charset="0"/>
                <a:ea typeface="Calibri" pitchFamily="34" charset="-122"/>
                <a:cs typeface="Calibri" pitchFamily="34" charset="-120"/>
              </a:rPr>
              <a:t>344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A lag of 1 division (0.1 ms) is a quarter of a period, so the extra path is λ/4 = 0.0344 m: v = 0.0344/(1.0×10⁻⁴) = </a:t>
            </a:r>
            <a:r>
              <a:rPr lang="en-US" sz="1500" b="1" dirty="0">
                <a:solidFill>
                  <a:srgbClr val="1A1F2B"/>
                </a:solidFill>
                <a:latin typeface="Calibri" pitchFamily="34" charset="0"/>
                <a:ea typeface="Calibri" pitchFamily="34" charset="-122"/>
                <a:cs typeface="Calibri" pitchFamily="34" charset="-120"/>
              </a:rPr>
              <a:t>344 m s⁻¹; the two methods agree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CP5: what sets the frequency of a vibrating string?</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14</a:t>
            </a:r>
            <a:endParaRPr lang="en-US" sz="1200" dirty="0"/>
          </a:p>
        </p:txBody>
      </p:sp>
      <p:sp>
        <p:nvSpPr>
          <p:cNvPr id="4" name="Text 2"/>
          <p:cNvSpPr txBox="1"/>
          <p:nvPr/>
        </p:nvSpPr>
        <p:spPr>
          <a:xfrm>
            <a:off x="457200" y="1371600"/>
            <a:ext cx="8229600" cy="3042209"/>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Aim:</a:t>
            </a:r>
            <a:r>
              <a:rPr lang="en-US" sz="1500" dirty="0">
                <a:solidFill>
                  <a:srgbClr val="1A1F2B"/>
                </a:solidFill>
                <a:latin typeface="Calibri" pitchFamily="34" charset="0"/>
                <a:ea typeface="Calibri" pitchFamily="34" charset="-122"/>
                <a:cs typeface="Calibri" pitchFamily="34" charset="-120"/>
              </a:rPr>
              <a:t> investigate how the frequency of the first harmonic depends on the length l, tension T and mass per unit length μ of a string.</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Apparatus:</a:t>
            </a:r>
            <a:r>
              <a:rPr lang="en-US" sz="1500" dirty="0">
                <a:solidFill>
                  <a:srgbClr val="1A1F2B"/>
                </a:solidFill>
                <a:latin typeface="Calibri" pitchFamily="34" charset="0"/>
                <a:ea typeface="Calibri" pitchFamily="34" charset="-122"/>
                <a:cs typeface="Calibri" pitchFamily="34" charset="-120"/>
              </a:rPr>
              <a:t> string or wire passing over a pulley to a mass hanger (T = mg), two bridges, a vibration generator driven by a signal generator, metre rule, balance.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Method:</a:t>
            </a:r>
            <a:r>
              <a:rPr lang="en-US" sz="1500" dirty="0">
                <a:solidFill>
                  <a:srgbClr val="1A1F2B"/>
                </a:solidFill>
                <a:latin typeface="Calibri" pitchFamily="34" charset="0"/>
                <a:ea typeface="Calibri" pitchFamily="34" charset="-122"/>
                <a:cs typeface="Calibri" pitchFamily="34" charset="-120"/>
              </a:rPr>
              <a:t> fix the vibrating length between the bridges. Raise the frequency slowly until the string vibrates in one loop with the largest amplitude (the first harmonic) and read f. Change one variable at a time: move a bridge to change l; add masses to change T; change the string to change μ, finding each μ by weighing a long measured length.</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Graph:</a:t>
            </a:r>
            <a:r>
              <a:rPr lang="en-US" sz="1500" dirty="0">
                <a:solidFill>
                  <a:srgbClr val="1A1F2B"/>
                </a:solidFill>
                <a:latin typeface="Calibri" pitchFamily="34" charset="0"/>
                <a:ea typeface="Calibri" pitchFamily="34" charset="-122"/>
                <a:cs typeface="Calibri" pitchFamily="34" charset="-120"/>
              </a:rPr>
              <a:t> for the first harmonic λ = 2l, so f = 1/2l√(T/μ). Plot f against 1/l (gradient ½√(T/μ)), f² against T (gradient 1/4l²μ), or f against 1/√μ.</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Uncertainties:</a:t>
            </a:r>
            <a:r>
              <a:rPr lang="en-US" sz="1500" dirty="0">
                <a:solidFill>
                  <a:srgbClr val="1A1F2B"/>
                </a:solidFill>
                <a:latin typeface="Calibri" pitchFamily="34" charset="0"/>
                <a:ea typeface="Calibri" pitchFamily="34" charset="-122"/>
                <a:cs typeface="Calibri" pitchFamily="34" charset="-120"/>
              </a:rPr>
              <a:t> deciding where the amplitude is largest, because resonance covers a range of frequencies; measuring l between the contact points of the bridges; the calibration of the generator.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CP5: what sets the frequency of a vibrating string?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14</a:t>
            </a:r>
            <a:endParaRPr lang="en-US" sz="1200" dirty="0"/>
          </a:p>
        </p:txBody>
      </p:sp>
      <p:pic>
        <p:nvPicPr>
          <p:cNvPr id="4" name="Image 0" descr="CP5: the first harmonic, one loop between the bridges. The vibrating length l is half a wavelength, so f = v/2l = (1/2l)√(T/μ).">    </p:cNvPr>
          <p:cNvPicPr>
            <a:picLocks noChangeAspect="1"/>
          </p:cNvPicPr>
          <p:nvPr/>
        </p:nvPicPr>
        <p:blipFill>
          <a:blip r:embed="rId1"/>
          <a:stretch>
            <a:fillRect/>
          </a:stretch>
        </p:blipFill>
        <p:spPr>
          <a:xfrm>
            <a:off x="4389120" y="1948586"/>
            <a:ext cx="4297680" cy="1653235"/>
          </a:xfrm>
          <a:prstGeom prst="rect">
            <a:avLst/>
          </a:prstGeom>
        </p:spPr>
      </p:pic>
      <p:sp>
        <p:nvSpPr>
          <p:cNvPr id="5" name="Text 2"/>
          <p:cNvSpPr txBox="1"/>
          <p:nvPr/>
        </p:nvSpPr>
        <p:spPr>
          <a:xfrm>
            <a:off x="4389120" y="3647542"/>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CP5: the first harmonic, one loop between the bridges. The vibrating length l is half a wavelength, so f = v/2l = (1/2l)√(T/μ).</a:t>
            </a:r>
            <a:endParaRPr lang="en-US" sz="1100" dirty="0"/>
          </a:p>
        </p:txBody>
      </p:sp>
      <p:sp>
        <p:nvSpPr>
          <p:cNvPr id="6" name="Text 3"/>
          <p:cNvSpPr txBox="1"/>
          <p:nvPr/>
        </p:nvSpPr>
        <p:spPr>
          <a:xfrm>
            <a:off x="457200" y="1371600"/>
            <a:ext cx="3611880" cy="1967789"/>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Safety:</a:t>
            </a:r>
            <a:r>
              <a:rPr lang="en-US" sz="1500" dirty="0">
                <a:solidFill>
                  <a:srgbClr val="1A1F2B"/>
                </a:solidFill>
                <a:latin typeface="Calibri" pitchFamily="34" charset="0"/>
                <a:ea typeface="Calibri" pitchFamily="34" charset="-122"/>
                <a:cs typeface="Calibri" pitchFamily="34" charset="-120"/>
              </a:rPr>
              <a:t> the masses fall if the string breaks, so keep feet clear and use a box underneath; wear goggles with a wire under high tension.</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Improvements:</a:t>
            </a:r>
            <a:r>
              <a:rPr lang="en-US" sz="1500" dirty="0">
                <a:solidFill>
                  <a:srgbClr val="1A1F2B"/>
                </a:solidFill>
                <a:latin typeface="Calibri" pitchFamily="34" charset="0"/>
                <a:ea typeface="Calibri" pitchFamily="34" charset="-122"/>
                <a:cs typeface="Calibri" pitchFamily="34" charset="-120"/>
              </a:rPr>
              <a:t> approach resonance from above and from below and average the two readings; check the frequency on an oscilloscope; use a wider range of lengths.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CP5: what sets the frequency of a vibrating string?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14</a:t>
            </a:r>
            <a:endParaRPr lang="en-US" sz="1200" dirty="0"/>
          </a:p>
        </p:txBody>
      </p:sp>
      <p:pic>
        <p:nvPicPr>
          <p:cNvPr id="4" name="Image 0" descr="CP5 specimen results with a 0.500 kg mass on the hanger: f against 1/l is a straight line through the origin, gradient 32.0 m s⁻¹.">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CP5 specimen results with a 0.500 kg mass on the hanger: f against 1/l is a straight line through the origin, gradient 32.0 m s⁻¹.</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CP5: what sets the frequency of a vibrating string?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14 · Worked example 4 · Hard · Determine</a:t>
            </a:r>
            <a:endParaRPr lang="en-US" sz="1200" dirty="0"/>
          </a:p>
        </p:txBody>
      </p:sp>
      <p:sp>
        <p:nvSpPr>
          <p:cNvPr id="4" name="Text 2"/>
          <p:cNvSpPr txBox="1"/>
          <p:nvPr/>
        </p:nvSpPr>
        <p:spPr>
          <a:xfrm>
            <a:off x="457200" y="1371600"/>
            <a:ext cx="8229600" cy="193029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tension in the string above is provided by a 0.500 kg mass. Use the graph to determine the speed of the waves on the string and its mass per unit length.</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Gradient from the triangle: (96 - 16)/(3.0 - 0.5) = 32.0 m s⁻¹ (Hz ÷ m⁻¹ = m s⁻¹).</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f = v/2l, so gradient = v/2 and v = 2 × 32.0 = </a:t>
            </a:r>
            <a:r>
              <a:rPr lang="en-US" sz="1500" b="1" dirty="0">
                <a:solidFill>
                  <a:srgbClr val="1A1F2B"/>
                </a:solidFill>
                <a:latin typeface="Calibri" pitchFamily="34" charset="0"/>
                <a:ea typeface="Calibri" pitchFamily="34" charset="-122"/>
                <a:cs typeface="Calibri" pitchFamily="34" charset="-120"/>
              </a:rPr>
              <a:t>64.0 m s⁻¹</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v = √(T/μ) with T = 0.500 × 9.81 = 4.91 N, so μ= T/v² = 4.905/64.0² = </a:t>
            </a:r>
            <a:r>
              <a:rPr lang="en-US" sz="1500" b="1" dirty="0">
                <a:solidFill>
                  <a:srgbClr val="1A1F2B"/>
                </a:solidFill>
                <a:latin typeface="Calibri" pitchFamily="34" charset="0"/>
                <a:ea typeface="Calibri" pitchFamily="34" charset="-122"/>
                <a:cs typeface="Calibri" pitchFamily="34" charset="-120"/>
              </a:rPr>
              <a:t>1.20 ×10⁻³ kg m⁻¹</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CP6: how do you measure a wavelength with a diffraction grating?</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14</a:t>
            </a:r>
            <a:endParaRPr lang="en-US" sz="1200" dirty="0"/>
          </a:p>
        </p:txBody>
      </p:sp>
      <p:sp>
        <p:nvSpPr>
          <p:cNvPr id="4" name="Text 2"/>
          <p:cNvSpPr txBox="1"/>
          <p:nvPr/>
        </p:nvSpPr>
        <p:spPr>
          <a:xfrm>
            <a:off x="457200" y="1371600"/>
            <a:ext cx="8229600" cy="3093415"/>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Aim:</a:t>
            </a:r>
            <a:r>
              <a:rPr lang="en-US" sz="1500" dirty="0">
                <a:solidFill>
                  <a:srgbClr val="1A1F2B"/>
                </a:solidFill>
                <a:latin typeface="Calibri" pitchFamily="34" charset="0"/>
                <a:ea typeface="Calibri" pitchFamily="34" charset="-122"/>
                <a:cs typeface="Calibri" pitchFamily="34" charset="-120"/>
              </a:rPr>
              <a:t> determine the wavelength of laser light using a grating with a known number of lines per millimetre.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Apparatus:</a:t>
            </a:r>
            <a:r>
              <a:rPr lang="en-US" sz="1500" dirty="0">
                <a:solidFill>
                  <a:srgbClr val="1A1F2B"/>
                </a:solidFill>
                <a:latin typeface="Calibri" pitchFamily="34" charset="0"/>
                <a:ea typeface="Calibri" pitchFamily="34" charset="-122"/>
                <a:cs typeface="Calibri" pitchFamily="34" charset="-120"/>
              </a:rPr>
              <a:t> laser, diffraction grating, screen, metre rule and tape measure.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Method:</a:t>
            </a:r>
            <a:r>
              <a:rPr lang="en-US" sz="1500" dirty="0">
                <a:solidFill>
                  <a:srgbClr val="1A1F2B"/>
                </a:solidFill>
                <a:latin typeface="Calibri" pitchFamily="34" charset="0"/>
                <a:ea typeface="Calibri" pitchFamily="34" charset="-122"/>
                <a:cs typeface="Calibri" pitchFamily="34" charset="-120"/>
              </a:rPr>
              <a:t> set the grating at right angles to the beam and the screen parallel to the grating, a distance D of 1–2 m away. Measure the distance between the two first-order spots (2x₁), then between the two second-order spots, and so on. Halve each distance; tan θ = x/D; then nλ = d sin θ with d = 1/(lines per metre).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Graph:</a:t>
            </a:r>
            <a:r>
              <a:rPr lang="en-US" sz="1500" dirty="0">
                <a:solidFill>
                  <a:srgbClr val="1A1F2B"/>
                </a:solidFill>
                <a:latin typeface="Calibri" pitchFamily="34" charset="0"/>
                <a:ea typeface="Calibri" pitchFamily="34" charset="-122"/>
                <a:cs typeface="Calibri" pitchFamily="34" charset="-120"/>
              </a:rPr>
              <a:t> sin θ against n is a straight line through the origin with gradient λ/d.</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Uncertainties:</a:t>
            </a:r>
            <a:r>
              <a:rPr lang="en-US" sz="1500" dirty="0">
                <a:solidFill>
                  <a:srgbClr val="1A1F2B"/>
                </a:solidFill>
                <a:latin typeface="Calibri" pitchFamily="34" charset="0"/>
                <a:ea typeface="Calibri" pitchFamily="34" charset="-122"/>
                <a:cs typeface="Calibri" pitchFamily="34" charset="-120"/>
              </a:rPr>
              <a:t> locating the centre of each spot; measuring D; the grating not being exactly perpendicular to the beam.</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Safety:</a:t>
            </a:r>
            <a:r>
              <a:rPr lang="en-US" sz="1500" dirty="0">
                <a:solidFill>
                  <a:srgbClr val="1A1F2B"/>
                </a:solidFill>
                <a:latin typeface="Calibri" pitchFamily="34" charset="0"/>
                <a:ea typeface="Calibri" pitchFamily="34" charset="-122"/>
                <a:cs typeface="Calibri" pitchFamily="34" charset="-120"/>
              </a:rPr>
              <a:t> never look along the beam or at its reflections; remove watches and rings and keep shiny surfaces out of the beam path; use a low-power laser and a warning sign.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CP6: how do you measure a wavelength with a diffraction grating?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14</a:t>
            </a:r>
            <a:endParaRPr lang="en-US" sz="1200" dirty="0"/>
          </a:p>
        </p:txBody>
      </p:sp>
      <p:pic>
        <p:nvPicPr>
          <p:cNvPr id="4" name="Image 0" descr="CP6, drawn to scale for a 532 nm laser and a grating of 300 lines mm⁻¹ placed 1.80 m from the screen. Each order leaves the grating at the angle given by nλ = d sin θ; the angles are far too large for small-angle shortcuts.">    </p:cNvPr>
          <p:cNvPicPr>
            <a:picLocks noChangeAspect="1"/>
          </p:cNvPicPr>
          <p:nvPr/>
        </p:nvPicPr>
        <p:blipFill>
          <a:blip r:embed="rId1"/>
          <a:stretch>
            <a:fillRect/>
          </a:stretch>
        </p:blipFill>
        <p:spPr>
          <a:xfrm>
            <a:off x="6041441" y="1371600"/>
            <a:ext cx="2645359" cy="2300630"/>
          </a:xfrm>
          <a:prstGeom prst="rect">
            <a:avLst/>
          </a:prstGeom>
        </p:spPr>
      </p:pic>
      <p:sp>
        <p:nvSpPr>
          <p:cNvPr id="5" name="Text 2"/>
          <p:cNvSpPr txBox="1"/>
          <p:nvPr/>
        </p:nvSpPr>
        <p:spPr>
          <a:xfrm>
            <a:off x="6041441" y="3717950"/>
            <a:ext cx="2645359" cy="899770"/>
          </a:xfrm>
          <a:prstGeom prst="rect">
            <a:avLst/>
          </a:prstGeom>
          <a:noFill/>
          <a:ln/>
        </p:spPr>
        <p:txBody>
          <a:bodyPr wrap="square" lIns="0" tIns="0" rIns="0" bIns="0" rtlCol="0" anchor="t"/>
          <a:lstStyle/>
          <a:p>
            <a:pPr algn="ctr" indent="0" marL="0">
              <a:buNone/>
            </a:pPr>
            <a:r>
              <a:rPr lang="en-US" sz="1100" i="1" dirty="0">
                <a:solidFill>
                  <a:srgbClr val="5A6577"/>
                </a:solidFill>
              </a:rPr>
              <a:t>CP6, drawn to scale for a 532 nm laser and a grating of 300 lines mm⁻¹ placed 1.80 m from the screen. Each order leaves the grating at the angle given by nλ = d sin θ; the angles are far too large for small-angle shortcuts.</a:t>
            </a:r>
            <a:endParaRPr lang="en-US" sz="1100" dirty="0"/>
          </a:p>
        </p:txBody>
      </p:sp>
      <p:sp>
        <p:nvSpPr>
          <p:cNvPr id="6" name="Text 3"/>
          <p:cNvSpPr txBox="1"/>
          <p:nvPr/>
        </p:nvSpPr>
        <p:spPr>
          <a:xfrm>
            <a:off x="457200" y="1371600"/>
            <a:ext cx="5264201" cy="994867"/>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Improvements:</a:t>
            </a:r>
            <a:r>
              <a:rPr lang="en-US" sz="1500" dirty="0">
                <a:solidFill>
                  <a:srgbClr val="1A1F2B"/>
                </a:solidFill>
                <a:latin typeface="Calibri" pitchFamily="34" charset="0"/>
                <a:ea typeface="Calibri" pitchFamily="34" charset="-122"/>
                <a:cs typeface="Calibri" pitchFamily="34" charset="-120"/>
              </a:rPr>
              <a:t> measure across opposite orders rather than from the centre; use a larger D so the spots are further apart; use higher orders; darken the room so the spot centres are easier to see.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CP6: how do you measure a wavelength with a diffraction grating?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14 · Worked example 5 · Medium · Calculate, determine</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grating with 300 lines per mm is 1.80 m from a screen. The distance between the two first-order spots is 0.582 m; between the two second-order spots it is 1.213 m. (a) Calculate the grating spacing. (b) Determine the wavelength using each order and find the mean. (c) Calculate the highest order that can be seen.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d = 1/(300×10³ m⁻¹) = </a:t>
            </a:r>
            <a:r>
              <a:rPr lang="en-US" sz="1500" b="1" dirty="0">
                <a:solidFill>
                  <a:srgbClr val="1A1F2B"/>
                </a:solidFill>
                <a:latin typeface="Calibri" pitchFamily="34" charset="0"/>
                <a:ea typeface="Calibri" pitchFamily="34" charset="-122"/>
                <a:cs typeface="Calibri" pitchFamily="34" charset="-120"/>
              </a:rPr>
              <a:t>3.33 ×10⁻⁶ 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First order: θ= tan⁻¹(0.291/1.80) = 9.18°, λ= 3.333×10⁻⁶ ×sin 9.18° = 532 nm. Second order: θ= tan⁻¹(0.6065/1.80) = 18.6°, λ= 3.333×10⁻⁶ ×sin 18.6° ÷2 = 532 nm. </a:t>
            </a:r>
            <a:r>
              <a:rPr lang="en-US" sz="1500" b="1" dirty="0">
                <a:solidFill>
                  <a:srgbClr val="1A1F2B"/>
                </a:solidFill>
                <a:latin typeface="Calibri" pitchFamily="34" charset="0"/>
                <a:ea typeface="Calibri" pitchFamily="34" charset="-122"/>
                <a:cs typeface="Calibri" pitchFamily="34" charset="-120"/>
              </a:rPr>
              <a:t>Mean λ = 532 nm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sin θ cannot exceed 1, so n ≤ d/λ = 6.26: </a:t>
            </a:r>
            <a:r>
              <a:rPr lang="en-US" sz="1500" b="1" dirty="0">
                <a:solidFill>
                  <a:srgbClr val="1A1F2B"/>
                </a:solidFill>
                <a:latin typeface="Calibri" pitchFamily="34" charset="0"/>
                <a:ea typeface="Calibri" pitchFamily="34" charset="-122"/>
                <a:cs typeface="Calibri" pitchFamily="34" charset="-120"/>
              </a:rPr>
              <a:t>highest order 6</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CP6: how do you measure a wavelength with a diffraction grating?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14</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no small-angle shortcut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Shortcuts such as sin θ ≈ x/D fail for gratings because the angles are large. Find θ from tan θ = x/D first, then take its sine.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CP7: how do you find the resistivity of a wire?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14</a:t>
            </a:r>
            <a:endParaRPr lang="en-US" sz="1200" dirty="0"/>
          </a:p>
        </p:txBody>
      </p:sp>
      <p:sp>
        <p:nvSpPr>
          <p:cNvPr id="4" name="Text 2"/>
          <p:cNvSpPr txBox="1"/>
          <p:nvPr/>
        </p:nvSpPr>
        <p:spPr>
          <a:xfrm>
            <a:off x="457200" y="1371600"/>
            <a:ext cx="8229600" cy="3093415"/>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Aim:</a:t>
            </a:r>
            <a:r>
              <a:rPr lang="en-US" sz="1500" dirty="0">
                <a:solidFill>
                  <a:srgbClr val="1A1F2B"/>
                </a:solidFill>
                <a:latin typeface="Calibri" pitchFamily="34" charset="0"/>
                <a:ea typeface="Calibri" pitchFamily="34" charset="-122"/>
                <a:cs typeface="Calibri" pitchFamily="34" charset="-120"/>
              </a:rPr>
              <a:t> determine the resistivity ρ of the metal of a wire.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Apparatus:</a:t>
            </a:r>
            <a:r>
              <a:rPr lang="en-US" sz="1500" dirty="0">
                <a:solidFill>
                  <a:srgbClr val="1A1F2B"/>
                </a:solidFill>
                <a:latin typeface="Calibri" pitchFamily="34" charset="0"/>
                <a:ea typeface="Calibri" pitchFamily="34" charset="-122"/>
                <a:cs typeface="Calibri" pitchFamily="34" charset="-120"/>
              </a:rPr>
              <a:t> about 1 m of thin wire taped along a metre rule, a sliding clip (crocodile clip or jockey), cell, switch, ammeter, voltmeter, micrometer.</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Method:</a:t>
            </a:r>
            <a:r>
              <a:rPr lang="en-US" sz="1500" dirty="0">
                <a:solidFill>
                  <a:srgbClr val="1A1F2B"/>
                </a:solidFill>
                <a:latin typeface="Calibri" pitchFamily="34" charset="0"/>
                <a:ea typeface="Calibri" pitchFamily="34" charset="-122"/>
                <a:cs typeface="Calibri" pitchFamily="34" charset="-120"/>
              </a:rPr>
              <a:t> measure the diameter at several points and in two directions; average and find A. Connect the wire in series with the cell, switch and ammeter, with the voltmeter across the length l between the fixed end and the clip. For lengths from about 0.20 m to 0.90 m, close the switch briefly, read V and I, open it again; R = V/I.</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Graph:</a:t>
            </a:r>
            <a:r>
              <a:rPr lang="en-US" sz="1500" dirty="0">
                <a:solidFill>
                  <a:srgbClr val="1A1F2B"/>
                </a:solidFill>
                <a:latin typeface="Calibri" pitchFamily="34" charset="0"/>
                <a:ea typeface="Calibri" pitchFamily="34" charset="-122"/>
                <a:cs typeface="Calibri" pitchFamily="34" charset="-120"/>
              </a:rPr>
              <a:t> R = ρl/A, so R against l is a straight line of gradient ρ/A; ρ = gradient × A.</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Uncertainties:</a:t>
            </a:r>
            <a:r>
              <a:rPr lang="en-US" sz="1500" dirty="0">
                <a:solidFill>
                  <a:srgbClr val="1A1F2B"/>
                </a:solidFill>
                <a:latin typeface="Calibri" pitchFamily="34" charset="0"/>
                <a:ea typeface="Calibri" pitchFamily="34" charset="-122"/>
                <a:cs typeface="Calibri" pitchFamily="34" charset="-120"/>
              </a:rPr>
              <a:t> the diameter, which is squared in A; contact resistance at the clip and the leads (a systematic error that gives an intercept); the wire warming, which raises its resistance.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Safety:</a:t>
            </a:r>
            <a:r>
              <a:rPr lang="en-US" sz="1500" dirty="0">
                <a:solidFill>
                  <a:srgbClr val="1A1F2B"/>
                </a:solidFill>
                <a:latin typeface="Calibri" pitchFamily="34" charset="0"/>
                <a:ea typeface="Calibri" pitchFamily="34" charset="-122"/>
                <a:cs typeface="Calibri" pitchFamily="34" charset="-120"/>
              </a:rPr>
              <a:t> a thin wire carrying a large current gets hot, so keep the current small and switch off between readings.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CP7: how do you find the resistivity of a wire?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14</a:t>
            </a:r>
            <a:endParaRPr lang="en-US" sz="1200" dirty="0"/>
          </a:p>
        </p:txBody>
      </p:sp>
      <p:pic>
        <p:nvPicPr>
          <p:cNvPr id="4" name="Image 0" descr="CP7 circuit. The ammeter measures the current through the wire and the voltmeter the p.d. across the length l between the fixed end and the sliding clip; R = V/I.">    </p:cNvPr>
          <p:cNvPicPr>
            <a:picLocks noChangeAspect="1"/>
          </p:cNvPicPr>
          <p:nvPr/>
        </p:nvPicPr>
        <p:blipFill>
          <a:blip r:embed="rId1"/>
          <a:stretch>
            <a:fillRect/>
          </a:stretch>
        </p:blipFill>
        <p:spPr>
          <a:xfrm>
            <a:off x="5265115" y="1371600"/>
            <a:ext cx="3421685" cy="2638044"/>
          </a:xfrm>
          <a:prstGeom prst="rect">
            <a:avLst/>
          </a:prstGeom>
        </p:spPr>
      </p:pic>
      <p:sp>
        <p:nvSpPr>
          <p:cNvPr id="5" name="Text 2"/>
          <p:cNvSpPr txBox="1"/>
          <p:nvPr/>
        </p:nvSpPr>
        <p:spPr>
          <a:xfrm>
            <a:off x="5265115" y="4055364"/>
            <a:ext cx="3421685" cy="562356"/>
          </a:xfrm>
          <a:prstGeom prst="rect">
            <a:avLst/>
          </a:prstGeom>
          <a:noFill/>
          <a:ln/>
        </p:spPr>
        <p:txBody>
          <a:bodyPr wrap="square" lIns="0" tIns="0" rIns="0" bIns="0" rtlCol="0" anchor="t"/>
          <a:lstStyle/>
          <a:p>
            <a:pPr algn="ctr" indent="0" marL="0">
              <a:buNone/>
            </a:pPr>
            <a:r>
              <a:rPr lang="en-US" sz="1100" i="1" dirty="0">
                <a:solidFill>
                  <a:srgbClr val="5A6577"/>
                </a:solidFill>
              </a:rPr>
              <a:t>CP7 circuit. The ammeter measures the current through the wire and the voltmeter the p.d. across the length l between the fixed end and the sliding clip; R = V/I.</a:t>
            </a:r>
            <a:endParaRPr lang="en-US" sz="1100" dirty="0"/>
          </a:p>
        </p:txBody>
      </p:sp>
      <p:sp>
        <p:nvSpPr>
          <p:cNvPr id="6" name="Text 3"/>
          <p:cNvSpPr txBox="1"/>
          <p:nvPr/>
        </p:nvSpPr>
        <p:spPr>
          <a:xfrm>
            <a:off x="457200" y="1371600"/>
            <a:ext cx="4487875" cy="994867"/>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Improvements:</a:t>
            </a:r>
            <a:r>
              <a:rPr lang="en-US" sz="1500" dirty="0">
                <a:solidFill>
                  <a:srgbClr val="1A1F2B"/>
                </a:solidFill>
                <a:latin typeface="Calibri" pitchFamily="34" charset="0"/>
                <a:ea typeface="Calibri" pitchFamily="34" charset="-122"/>
                <a:cs typeface="Calibri" pitchFamily="34" charset="-120"/>
              </a:rPr>
              <a:t> use a small p.d. so the temperature stays constant; clean the wire where the clip touches it; use the gradient, not a single reading, so a constant contact resistance does not matter.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CP7: how do you find the resistivity of a wire?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14</a:t>
            </a:r>
            <a:endParaRPr lang="en-US" sz="1200" dirty="0"/>
          </a:p>
        </p:txBody>
      </p:sp>
      <p:pic>
        <p:nvPicPr>
          <p:cNvPr id="4" name="Image 0" descr="CP7 specimen results for a constantan wire. The intercept of 0.11 Ω is contact resistance; the gradient is 6.25 Ω m⁻¹.">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CP7 specimen results for a constantan wire. The intercept of 0.11 Ω is contact resistance; the gradient is 6.25 Ω m⁻¹.</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CP7: how do you find the resistivity of a wire?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14 · Worked example 6 · Medium · Calculate, explain</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Five micrometer readings of the wire's diameter are 0.31, 0.32, 0.31, 0.32 and 0.31 mm. The best-fit line on the graph above passes through (0.100 m, 0.73 Ω) and (0.900 m, 5.73 Ω). (a) Calculate the cross-sectional area. (b) Determine the resistivity. (c) Explain why the intercept does not affect your answer.</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Mean diameter 0.314 mm: A = (π×(0.314×10⁻³)²)/4 = </a:t>
            </a:r>
            <a:r>
              <a:rPr lang="en-US" sz="1500" b="1" dirty="0">
                <a:solidFill>
                  <a:srgbClr val="1A1F2B"/>
                </a:solidFill>
                <a:latin typeface="Calibri" pitchFamily="34" charset="0"/>
                <a:ea typeface="Calibri" pitchFamily="34" charset="-122"/>
                <a:cs typeface="Calibri" pitchFamily="34" charset="-120"/>
              </a:rPr>
              <a:t>7.74 ×10⁻⁸ m²</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Gradient = (5.73 - 0.73)/(0.900 - 0.100) = 6.25 Ω m⁻¹, so ρ= 6.25 ×7.74×10⁻⁸ = </a:t>
            </a:r>
            <a:r>
              <a:rPr lang="en-US" sz="1500" b="1" dirty="0">
                <a:solidFill>
                  <a:srgbClr val="1A1F2B"/>
                </a:solidFill>
                <a:latin typeface="Calibri" pitchFamily="34" charset="0"/>
                <a:ea typeface="Calibri" pitchFamily="34" charset="-122"/>
                <a:cs typeface="Calibri" pitchFamily="34" charset="-120"/>
              </a:rPr>
              <a:t>4.84 ×10⁻⁷ Ω 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Contact resistance adds the same amount to every R. </a:t>
            </a:r>
            <a:r>
              <a:rPr lang="en-US" sz="1500" b="1" dirty="0">
                <a:solidFill>
                  <a:srgbClr val="1A1F2B"/>
                </a:solidFill>
                <a:latin typeface="Calibri" pitchFamily="34" charset="0"/>
                <a:ea typeface="Calibri" pitchFamily="34" charset="-122"/>
                <a:cs typeface="Calibri" pitchFamily="34" charset="-120"/>
              </a:rPr>
              <a:t>It shifts the line up but leaves the gradient unchanged.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CP8: how do you find the e.m.f. and internal resistance of a cell?</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14</a:t>
            </a:r>
            <a:endParaRPr lang="en-US" sz="1200" dirty="0"/>
          </a:p>
        </p:txBody>
      </p:sp>
      <p:sp>
        <p:nvSpPr>
          <p:cNvPr id="4" name="Text 2"/>
          <p:cNvSpPr txBox="1"/>
          <p:nvPr/>
        </p:nvSpPr>
        <p:spPr>
          <a:xfrm>
            <a:off x="457200" y="1371600"/>
            <a:ext cx="8229600" cy="3093415"/>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Aim:</a:t>
            </a:r>
            <a:r>
              <a:rPr lang="en-US" sz="1500" dirty="0">
                <a:solidFill>
                  <a:srgbClr val="1A1F2B"/>
                </a:solidFill>
                <a:latin typeface="Calibri" pitchFamily="34" charset="0"/>
                <a:ea typeface="Calibri" pitchFamily="34" charset="-122"/>
                <a:cs typeface="Calibri" pitchFamily="34" charset="-120"/>
              </a:rPr>
              <a:t> determine the e.m.f. ε and internal resistance r of a cell.</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Apparatus:</a:t>
            </a:r>
            <a:r>
              <a:rPr lang="en-US" sz="1500" dirty="0">
                <a:solidFill>
                  <a:srgbClr val="1A1F2B"/>
                </a:solidFill>
                <a:latin typeface="Calibri" pitchFamily="34" charset="0"/>
                <a:ea typeface="Calibri" pitchFamily="34" charset="-122"/>
                <a:cs typeface="Calibri" pitchFamily="34" charset="-120"/>
              </a:rPr>
              <a:t> the cell, variable resistor, ammeter, voltmeter, switch (a fixed protective resistor in series is useful).</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Method:</a:t>
            </a:r>
            <a:r>
              <a:rPr lang="en-US" sz="1500" dirty="0">
                <a:solidFill>
                  <a:srgbClr val="1A1F2B"/>
                </a:solidFill>
                <a:latin typeface="Calibri" pitchFamily="34" charset="0"/>
                <a:ea typeface="Calibri" pitchFamily="34" charset="-122"/>
                <a:cs typeface="Calibri" pitchFamily="34" charset="-120"/>
              </a:rPr>
              <a:t> connect the cell in series with the variable resistor, ammeter and switch, with the voltmeter directly across the cell terminals. Close the switch, read V and I, open it; repeat for at least six settings covering the widest range of current.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Graph:</a:t>
            </a:r>
            <a:r>
              <a:rPr lang="en-US" sz="1500" dirty="0">
                <a:solidFill>
                  <a:srgbClr val="1A1F2B"/>
                </a:solidFill>
                <a:latin typeface="Calibri" pitchFamily="34" charset="0"/>
                <a:ea typeface="Calibri" pitchFamily="34" charset="-122"/>
                <a:cs typeface="Calibri" pitchFamily="34" charset="-120"/>
              </a:rPr>
              <a:t> ε = I(R + r) gives V = ε − Ir, so V against I is a straight line: intercept on the V-axis = ε, gradient = −r.</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Uncertainties:</a:t>
            </a:r>
            <a:r>
              <a:rPr lang="en-US" sz="1500" dirty="0">
                <a:solidFill>
                  <a:srgbClr val="1A1F2B"/>
                </a:solidFill>
                <a:latin typeface="Calibri" pitchFamily="34" charset="0"/>
                <a:ea typeface="Calibri" pitchFamily="34" charset="-122"/>
                <a:cs typeface="Calibri" pitchFamily="34" charset="-120"/>
              </a:rPr>
              <a:t> the cell warms, so its internal resistance and e.m.f. drift while current flows; the resolution of the meters at small currents.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Safety:</a:t>
            </a:r>
            <a:r>
              <a:rPr lang="en-US" sz="1500" dirty="0">
                <a:solidFill>
                  <a:srgbClr val="1A1F2B"/>
                </a:solidFill>
                <a:latin typeface="Calibri" pitchFamily="34" charset="0"/>
                <a:ea typeface="Calibri" pitchFamily="34" charset="-122"/>
                <a:cs typeface="Calibri" pitchFamily="34" charset="-120"/>
              </a:rPr>
              <a:t> never short-circuit the cell; avoid rechargeable cells with very small r, which can deliver large currents and become hot.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CP8: how do you find the e.m.f. and internal resistance of a cell?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14</a:t>
            </a:r>
            <a:endParaRPr lang="en-US" sz="1200" dirty="0"/>
          </a:p>
        </p:txBody>
      </p:sp>
      <p:pic>
        <p:nvPicPr>
          <p:cNvPr id="4" name="Image 0" descr="CP8 circuit. The internal resistance r is drawn inside the dashed box with the cell; the voltmeter across the terminals reads the terminal p.d. V, not the e.m.f.">    </p:cNvPr>
          <p:cNvPicPr>
            <a:picLocks noChangeAspect="1"/>
          </p:cNvPicPr>
          <p:nvPr/>
        </p:nvPicPr>
        <p:blipFill>
          <a:blip r:embed="rId1"/>
          <a:stretch>
            <a:fillRect/>
          </a:stretch>
        </p:blipFill>
        <p:spPr>
          <a:xfrm>
            <a:off x="5084064" y="1371600"/>
            <a:ext cx="3602736" cy="2638044"/>
          </a:xfrm>
          <a:prstGeom prst="rect">
            <a:avLst/>
          </a:prstGeom>
        </p:spPr>
      </p:pic>
      <p:sp>
        <p:nvSpPr>
          <p:cNvPr id="5" name="Text 2"/>
          <p:cNvSpPr txBox="1"/>
          <p:nvPr/>
        </p:nvSpPr>
        <p:spPr>
          <a:xfrm>
            <a:off x="5084064" y="4055364"/>
            <a:ext cx="3602736" cy="562356"/>
          </a:xfrm>
          <a:prstGeom prst="rect">
            <a:avLst/>
          </a:prstGeom>
          <a:noFill/>
          <a:ln/>
        </p:spPr>
        <p:txBody>
          <a:bodyPr wrap="square" lIns="0" tIns="0" rIns="0" bIns="0" rtlCol="0" anchor="t"/>
          <a:lstStyle/>
          <a:p>
            <a:pPr algn="ctr" indent="0" marL="0">
              <a:buNone/>
            </a:pPr>
            <a:r>
              <a:rPr lang="en-US" sz="1100" i="1" dirty="0">
                <a:solidFill>
                  <a:srgbClr val="5A6577"/>
                </a:solidFill>
              </a:rPr>
              <a:t>CP8 circuit. The internal resistance r is drawn inside the dashed box with the cell; the voltmeter across the terminals reads the terminal p.d. V, not the e.m.f.</a:t>
            </a:r>
            <a:endParaRPr lang="en-US" sz="1100" dirty="0"/>
          </a:p>
        </p:txBody>
      </p:sp>
      <p:sp>
        <p:nvSpPr>
          <p:cNvPr id="6" name="Text 3"/>
          <p:cNvSpPr txBox="1"/>
          <p:nvPr/>
        </p:nvSpPr>
        <p:spPr>
          <a:xfrm>
            <a:off x="457200" y="1371600"/>
            <a:ext cx="4306824" cy="764438"/>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Improvements:</a:t>
            </a:r>
            <a:r>
              <a:rPr lang="en-US" sz="1500" dirty="0">
                <a:solidFill>
                  <a:srgbClr val="1A1F2B"/>
                </a:solidFill>
                <a:latin typeface="Calibri" pitchFamily="34" charset="0"/>
                <a:ea typeface="Calibri" pitchFamily="34" charset="-122"/>
                <a:cs typeface="Calibri" pitchFamily="34" charset="-120"/>
              </a:rPr>
              <a:t> switch off between readings so the cell does not heat; take readings quickly; repeat with the readings in reverse order and average.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CP8: how do you find the e.m.f. and internal resistance of a cell?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14</a:t>
            </a:r>
            <a:endParaRPr lang="en-US" sz="1200" dirty="0"/>
          </a:p>
        </p:txBody>
      </p:sp>
      <p:pic>
        <p:nvPicPr>
          <p:cNvPr id="4" name="Image 0" descr="CP8 specimen results: the terminal p.d. falls as the current rises because more p.d. is lost across r. The intercept on the V-axis is ε; the gradient is −r.">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CP8 specimen results: the terminal p.d. falls as the current rises because more p.d. is lost across r. The intercept on the V-axis is ε; the gradient is −r.</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CP8: how do you find the e.m.f. and internal resistance of a cell?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14 · Worked example 7 · Hard · State, determine, calculate</a:t>
            </a:r>
            <a:endParaRPr lang="en-US" sz="1200" dirty="0"/>
          </a:p>
        </p:txBody>
      </p:sp>
      <p:sp>
        <p:nvSpPr>
          <p:cNvPr id="4" name="Text 2"/>
          <p:cNvSpPr txBox="1"/>
          <p:nvPr/>
        </p:nvSpPr>
        <p:spPr>
          <a:xfrm>
            <a:off x="457200" y="1371600"/>
            <a:ext cx="8229600" cy="24542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best-fit line on the graph above meets the V-axis at 1.55 V and passes through (1.40 A, 0.68 V). (a) State the e.m.f. (b) Determine the internal resistance. (c) The variable resistor is set to 2.0 Ω. Calculate the current and the terminal p.d.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At I = 0 there are no lost volts: </a:t>
            </a:r>
            <a:r>
              <a:rPr lang="en-US" sz="1500" b="1" dirty="0">
                <a:solidFill>
                  <a:srgbClr val="1A1F2B"/>
                </a:solidFill>
                <a:latin typeface="Calibri" pitchFamily="34" charset="0"/>
                <a:ea typeface="Calibri" pitchFamily="34" charset="-122"/>
                <a:cs typeface="Calibri" pitchFamily="34" charset="-120"/>
              </a:rPr>
              <a:t>ε = 1.55 V</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Gradient = (0.68 - 1.55)/1.40 = -0.621 Ω, and r = −gradient: </a:t>
            </a:r>
            <a:r>
              <a:rPr lang="en-US" sz="1500" b="1" dirty="0">
                <a:solidFill>
                  <a:srgbClr val="1A1F2B"/>
                </a:solidFill>
                <a:latin typeface="Calibri" pitchFamily="34" charset="0"/>
                <a:ea typeface="Calibri" pitchFamily="34" charset="-122"/>
                <a:cs typeface="Calibri" pitchFamily="34" charset="-120"/>
              </a:rPr>
              <a:t>r = 0.62 Ω</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ε = I(R + r): I = 1.55/(2.0 + 0.621) = 0.59 A, and V = IR = 0.591 × 2.0: </a:t>
            </a:r>
            <a:r>
              <a:rPr lang="en-US" sz="1500" b="1" dirty="0">
                <a:solidFill>
                  <a:srgbClr val="1A1F2B"/>
                </a:solidFill>
                <a:latin typeface="Calibri" pitchFamily="34" charset="0"/>
                <a:ea typeface="Calibri" pitchFamily="34" charset="-122"/>
                <a:cs typeface="Calibri" pitchFamily="34" charset="-120"/>
              </a:rPr>
              <a:t>I = 0.59 A, V = 1.18 V</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largest possible current, with R = 0, would be ε/r ≈ 2.5 A: the reason never to short-circuit the cell.</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CP8: how do you find the e.m.f. and internal resistance of a cell?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14</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calling the terminal p.d. the e.m.f.</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Only at zero current does the terminal p.d. equal ε. At every other point it is less by Ir, which is why the graph is extrapolated to I = 0.</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3.3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14</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lead with the equation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any variation of a core practical, write the physics equation first, then rearrange it into y = mx + c. The axes, the expected shape and the meaning of the gradient all follow from that one line.</a:t>
            </a:r>
            <a:endParaRPr lang="en-US" sz="1300" dirty="0"/>
          </a:p>
        </p:txBody>
      </p:sp>
      <p:sp>
        <p:nvSpPr>
          <p:cNvPr id="6" name="Shape 4"/>
          <p:cNvSpPr/>
          <p:nvPr/>
        </p:nvSpPr>
        <p:spPr>
          <a:xfrm>
            <a:off x="457200" y="2341778"/>
            <a:ext cx="8229600" cy="1066190"/>
          </a:xfrm>
          <a:prstGeom prst="roundRect">
            <a:avLst>
              <a:gd name="adj" fmla="val 5146"/>
            </a:avLst>
          </a:prstGeom>
          <a:solidFill>
            <a:srgbClr val="FFFBEB"/>
          </a:solidFill>
          <a:ln w="9525">
            <a:solidFill>
              <a:srgbClr val="DDE2EA"/>
            </a:solidFill>
            <a:prstDash val="solid"/>
          </a:ln>
        </p:spPr>
      </p:sp>
      <p:sp>
        <p:nvSpPr>
          <p:cNvPr id="7" name="Text 5"/>
          <p:cNvSpPr txBox="1"/>
          <p:nvPr/>
        </p:nvSpPr>
        <p:spPr>
          <a:xfrm>
            <a:off x="603504" y="2433218"/>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a method is a sequence of measurements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In a "describe" question, name each instrument with what it measures, say what is varied and what is kept constant, give the number of readings and repeats, and finish with the graph and how the result comes from it. Numbered steps make this easy to follow.</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3.3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14</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AS uncertainties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Use half the resolution for a single reading and half the range for repeats, then divide by the value for a percentage. When asked which measurement matters most, compare percentages, not absolute uncertainties.</a:t>
            </a:r>
            <a:endParaRPr lang="en-US" sz="1300" dirty="0"/>
          </a:p>
        </p:txBody>
      </p:sp>
      <p:sp>
        <p:nvSpPr>
          <p:cNvPr id="6" name="Shape 4"/>
          <p:cNvSpPr/>
          <p:nvPr/>
        </p:nvSpPr>
        <p:spPr>
          <a:xfrm>
            <a:off x="457200" y="2556662"/>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64810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specific safety</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"Be careful" earns nothing. State the hazard and the precaution together: "wear goggles because the wire may snap under load"; "switch off between readings so the wire does not overheat".</a:t>
            </a:r>
            <a:endParaRPr lang="en-US" sz="1300" dirty="0"/>
          </a:p>
        </p:txBody>
      </p:sp>
      <p:sp>
        <p:nvSpPr>
          <p:cNvPr id="8" name="Shape 6"/>
          <p:cNvSpPr/>
          <p:nvPr/>
        </p:nvSpPr>
        <p:spPr>
          <a:xfrm>
            <a:off x="457200" y="3526841"/>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618281"/>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improvements with a reason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Target the largest uncertainty and say why the change helps: "use a longer wire, so the extension is larger and its percentage uncertainty smaller". "Repeat the experiment" only reduces random error.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14</a:t>
            </a:r>
            <a:endParaRPr lang="en-US" sz="1200" dirty="0"/>
          </a:p>
        </p:txBody>
      </p:sp>
      <p:graphicFrame>
        <p:nvGraphicFramePr>
          <p:cNvPr id="4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Repeating readings removes every error.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Averaging only reduces random error; a systematic error is the same in every repeat.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Remove systematic errors by method (zero checks, gradients), not by repeating.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Timing in CP2 should start when the ball enters the liquid.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ball is still accelerating near the surface.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Start timing below the surface, once equal times for equal distances show terminal velocity.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Bigger loads always give a better Young modulus.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Beyond the limit of proportionality stress is no longer proportional to strain.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Use only the straight section of the stress–strain graph.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 CP4, in-phase traces mean the microphones are the same distance from the speaker.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traces repeat every period.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 phase means the separation is a whole number of wavelengths.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 intercept on the R–l graph means the experiment failed.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constant contact resistance adds the same amount to every reading.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Use the gradient; the intercept does not affect ρ.</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14</a:t>
            </a:r>
            <a:endParaRPr lang="en-US" sz="1200" dirty="0"/>
          </a:p>
        </p:txBody>
      </p:sp>
      <p:graphicFrame>
        <p:nvGraphicFramePr>
          <p:cNvPr id="45"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gradient of the V–I graph is the internal resistance.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line slopes downwards, so its gradient is negative.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Gradient = −r; the intercept on the V-axis is ε.</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14</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The theory pages in Units 1 and 2</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Each practical belongs to a topic page: free fall (1.1), viscosity (1.7), the Young modulus (1.9), progressive and stationary waves (2.1, 2.2), diffraction gratings (2.4), resistivity (2.8) and e.m.f. (2.9).</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1 Planning and 3.2 Uncertainties and graphs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Choosing the micrometer for a wire diameter or a set square for a vertical rule is the same skill in every practical here; gradients from large triangles, half-range uncertainties and percentage uncertainty turn the results into numbers.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The A2 core practicals (Unit 6)</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same seven-heading approach carries on to Core Practicals 9–16, where uncertainties are combined and logarithmic graphs are used.</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14</a:t>
            </a:r>
            <a:endParaRPr lang="en-US" sz="1200" dirty="0"/>
          </a:p>
        </p:txBody>
      </p:sp>
      <p:graphicFrame>
        <p:nvGraphicFramePr>
          <p:cNvPr id="4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568903"/>
                <a:gridCol w="2424989"/>
                <a:gridCol w="2236622"/>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 = ½ g t²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CP1, fall from rest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s = ut + ½ at²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 6πηr 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CP2, Stokes' law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η= 2r² g(ρₛ - ρ_f)/9v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CP2, viscosity from terminal velocity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W = U + 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stress = F/A, strain = Δx/x, E = stress/strain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CP3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 fλ</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CP4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 √(T/μ)</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CP5, wave speed on a string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 1/2l√(T/μ)</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CP5, first harmonic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with λ = 2l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nλ = d sin 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CP6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 = ρl/A, R = V/I</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CP7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14</a:t>
            </a:r>
            <a:endParaRPr lang="en-US" sz="1200" dirty="0"/>
          </a:p>
        </p:txBody>
      </p:sp>
      <p:graphicFrame>
        <p:nvGraphicFramePr>
          <p:cNvPr id="4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568903"/>
                <a:gridCol w="2424989"/>
                <a:gridCol w="2236622"/>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ε = I(R + 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CP8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 ε − Ir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CP8, straight-line form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percentage uncertainty = (uncertainty ÷ value) × 100%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every practical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14 of 14</a:t>
            </a:r>
            <a:endParaRPr lang="en-US" sz="1200" dirty="0"/>
          </a:p>
        </p:txBody>
      </p:sp>
      <p:sp>
        <p:nvSpPr>
          <p:cNvPr id="4" name="Text 2"/>
          <p:cNvSpPr txBox="1"/>
          <p:nvPr/>
        </p:nvSpPr>
        <p:spPr>
          <a:xfrm>
            <a:off x="457200" y="1371600"/>
            <a:ext cx="8229600" cy="21442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Why is a graph of h against t² used in CP1, and how is g found from it?</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In CP2, how can you show that the ball has reached terminal velocity before it passes the first timing band?</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Why is the wire in CP3 long and thin?</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grating with 600 lines per mm gives a first-order maximum at 22.3°. Calculate the wavelength.</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A V–I graph for a battery meets the V-axis at 4.5 V and has a gradient of −1.5 V A⁻¹. State the e.m.f. and the internal resistance.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14 of 14</a:t>
            </a:r>
            <a:endParaRPr lang="en-US" sz="1200" dirty="0"/>
          </a:p>
        </p:txBody>
      </p:sp>
      <p:sp>
        <p:nvSpPr>
          <p:cNvPr id="4" name="Text 2"/>
          <p:cNvSpPr txBox="1"/>
          <p:nvPr/>
        </p:nvSpPr>
        <p:spPr>
          <a:xfrm>
            <a:off x="457200" y="1371600"/>
            <a:ext cx="8229600" cy="217078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h = ½ g t² for a fall from rest, so h is proportional to t²: a straight line through the origin with gradient g/2. g = 2 × gradient.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Time it over two equal distances one after the other (bands A–B and B–C). If the times are equal within their uncertainty, the velocity is constant.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A long wire gives a larger extension for the same strain, and a thin wire gives a larger stress for the same load. Both make the extension bigger, so its percentage uncertainty is smaller.</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d = 1/(600×10³) = 1.67×10⁻⁶ m; λ= dsin 22.3° = 632 nm.</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ε = 4.5 V (the intercept); r = 1.5 Ω (minus the gradient).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student uses a single light gate to determine the acceleration of free fall. A steel ball is released from rest a height h above the light beam. The ball's diameter d is measured as 19.0 mm with vernier calipers. A timer records the time Δt for which the ball blocks the beam, and the speed of the ball is taken as v = d/Δt. The student repeats this for several values of h.</a:t>
            </a:r>
            <a:endParaRPr lang="en-US" sz="1200" dirty="0"/>
          </a:p>
          <a:p>
            <a:pPr indent="0" marL="0">
              <a:spcAft>
                <a:spcPts val="600"/>
              </a:spcAft>
              <a:buNone/>
            </a:pPr>
            <a:r>
              <a:rPr lang="en-US" sz="1200" dirty="0">
                <a:solidFill>
                  <a:srgbClr val="1A1F2B"/>
                </a:solidFill>
              </a:rPr>
              <a:t>Figure: the ball is released from rest a height h above the light beam; not to scale</a:t>
            </a:r>
            <a:endParaRPr lang="en-US" sz="1200" dirty="0"/>
          </a:p>
          <a:p>
            <a:pPr indent="0" marL="0">
              <a:spcAft>
                <a:spcPts val="600"/>
              </a:spcAft>
              <a:buNone/>
            </a:pPr>
            <a:r>
              <a:rPr lang="en-US" sz="1200" dirty="0">
                <a:solidFill>
                  <a:srgbClr val="1A1F2B"/>
                </a:solidFill>
              </a:rPr>
              <a:t>(a) The calipers have a resolution of 0.1 mm. Taking the uncertainty as half the resolution, state the uncertainty in d and calculate its percentage uncertainty.  [2]</a:t>
            </a:r>
            <a:endParaRPr lang="en-US" sz="1200" dirty="0"/>
          </a:p>
          <a:p>
            <a:pPr indent="0" marL="0">
              <a:spcAft>
                <a:spcPts val="600"/>
              </a:spcAft>
              <a:buNone/>
            </a:pPr>
            <a:r>
              <a:rPr lang="en-US" sz="1200" dirty="0">
                <a:solidFill>
                  <a:srgbClr val="1A1F2B"/>
                </a:solidFill>
              </a:rPr>
              <a:t>(b) For h = 0.600 m, Δt = 5.56 ms. Calculate v.  [1]</a:t>
            </a:r>
            <a:endParaRPr lang="en-US" sz="1200" dirty="0"/>
          </a:p>
          <a:p>
            <a:pPr indent="0" marL="0">
              <a:spcAft>
                <a:spcPts val="600"/>
              </a:spcAft>
              <a:buNone/>
            </a:pPr>
            <a:r>
              <a:rPr lang="en-US" sz="1200" dirty="0">
                <a:solidFill>
                  <a:srgbClr val="1A1F2B"/>
                </a:solidFill>
              </a:rPr>
              <a:t>(c) Explain why a graph of v² against h is expected to be a straight line through the origin, and state how g is found from it.  [2]</a:t>
            </a:r>
            <a:endParaRPr lang="en-US" sz="1200" dirty="0"/>
          </a:p>
          <a:p>
            <a:pPr indent="0" marL="0">
              <a:spcAft>
                <a:spcPts val="600"/>
              </a:spcAft>
              <a:buNone/>
            </a:pPr>
            <a:r>
              <a:rPr lang="en-US" sz="1200" dirty="0">
                <a:solidFill>
                  <a:srgbClr val="1A1F2B"/>
                </a:solidFill>
              </a:rPr>
              <a:t>(d) The gradient of the student's line is 19.4 m s⁻². Calculate g.  [1]</a:t>
            </a:r>
            <a:endParaRPr lang="en-US" sz="1200" dirty="0"/>
          </a:p>
          <a:p>
            <a:pPr indent="0" marL="0">
              <a:spcAft>
                <a:spcPts val="600"/>
              </a:spcAft>
              <a:buNone/>
            </a:pPr>
            <a:r>
              <a:rPr lang="en-US" sz="1200" dirty="0">
                <a:solidFill>
                  <a:srgbClr val="1A1F2B"/>
                </a:solidFill>
              </a:rPr>
              <a:t>(e) Suggest why the light gate must be lined up so that the beam passes through the centre of the ball.  [1]</a:t>
            </a:r>
            <a:endParaRPr lang="en-US" sz="1200" dirty="0"/>
          </a:p>
        </p:txBody>
      </p:sp>
      <p:pic>
        <p:nvPicPr>
          <p:cNvPr id="5" name="Image 0" descr="Figure for question 1">    </p:cNvPr>
          <p:cNvPicPr>
            <a:picLocks noChangeAspect="1"/>
          </p:cNvPicPr>
          <p:nvPr/>
        </p:nvPicPr>
        <p:blipFill>
          <a:blip r:embed="rId1"/>
          <a:stretch>
            <a:fillRect/>
          </a:stretch>
        </p:blipFill>
        <p:spPr>
          <a:xfrm>
            <a:off x="5212080" y="1505895"/>
            <a:ext cx="3474720" cy="2840371"/>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student finds the terminal velocity of a small steel ball falling through engine oil in a tall measuring cylinder. Three rubber bands are placed round the cylinder: the first is 8 cm below the surface of the oil and the other two are each 0.150 m below the one above.</a:t>
            </a:r>
            <a:endParaRPr lang="en-US" sz="1200" dirty="0"/>
          </a:p>
          <a:p>
            <a:pPr indent="0" marL="0">
              <a:spcAft>
                <a:spcPts val="600"/>
              </a:spcAft>
              <a:buNone/>
            </a:pPr>
            <a:r>
              <a:rPr lang="en-US" sz="1200" dirty="0">
                <a:solidFill>
                  <a:srgbClr val="1A1F2B"/>
                </a:solidFill>
              </a:rPr>
              <a:t>Figure: positions of the three bands on the measuring cylinder; not to scale</a:t>
            </a:r>
            <a:endParaRPr lang="en-US" sz="1200" dirty="0"/>
          </a:p>
          <a:p>
            <a:pPr indent="0" marL="0">
              <a:spcAft>
                <a:spcPts val="600"/>
              </a:spcAft>
              <a:buNone/>
            </a:pPr>
            <a:r>
              <a:rPr lang="en-US" sz="1200" dirty="0">
                <a:solidFill>
                  <a:srgbClr val="1A1F2B"/>
                </a:solidFill>
              </a:rPr>
              <a:t>(a) Explain why the first band is placed well below the surface of the oil.  [1]</a:t>
            </a:r>
            <a:endParaRPr lang="en-US" sz="1200" dirty="0"/>
          </a:p>
          <a:p>
            <a:pPr indent="0" marL="0">
              <a:spcAft>
                <a:spcPts val="600"/>
              </a:spcAft>
              <a:buNone/>
            </a:pPr>
            <a:r>
              <a:rPr lang="en-US" sz="1200" dirty="0">
                <a:solidFill>
                  <a:srgbClr val="1A1F2B"/>
                </a:solidFill>
              </a:rPr>
              <a:t>(b) Describe how the student can use the three bands to check that the ball is moving at terminal velocity.  [2]</a:t>
            </a:r>
            <a:endParaRPr lang="en-US" sz="1200" dirty="0"/>
          </a:p>
          <a:p>
            <a:pPr indent="0" marL="0">
              <a:spcAft>
                <a:spcPts val="600"/>
              </a:spcAft>
              <a:buNone/>
            </a:pPr>
            <a:r>
              <a:rPr lang="en-US" sz="1200" dirty="0">
                <a:solidFill>
                  <a:srgbClr val="1A1F2B"/>
                </a:solidFill>
              </a:rPr>
              <a:t>(c) The times for the ball to fall between the first and second bands in three trials are 4.21 s, 4.35 s and 4.28 s. Calculate the mean time and its uncertainty.  [2]</a:t>
            </a:r>
            <a:endParaRPr lang="en-US" sz="1200" dirty="0"/>
          </a:p>
          <a:p>
            <a:pPr indent="0" marL="0">
              <a:spcAft>
                <a:spcPts val="600"/>
              </a:spcAft>
              <a:buNone/>
            </a:pPr>
            <a:r>
              <a:rPr lang="en-US" sz="1200" dirty="0">
                <a:solidFill>
                  <a:srgbClr val="1A1F2B"/>
                </a:solidFill>
              </a:rPr>
              <a:t>(d) Calculate the terminal velocity of the ball.  [1]</a:t>
            </a:r>
            <a:endParaRPr lang="en-US" sz="1200" dirty="0"/>
          </a:p>
        </p:txBody>
      </p:sp>
      <p:pic>
        <p:nvPicPr>
          <p:cNvPr id="5" name="Image 0" descr="Figure for question 2">    </p:cNvPr>
          <p:cNvPicPr>
            <a:picLocks noChangeAspect="1"/>
          </p:cNvPicPr>
          <p:nvPr/>
        </p:nvPicPr>
        <p:blipFill>
          <a:blip r:embed="rId1"/>
          <a:stretch>
            <a:fillRect/>
          </a:stretch>
        </p:blipFill>
        <p:spPr>
          <a:xfrm>
            <a:off x="5212080" y="1371600"/>
            <a:ext cx="3474720" cy="3108960"/>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half the resolution of the calipers = ±0.05 mm</a:t>
            </a:r>
            <a:endParaRPr lang="en-US" sz="1400" dirty="0"/>
          </a:p>
          <a:p>
            <a:pPr marL="342900" indent="-342900">
              <a:spcAft>
                <a:spcPts val="400"/>
              </a:spcAft>
              <a:buSzPct val="100000"/>
              <a:buChar char="•"/>
            </a:pPr>
            <a:r>
              <a:rPr lang="en-US" sz="1400" dirty="0">
                <a:solidFill>
                  <a:srgbClr val="1A1F2B"/>
                </a:solidFill>
              </a:rPr>
              <a:t>0.05 ÷ 19.0 × 100 = 0.26%</a:t>
            </a:r>
            <a:endParaRPr lang="en-US" sz="1400" dirty="0"/>
          </a:p>
          <a:p>
            <a:pPr marL="342900" indent="-342900">
              <a:spcAft>
                <a:spcPts val="400"/>
              </a:spcAft>
              <a:buSzPct val="100000"/>
              <a:buChar char="•"/>
            </a:pPr>
            <a:r>
              <a:rPr lang="en-US" sz="1400" dirty="0">
                <a:solidFill>
                  <a:srgbClr val="1A1F2B"/>
                </a:solidFill>
              </a:rPr>
              <a:t>19.0 × 10⁻³ ÷ 5.56 × 10⁻³ = 3.42 m s⁻¹</a:t>
            </a:r>
            <a:endParaRPr lang="en-US" sz="1400" dirty="0"/>
          </a:p>
          <a:p>
            <a:pPr marL="342900" indent="-342900">
              <a:spcAft>
                <a:spcPts val="400"/>
              </a:spcAft>
              <a:buSzPct val="100000"/>
              <a:buChar char="•"/>
            </a:pPr>
            <a:r>
              <a:rPr lang="en-US" sz="1400" dirty="0">
                <a:solidFill>
                  <a:srgbClr val="1A1F2B"/>
                </a:solidFill>
              </a:rPr>
              <a:t>from rest, v² = u² + 2as gives v² = 2gh, so v² ∝ h</a:t>
            </a:r>
            <a:endParaRPr lang="en-US" sz="1400" dirty="0"/>
          </a:p>
          <a:p>
            <a:pPr marL="342900" indent="-342900">
              <a:spcAft>
                <a:spcPts val="400"/>
              </a:spcAft>
              <a:buSzPct val="100000"/>
              <a:buChar char="•"/>
            </a:pPr>
            <a:r>
              <a:rPr lang="en-US" sz="1400" dirty="0">
                <a:solidFill>
                  <a:srgbClr val="1A1F2B"/>
                </a:solidFill>
              </a:rPr>
              <a:t>g = gradient ÷ 2</a:t>
            </a:r>
            <a:endParaRPr lang="en-US" sz="1400" dirty="0"/>
          </a:p>
          <a:p>
            <a:pPr marL="342900" indent="-342900">
              <a:spcAft>
                <a:spcPts val="400"/>
              </a:spcAft>
              <a:buSzPct val="100000"/>
              <a:buChar char="•"/>
            </a:pPr>
            <a:r>
              <a:rPr lang="en-US" sz="1400" dirty="0">
                <a:solidFill>
                  <a:srgbClr val="1A1F2B"/>
                </a:solidFill>
              </a:rPr>
              <a:t>19.4 ÷ 2 = 9.70 m s⁻²</a:t>
            </a:r>
            <a:endParaRPr lang="en-US" sz="1400" dirty="0"/>
          </a:p>
          <a:p>
            <a:pPr marL="342900" indent="-342900">
              <a:spcAft>
                <a:spcPts val="400"/>
              </a:spcAft>
              <a:buSzPct val="100000"/>
              <a:buChar char="•"/>
            </a:pPr>
            <a:r>
              <a:rPr lang="en-US" sz="1400" dirty="0">
                <a:solidFill>
                  <a:srgbClr val="1A1F2B"/>
                </a:solidFill>
              </a:rPr>
              <a:t>off-centre, the ball blocks the beam along a chord shorter than d, so Δt is shorter and the calculated v too large</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the ball is still accelerating near the surface, so timing starts only once it has reached terminal velocity</a:t>
            </a:r>
            <a:endParaRPr lang="en-US" sz="1400" dirty="0"/>
          </a:p>
          <a:p>
            <a:pPr marL="342900" indent="-342900">
              <a:spcAft>
                <a:spcPts val="400"/>
              </a:spcAft>
              <a:buSzPct val="100000"/>
              <a:buChar char="•"/>
            </a:pPr>
            <a:r>
              <a:rPr lang="en-US" sz="1400" dirty="0">
                <a:solidFill>
                  <a:srgbClr val="1A1F2B"/>
                </a:solidFill>
              </a:rPr>
              <a:t>time the ball between the first and second bands and between the second and third bands</a:t>
            </a:r>
            <a:endParaRPr lang="en-US" sz="1400" dirty="0"/>
          </a:p>
          <a:p>
            <a:pPr marL="342900" indent="-342900">
              <a:spcAft>
                <a:spcPts val="400"/>
              </a:spcAft>
              <a:buSzPct val="100000"/>
              <a:buChar char="•"/>
            </a:pPr>
            <a:r>
              <a:rPr lang="en-US" sz="1400" dirty="0">
                <a:solidFill>
                  <a:srgbClr val="1A1F2B"/>
                </a:solidFill>
              </a:rPr>
              <a:t>the two times are equal (within their uncertainty) if the velocity is constant</a:t>
            </a:r>
            <a:endParaRPr lang="en-US" sz="1400" dirty="0"/>
          </a:p>
          <a:p>
            <a:pPr marL="342900" indent="-342900">
              <a:spcAft>
                <a:spcPts val="400"/>
              </a:spcAft>
              <a:buSzPct val="100000"/>
              <a:buChar char="•"/>
            </a:pPr>
            <a:r>
              <a:rPr lang="en-US" sz="1400" dirty="0">
                <a:solidFill>
                  <a:srgbClr val="1A1F2B"/>
                </a:solidFill>
              </a:rPr>
              <a:t>mean = 4.28 s</a:t>
            </a:r>
            <a:endParaRPr lang="en-US" sz="1400" dirty="0"/>
          </a:p>
          <a:p>
            <a:pPr marL="342900" indent="-342900">
              <a:spcAft>
                <a:spcPts val="400"/>
              </a:spcAft>
              <a:buSzPct val="100000"/>
              <a:buChar char="•"/>
            </a:pPr>
            <a:r>
              <a:rPr lang="en-US" sz="1400" dirty="0">
                <a:solidFill>
                  <a:srgbClr val="1A1F2B"/>
                </a:solidFill>
              </a:rPr>
              <a:t>uncertainty = half the range = (4.35 − 4.21) ÷ 2 = ±0.07 s</a:t>
            </a:r>
            <a:endParaRPr lang="en-US" sz="1400" dirty="0"/>
          </a:p>
          <a:p>
            <a:pPr marL="342900" indent="-342900">
              <a:spcAft>
                <a:spcPts val="400"/>
              </a:spcAft>
              <a:buSzPct val="100000"/>
              <a:buChar char="•"/>
            </a:pPr>
            <a:r>
              <a:rPr lang="en-US" sz="1400" dirty="0">
                <a:solidFill>
                  <a:srgbClr val="1A1F2B"/>
                </a:solidFill>
              </a:rPr>
              <a:t>0.150 ÷ 4.28 = 0.0350 m s⁻¹</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56</Slides>
  <Notes>56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56</vt:i4>
      </vt:variant>
    </vt:vector>
  </HeadingPairs>
  <TitlesOfParts>
    <vt:vector size="5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3.3 The AS core practicals · Edexcel IAL Physics</dc:title>
  <dc:subject>PptxGenJS Presentation</dc:subject>
  <dc:creator>Evan Kotronis · ExaminerPrep</dc:creator>
  <cp:lastModifiedBy>Evan Kotronis · ExaminerPrep</cp:lastModifiedBy>
  <cp:revision>1</cp:revision>
  <dcterms:created xsi:type="dcterms:W3CDTF">2026-10-26T15:13:24Z</dcterms:created>
  <dcterms:modified xsi:type="dcterms:W3CDTF">2026-10-26T15:13:24Z</dcterms:modified>
</cp:coreProperties>
</file>