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1fb14bb-2786-1dd3-1e5e-47b2f6206c02}">
          <p14:sldIdLst>
            <p14:sldId id="256"/>
            <p14:sldId id="257"/>
            <p14:sldId id="258"/>
            <p14:sldId id="259"/>
          </p14:sldIdLst>
        </p14:section>
        <p14:section name="Theory" id="{83902f8c-a987-138a-3d30-cfa131c10e19}">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2af03927-360f-7700-b9a1-688fc76d7efb}">
          <p14:sldIdLst>
            <p14:sldId id="296"/>
            <p14:sldId id="297"/>
            <p14:sldId id="298"/>
            <p14:sldId id="299"/>
            <p14:sldId id="300"/>
            <p14:sldId id="301"/>
          </p14:sldIdLst>
        </p14:section>
        <p14:section name="Answers" id="{ed26e368-89f8-a4b6-0583-046c05985cb1}">
          <p14:sldIdLst>
            <p14:sldId id="302"/>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The standard model and particle interactions. Notes for this topic: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related?.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related?.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related?: Worked example 1.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units do particle physicists use for energy and mass?.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units do particle physicists use for energy and mass?.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units do particle physicists use for energy and mass?: Worked example 2.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units do particle physicists use for energy and mass?.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Worked example 3.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Worked example 4.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matter meets antimatter?.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particles classified in the standard model?.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particles classified in the standard model?.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particles classified in the standard model?.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particles classified in the standard model?.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particles classified in the standard model?.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particle interaction is possible?.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particle interaction is possible?.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particle interaction is possible?: Worked example 5.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particle interaction is possible?: Worked example 5.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particle interaction is possible?.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 many muons reach the ground?.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 many muons reach the ground?.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 many muons reach the ground?: Worked example 6.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 many muons reach the ground?: Worked example 6.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 many muons reach the ground?.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4.8.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4.8.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https://examinerprep.com/notes/edexcel-ial-physics/the-standard-model-and-particle-interactions/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https://examinerprep.com/ial-physics-4-8-the-standard-model-and-particle-interactions-questions#IALP-U4-8-A-05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https://examinerprep.com/ial-physics-4-8-the-standard-model-and-particle-interactions-questions#IALP-U4-8-A-01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https://examinerprep.com/ial-physics-4-8-the-standard-model-and-particle-interactions-questions#IALP-U4-8-A-02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https://examinerprep.com/ial-physics-4-8-the-standard-model-and-particle-interactions-questions#IALP-U4-8-B-02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https://examinerprep.com/ial-physics-4-8-the-standard-model-and-particle-interactions-questions#IALP-U4-8-B-03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https://examinerprep.com/ial-physics-4-8-the-standard-model-and-particle-interactions-questions#IALP-U4-8-A-05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https://examinerprep.com/ial-physics-4-8-the-standard-model-and-particle-interactions-questions#IALP-U4-8-A-01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https://examinerprep.com/ial-physics-4-8-the-standard-model-and-particle-interactions-questions#IALP-U4-8-A-02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https://examinerprep.com/ial-physics-4-8-the-standard-model-and-particle-interactions-questions#IALP-U4-8-B-02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https://examinerprep.com/ial-physics-4-8-the-standard-model-and-particle-interactions-questions#IALP-U4-8-B-03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the-standard-model-and-particle-interactions/" TargetMode="External"/><Relationship Id="rId2" Type="http://schemas.openxmlformats.org/officeDocument/2006/relationships/hyperlink" Target="https://examinerprep.com/ial-physics-4-8-the-standard-model-and-particle-intera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4.8 The standard model and particle interactions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68285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ΔE = c²Δm applied to the creation and annihilation of matter and antimatter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units MeV, GeV, MeV/c² and GeV/c², and converting them to joules and kilograms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Particles and antiparticles; annihilation and pair production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standard model: quarks, baryons (three quarks), mesons (quark–antiquark), leptons and the photon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the pattern of the standard model predicted the top quark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charge, baryon number and lepton number, and writing and interpreting particle equations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longer lifetime of fast-moving unstable particles matters (muons reaching the ground), in words only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Mass and energy are equivalent, ΔE = c²Δm, so particles can be created from energy and destroyed into it, but only in reactions that conserve charge, baryon number, lepton number, energy and momentum.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An electron's rest energy is about 0.51 MeV; a proton's is about 940 MeV. Particle masses are quoted in MeV/c² or GeV/c².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Every particle has an </a:t>
            </a:r>
            <a:r>
              <a:rPr lang="en-US" sz="1500" b="1" dirty="0">
                <a:solidFill>
                  <a:srgbClr val="1A1F2B"/>
                </a:solidFill>
                <a:latin typeface="Calibri" pitchFamily="34" charset="0"/>
                <a:ea typeface="Calibri" pitchFamily="34" charset="-122"/>
                <a:cs typeface="Calibri" pitchFamily="34" charset="-120"/>
              </a:rPr>
              <a:t>antiparticle</a:t>
            </a:r>
            <a:r>
              <a:rPr lang="en-US" sz="1500" dirty="0">
                <a:solidFill>
                  <a:srgbClr val="1A1F2B"/>
                </a:solidFill>
                <a:latin typeface="Calibri" pitchFamily="34" charset="0"/>
                <a:ea typeface="Calibri" pitchFamily="34" charset="-122"/>
                <a:cs typeface="Calibri" pitchFamily="34" charset="-120"/>
              </a:rPr>
              <a:t> with the same mass and opposite charge. A particle and its antiparticle can </a:t>
            </a:r>
            <a:r>
              <a:rPr lang="en-US" sz="1500" b="1" dirty="0">
                <a:solidFill>
                  <a:srgbClr val="1A1F2B"/>
                </a:solidFill>
                <a:latin typeface="Calibri" pitchFamily="34" charset="0"/>
                <a:ea typeface="Calibri" pitchFamily="34" charset="-122"/>
                <a:cs typeface="Calibri" pitchFamily="34" charset="-120"/>
              </a:rPr>
              <a:t>annihilate</a:t>
            </a:r>
            <a:r>
              <a:rPr lang="en-US" sz="1500" dirty="0">
                <a:solidFill>
                  <a:srgbClr val="1A1F2B"/>
                </a:solidFill>
                <a:latin typeface="Calibri" pitchFamily="34" charset="0"/>
                <a:ea typeface="Calibri" pitchFamily="34" charset="-122"/>
                <a:cs typeface="Calibri" pitchFamily="34" charset="-120"/>
              </a:rPr>
              <a:t> into photons; a photon with enough energy can create a particle–antiparticle </a:t>
            </a:r>
            <a:r>
              <a:rPr lang="en-US" sz="1500" b="1" dirty="0">
                <a:solidFill>
                  <a:srgbClr val="1A1F2B"/>
                </a:solidFill>
                <a:latin typeface="Calibri" pitchFamily="34" charset="0"/>
                <a:ea typeface="Calibri" pitchFamily="34" charset="-122"/>
                <a:cs typeface="Calibri" pitchFamily="34" charset="-120"/>
              </a:rPr>
              <a:t>pair</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Hadrons</a:t>
            </a:r>
            <a:r>
              <a:rPr lang="en-US" sz="1500" dirty="0">
                <a:solidFill>
                  <a:srgbClr val="1A1F2B"/>
                </a:solidFill>
                <a:latin typeface="Calibri" pitchFamily="34" charset="0"/>
                <a:ea typeface="Calibri" pitchFamily="34" charset="-122"/>
                <a:cs typeface="Calibri" pitchFamily="34" charset="-120"/>
              </a:rPr>
              <a:t> are made of quarks: </a:t>
            </a:r>
            <a:r>
              <a:rPr lang="en-US" sz="1500" b="1" dirty="0">
                <a:solidFill>
                  <a:srgbClr val="1A1F2B"/>
                </a:solidFill>
                <a:latin typeface="Calibri" pitchFamily="34" charset="0"/>
                <a:ea typeface="Calibri" pitchFamily="34" charset="-122"/>
                <a:cs typeface="Calibri" pitchFamily="34" charset="-120"/>
              </a:rPr>
              <a:t>baryons</a:t>
            </a:r>
            <a:r>
              <a:rPr lang="en-US" sz="1500" dirty="0">
                <a:solidFill>
                  <a:srgbClr val="1A1F2B"/>
                </a:solidFill>
                <a:latin typeface="Calibri" pitchFamily="34" charset="0"/>
                <a:ea typeface="Calibri" pitchFamily="34" charset="-122"/>
                <a:cs typeface="Calibri" pitchFamily="34" charset="-120"/>
              </a:rPr>
              <a:t> have three quarks (proton uud, neutron udd), </a:t>
            </a:r>
            <a:r>
              <a:rPr lang="en-US" sz="1500" b="1" dirty="0">
                <a:solidFill>
                  <a:srgbClr val="1A1F2B"/>
                </a:solidFill>
                <a:latin typeface="Calibri" pitchFamily="34" charset="0"/>
                <a:ea typeface="Calibri" pitchFamily="34" charset="-122"/>
                <a:cs typeface="Calibri" pitchFamily="34" charset="-120"/>
              </a:rPr>
              <a:t>mesons</a:t>
            </a:r>
            <a:r>
              <a:rPr lang="en-US" sz="1500" dirty="0">
                <a:solidFill>
                  <a:srgbClr val="1A1F2B"/>
                </a:solidFill>
                <a:latin typeface="Calibri" pitchFamily="34" charset="0"/>
                <a:ea typeface="Calibri" pitchFamily="34" charset="-122"/>
                <a:cs typeface="Calibri" pitchFamily="34" charset="-120"/>
              </a:rPr>
              <a:t> a quark and an antiquark. </a:t>
            </a:r>
            <a:r>
              <a:rPr lang="en-US" sz="1500" b="1" dirty="0">
                <a:solidFill>
                  <a:srgbClr val="1A1F2B"/>
                </a:solidFill>
                <a:latin typeface="Calibri" pitchFamily="34" charset="0"/>
                <a:ea typeface="Calibri" pitchFamily="34" charset="-122"/>
                <a:cs typeface="Calibri" pitchFamily="34" charset="-120"/>
              </a:rPr>
              <a:t>Leptons</a:t>
            </a:r>
            <a:r>
              <a:rPr lang="en-US" sz="1500" dirty="0">
                <a:solidFill>
                  <a:srgbClr val="1A1F2B"/>
                </a:solidFill>
                <a:latin typeface="Calibri" pitchFamily="34" charset="0"/>
                <a:ea typeface="Calibri" pitchFamily="34" charset="-122"/>
                <a:cs typeface="Calibri" pitchFamily="34" charset="-120"/>
              </a:rPr>
              <a:t> (electron, muon, tau and their neutrinos) are fundamental.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If any one of charge, baryon number or lepton number is different before and after, the reaction cannot happen.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Fast unstable particles survive much longer, as measured by us, than they do at rest: that is why so many muons made high in the atmosphere reach the ground.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related?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Einstein showed that mass is a form of energy. Whenever the energy of a system changes, its mass changes too, and in particle physics the conversion happens in full: mass can disappear and reappear as photons, and photon energy can turn into new particles.</a:t>
            </a:r>
            <a:endParaRPr lang="en-US" sz="1500" dirty="0"/>
          </a:p>
        </p:txBody>
      </p:sp>
      <p:sp>
        <p:nvSpPr>
          <p:cNvPr id="5" name="Shape 3"/>
          <p:cNvSpPr/>
          <p:nvPr/>
        </p:nvSpPr>
        <p:spPr>
          <a:xfrm>
            <a:off x="457200" y="2181758"/>
            <a:ext cx="8229600" cy="1237183"/>
          </a:xfrm>
          <a:prstGeom prst="roundRect">
            <a:avLst>
              <a:gd name="adj" fmla="val 4435"/>
            </a:avLst>
          </a:prstGeom>
          <a:solidFill>
            <a:srgbClr val="EEF2FF"/>
          </a:solidFill>
          <a:ln w="9525">
            <a:solidFill>
              <a:srgbClr val="DDE2EA"/>
            </a:solidFill>
            <a:prstDash val="solid"/>
          </a:ln>
        </p:spPr>
      </p:sp>
      <p:sp>
        <p:nvSpPr>
          <p:cNvPr id="6" name="Text 4"/>
          <p:cNvSpPr txBox="1"/>
          <p:nvPr/>
        </p:nvSpPr>
        <p:spPr>
          <a:xfrm>
            <a:off x="603504" y="2273198"/>
            <a:ext cx="7936992" cy="109087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Mass–energy equivalence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ΔE = c²Δm ΔE energy change (J), Δm mass change (kg), c speed of light = 3.00 × 10⁸ m s⁻¹. In the formulae list. The</a:t>
            </a:r>
            <a:endParaRPr lang="en-US" sz="1400" dirty="0"/>
          </a:p>
          <a:p>
            <a:pPr indent="0" marL="0">
              <a:spcBef>
                <a:spcPts val="400"/>
              </a:spcBef>
              <a:buNone/>
            </a:pPr>
            <a:r>
              <a:rPr lang="en-US" sz="1400" b="1" dirty="0">
                <a:solidFill>
                  <a:srgbClr val="1A1F2B"/>
                </a:solidFill>
                <a:latin typeface="Calibri" pitchFamily="34" charset="0"/>
                <a:ea typeface="Calibri" pitchFamily="34" charset="-122"/>
                <a:cs typeface="Calibri" pitchFamily="34" charset="-120"/>
              </a:rPr>
              <a:t>rest energy</a:t>
            </a:r>
            <a:r>
              <a:rPr lang="en-US" sz="1400" dirty="0">
                <a:solidFill>
                  <a:srgbClr val="1A1F2B"/>
                </a:solidFill>
                <a:latin typeface="Calibri" pitchFamily="34" charset="0"/>
                <a:ea typeface="Calibri" pitchFamily="34" charset="-122"/>
                <a:cs typeface="Calibri" pitchFamily="34" charset="-120"/>
              </a:rPr>
              <a:t> of a particle is the energy equivalent of its mass when it is not moving, mc² (No — learn it).</a:t>
            </a:r>
            <a:endParaRPr lang="en-US" sz="1400" dirty="0"/>
          </a:p>
        </p:txBody>
      </p:sp>
      <p:sp>
        <p:nvSpPr>
          <p:cNvPr id="7" name="Text 5"/>
          <p:cNvSpPr txBox="1"/>
          <p:nvPr/>
        </p:nvSpPr>
        <p:spPr>
          <a:xfrm>
            <a:off x="457200" y="3537814"/>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c² = 9.00 × 10¹⁶ m² s⁻² is enormous, so a tiny mass corresponds to a large energy. The </a:t>
            </a:r>
            <a:r>
              <a:rPr lang="en-US" sz="1500" b="1" dirty="0">
                <a:solidFill>
                  <a:srgbClr val="1A1F2B"/>
                </a:solidFill>
                <a:latin typeface="Calibri" pitchFamily="34" charset="0"/>
                <a:ea typeface="Calibri" pitchFamily="34" charset="-122"/>
                <a:cs typeface="Calibri" pitchFamily="34" charset="-120"/>
              </a:rPr>
              <a:t>total energy</a:t>
            </a:r>
            <a:r>
              <a:rPr lang="en-US" sz="1500" dirty="0">
                <a:solidFill>
                  <a:srgbClr val="1A1F2B"/>
                </a:solidFill>
                <a:latin typeface="Calibri" pitchFamily="34" charset="0"/>
                <a:ea typeface="Calibri" pitchFamily="34" charset="-122"/>
                <a:cs typeface="Calibri" pitchFamily="34" charset="-120"/>
              </a:rPr>
              <a:t> of a moving particle is its rest energy plus its kinetic energy. When particles are created, the energy supplied must cover their rest energies, and anything left over becomes kinetic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related?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Energy and momentum are both conserved in every interaction, so mass can be traded for energy but nothing is created from nothing.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related?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Calculate the rest energy of an electron in joules. (b) Express it in MeV (1 MeV = 1.60 × 10⁻¹³ J). (c) A gamma photon has an energy of 1.33 MeV. Calculate the mass equivalent of this energy, and compare it with the mass of an electron.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ΔE = c²Δm with Δm = the electron's mass: E = 9.11×10⁻³¹ ×(3.00×10⁸)² = </a:t>
            </a:r>
            <a:r>
              <a:rPr lang="en-US" sz="1500" b="1" dirty="0">
                <a:solidFill>
                  <a:srgbClr val="1A1F2B"/>
                </a:solidFill>
                <a:latin typeface="Calibri" pitchFamily="34" charset="0"/>
                <a:ea typeface="Calibri" pitchFamily="34" charset="-122"/>
                <a:cs typeface="Calibri" pitchFamily="34" charset="-120"/>
              </a:rPr>
              <a:t>8.20 × 10⁻¹⁴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8.20×10⁻¹⁴ ÷1.60×10⁻¹³ = </a:t>
            </a:r>
            <a:r>
              <a:rPr lang="en-US" sz="1500" b="1" dirty="0">
                <a:solidFill>
                  <a:srgbClr val="1A1F2B"/>
                </a:solidFill>
                <a:latin typeface="Calibri" pitchFamily="34" charset="0"/>
                <a:ea typeface="Calibri" pitchFamily="34" charset="-122"/>
                <a:cs typeface="Calibri" pitchFamily="34" charset="-120"/>
              </a:rPr>
              <a:t>0.512 MeV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Convert MeV to joules, then divide by c²: Δm = 1.33 ×1.60×10⁻¹³ ÷(3.00×10⁸)² = 2.13×10⁻¹³ ÷9.00×10¹⁶ = </a:t>
            </a:r>
            <a:r>
              <a:rPr lang="en-US" sz="1500" b="1" dirty="0">
                <a:solidFill>
                  <a:srgbClr val="1A1F2B"/>
                </a:solidFill>
                <a:latin typeface="Calibri" pitchFamily="34" charset="0"/>
                <a:ea typeface="Calibri" pitchFamily="34" charset="-122"/>
                <a:cs typeface="Calibri" pitchFamily="34" charset="-120"/>
              </a:rPr>
              <a:t>2.36 × 10⁻³⁰ kg</a:t>
            </a:r>
            <a:r>
              <a:rPr lang="en-US" sz="1500" dirty="0">
                <a:solidFill>
                  <a:srgbClr val="1A1F2B"/>
                </a:solidFill>
                <a:latin typeface="Calibri" pitchFamily="34" charset="0"/>
                <a:ea typeface="Calibri" pitchFamily="34" charset="-122"/>
                <a:cs typeface="Calibri" pitchFamily="34" charset="-120"/>
              </a:rPr>
              <a:t>; ÷ 9.11 × 10⁻³¹ = </a:t>
            </a:r>
            <a:r>
              <a:rPr lang="en-US" sz="1500" b="1" dirty="0">
                <a:solidFill>
                  <a:srgbClr val="1A1F2B"/>
                </a:solidFill>
                <a:latin typeface="Calibri" pitchFamily="34" charset="0"/>
                <a:ea typeface="Calibri" pitchFamily="34" charset="-122"/>
                <a:cs typeface="Calibri" pitchFamily="34" charset="-120"/>
              </a:rPr>
              <a:t>2.6 electron masses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accepted rest energy of the electron is 0.511 MeV; data-sheet values rounded to 3 s.f. give 0.512 MeV. Either is fine if your working is shown. Because 1.33 MeV is more than twice the electron's rest energy, this photon has enough energy to create an electron–positron pair.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units do particle physicists use for energy and mass?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Joules and kilograms are inconveniently large for single particles. Particle energies are given in electronvolts and their multiples, and masses are given as rest energy divided by c².</a:t>
            </a:r>
            <a:endParaRPr lang="en-US" sz="15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792785"/>
                <a:gridCol w="4280306"/>
                <a:gridCol w="31555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SI units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transferred to an electron moved through a p.d. of 1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 × 10⁻¹⁹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MeV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10⁶ 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 × 10⁻¹³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GeV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10⁹ 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 × 10⁻¹⁰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MeV/c²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mass whose rest energy is 1 MeV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 × 10⁻¹³ ÷ 9.00 × 10¹⁶ = 1.78 × 10⁻³⁰ 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GeV/c²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mass whose rest energy is 1 GeV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1.78 × 10⁻²⁷ kg, close to the mass of a proton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80130"/>
            <a:ext cx="8229600" cy="7644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Energy in MeV → J:</a:t>
            </a:r>
            <a:r>
              <a:rPr lang="en-US" sz="1500" dirty="0">
                <a:solidFill>
                  <a:srgbClr val="1A1F2B"/>
                </a:solidFill>
                <a:latin typeface="Calibri" pitchFamily="34" charset="0"/>
                <a:ea typeface="Calibri" pitchFamily="34" charset="-122"/>
                <a:cs typeface="Calibri" pitchFamily="34" charset="-120"/>
              </a:rPr>
              <a:t> multiply by 1.60 × 10⁻¹³. </a:t>
            </a:r>
            <a:r>
              <a:rPr lang="en-US" sz="1500" b="1" dirty="0">
                <a:solidFill>
                  <a:srgbClr val="1A1F2B"/>
                </a:solidFill>
                <a:latin typeface="Calibri" pitchFamily="34" charset="0"/>
                <a:ea typeface="Calibri" pitchFamily="34" charset="-122"/>
                <a:cs typeface="Calibri" pitchFamily="34" charset="-120"/>
              </a:rPr>
              <a:t>Mass in MeV/c² → kg:</a:t>
            </a:r>
            <a:r>
              <a:rPr lang="en-US" sz="1500" dirty="0">
                <a:solidFill>
                  <a:srgbClr val="1A1F2B"/>
                </a:solidFill>
                <a:latin typeface="Calibri" pitchFamily="34" charset="0"/>
                <a:ea typeface="Calibri" pitchFamily="34" charset="-122"/>
                <a:cs typeface="Calibri" pitchFamily="34" charset="-120"/>
              </a:rPr>
              <a:t> multiply by 1.60 × 10⁻¹³, then divide by c². "MeV/c²" is read literally: an energy in MeV divided by c². Saying "the proton has a mass of 938 MeV/c²" is the same as saying "its rest energy is 938 MeV".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units do particle physicists use for energy and mass?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Measured rest energies (3 s.f.) placed on a logarithmic scale, where each division is ten times the previous one. The top quark is about 340 000 times heavier than the electron. The quark values are estimates, because quarks are never found on their own.">    </p:cNvPr>
          <p:cNvPicPr>
            <a:picLocks noChangeAspect="1"/>
          </p:cNvPicPr>
          <p:nvPr/>
        </p:nvPicPr>
        <p:blipFill>
          <a:blip r:embed="rId1"/>
          <a:stretch>
            <a:fillRect/>
          </a:stretch>
        </p:blipFill>
        <p:spPr>
          <a:xfrm>
            <a:off x="4389120" y="1643177"/>
            <a:ext cx="4297680" cy="1926641"/>
          </a:xfrm>
          <a:prstGeom prst="rect">
            <a:avLst/>
          </a:prstGeom>
        </p:spPr>
      </p:pic>
      <p:sp>
        <p:nvSpPr>
          <p:cNvPr id="5" name="Text 2"/>
          <p:cNvSpPr txBox="1"/>
          <p:nvPr/>
        </p:nvSpPr>
        <p:spPr>
          <a:xfrm>
            <a:off x="4389120" y="361553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Measured rest energies (3 s.f.) placed on a logarithmic scale, where each division is ten times the previous one. The top quark is about 340 000 times heavier than the electron. The quark values are estimates, because quarks are never found on their own.</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range of masses is huge, so a logarithmic scale is the only way to show them on one diagram.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units do particle physicists use for energy and mass?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Show that</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Use the data-sheet mass of the proton to show that its mass is about 940 MeV/c². (b) A meson has a mass of 5.28 GeV/c². Calculate its mass in kg and compare it with the mass of the proton.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Rest energy in joules, then in MeV: 1.67×10⁻²⁷ ×9.00×10¹⁶ = 1.50×10⁻¹⁰ J; ÷ 1.60 × 10⁻¹³ = 939 MeV, so </a:t>
            </a:r>
            <a:r>
              <a:rPr lang="en-US" sz="1500" b="1" dirty="0">
                <a:solidFill>
                  <a:srgbClr val="1A1F2B"/>
                </a:solidFill>
                <a:latin typeface="Calibri" pitchFamily="34" charset="0"/>
                <a:ea typeface="Calibri" pitchFamily="34" charset="-122"/>
                <a:cs typeface="Calibri" pitchFamily="34" charset="-120"/>
              </a:rPr>
              <a:t>≈ 940 MeV/c²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GeV → J, then divide by c²: m = 5.28×10⁹ ×1.60×10⁻¹⁹ ÷9.00×10¹⁶ = </a:t>
            </a:r>
            <a:r>
              <a:rPr lang="en-US" sz="1500" b="1" dirty="0">
                <a:solidFill>
                  <a:srgbClr val="1A1F2B"/>
                </a:solidFill>
                <a:latin typeface="Calibri" pitchFamily="34" charset="0"/>
                <a:ea typeface="Calibri" pitchFamily="34" charset="-122"/>
                <a:cs typeface="Calibri" pitchFamily="34" charset="-120"/>
              </a:rPr>
              <a:t>9.39 × 10⁻²⁷ kg</a:t>
            </a:r>
            <a:r>
              <a:rPr lang="en-US" sz="1500" dirty="0">
                <a:solidFill>
                  <a:srgbClr val="1A1F2B"/>
                </a:solidFill>
                <a:latin typeface="Calibri" pitchFamily="34" charset="0"/>
                <a:ea typeface="Calibri" pitchFamily="34" charset="-122"/>
                <a:cs typeface="Calibri" pitchFamily="34" charset="-120"/>
              </a:rPr>
              <a:t>; ÷ 1.67 × 10⁻²⁷ = </a:t>
            </a:r>
            <a:r>
              <a:rPr lang="en-US" sz="1500" b="1" dirty="0">
                <a:solidFill>
                  <a:srgbClr val="1A1F2B"/>
                </a:solidFill>
                <a:latin typeface="Calibri" pitchFamily="34" charset="0"/>
                <a:ea typeface="Calibri" pitchFamily="34" charset="-122"/>
                <a:cs typeface="Calibri" pitchFamily="34" charset="-120"/>
              </a:rPr>
              <a:t>5.62 times the proton's mass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meson is not "lighter than a baryon" by definition: the names describe the quark content, not the mass.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units do particle physicists use for energy and mass?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Half a conversion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Converting GeV/c² to kg by multiplying by 1.60 × 10⁻¹⁹ only, or dividing by c instead of c². Do it in two visible steps: energy in joules first, then ÷ c². Sanity check: anything near 1 GeV/c² should come out near 10⁻²⁷ kg.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matter meets antimatter?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An </a:t>
            </a:r>
            <a:r>
              <a:rPr lang="en-US" sz="1400" b="1" dirty="0">
                <a:solidFill>
                  <a:srgbClr val="1A1F2B"/>
                </a:solidFill>
                <a:latin typeface="Calibri" pitchFamily="34" charset="0"/>
                <a:ea typeface="Calibri" pitchFamily="34" charset="-122"/>
                <a:cs typeface="Calibri" pitchFamily="34" charset="-120"/>
              </a:rPr>
              <a:t>antiparticle</a:t>
            </a:r>
            <a:r>
              <a:rPr lang="en-US" sz="1400" dirty="0">
                <a:solidFill>
                  <a:srgbClr val="1A1F2B"/>
                </a:solidFill>
                <a:latin typeface="Calibri" pitchFamily="34" charset="0"/>
                <a:ea typeface="Calibri" pitchFamily="34" charset="-122"/>
                <a:cs typeface="Calibri" pitchFamily="34" charset="-120"/>
              </a:rPr>
              <a:t> is a particle with the same mass as its partner but the opposite charge (and opposite baryon and lepton numbers).</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2104034"/>
          <a:ext cx="8229600" cy="914400"/>
        </p:xfrm>
        <a:graphic>
          <a:graphicData uri="http://schemas.openxmlformats.org/drawingml/2006/table">
            <a:tbl>
              <a:tblPr/>
              <a:tblGrid>
                <a:gridCol w="1866290"/>
                <a:gridCol w="2470709"/>
                <a:gridCol w="389260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Antiparticle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Charge of antiparticle /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positron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proton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antiproton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neutron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antineutron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(but baryon number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neutrino 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antineutrino 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(but lepton number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 quark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anti-up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7" name="Text 4"/>
          <p:cNvSpPr txBox="1"/>
          <p:nvPr/>
        </p:nvSpPr>
        <p:spPr>
          <a:xfrm>
            <a:off x="457200" y="393283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neutral particle can still have a distinct antiparticle: the antineutron and the antineutrino are told apart by their baryon or lepton number. A photon is its own antiparticle.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matter meets antimatter?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Annihilation of an electron and a positron almost at rest. The photons' momentum arrows (p = E/c) are equal in length and opposite in direction, so momentum is conserved. A PET scanner uses exactly this: detectors on opposite sides of the ring record the two 0.51 MeV photons at the same moment.">    </p:cNvPr>
          <p:cNvPicPr>
            <a:picLocks noChangeAspect="1"/>
          </p:cNvPicPr>
          <p:nvPr/>
        </p:nvPicPr>
        <p:blipFill>
          <a:blip r:embed="rId1"/>
          <a:stretch>
            <a:fillRect/>
          </a:stretch>
        </p:blipFill>
        <p:spPr>
          <a:xfrm>
            <a:off x="5618988" y="1371600"/>
            <a:ext cx="3067812" cy="2131466"/>
          </a:xfrm>
          <a:prstGeom prst="rect">
            <a:avLst/>
          </a:prstGeom>
        </p:spPr>
      </p:pic>
      <p:sp>
        <p:nvSpPr>
          <p:cNvPr id="5" name="Text 2"/>
          <p:cNvSpPr txBox="1"/>
          <p:nvPr/>
        </p:nvSpPr>
        <p:spPr>
          <a:xfrm>
            <a:off x="5618988" y="3548786"/>
            <a:ext cx="3067812" cy="1068934"/>
          </a:xfrm>
          <a:prstGeom prst="rect">
            <a:avLst/>
          </a:prstGeom>
          <a:noFill/>
          <a:ln/>
        </p:spPr>
        <p:txBody>
          <a:bodyPr wrap="square" lIns="0" tIns="0" rIns="0" bIns="0" rtlCol="0" anchor="t"/>
          <a:lstStyle/>
          <a:p>
            <a:pPr algn="ctr" indent="0" marL="0">
              <a:buNone/>
            </a:pPr>
            <a:r>
              <a:rPr lang="en-US" sz="1100" i="1" dirty="0">
                <a:solidFill>
                  <a:srgbClr val="5A6577"/>
                </a:solidFill>
              </a:rPr>
              <a:t>Annihilation of an electron and a positron almost at rest. The photons' momentum arrows (p = E/c) are equal in length and opposite in direction, so momentum is conserved. A PET scanner uses exactly this: detectors on opposite sides of the ring record the two 0.51 MeV photons at the same moment.</a:t>
            </a:r>
            <a:endParaRPr lang="en-US" sz="1100" dirty="0"/>
          </a:p>
        </p:txBody>
      </p:sp>
      <p:sp>
        <p:nvSpPr>
          <p:cNvPr id="6" name="Text 3"/>
          <p:cNvSpPr txBox="1"/>
          <p:nvPr/>
        </p:nvSpPr>
        <p:spPr>
          <a:xfrm>
            <a:off x="457200" y="1371600"/>
            <a:ext cx="4841748" cy="322783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Antimatter is made in collisions in accelerators, in cosmic-ray showers and in some radioactive decays (a positron is emitted in β⁺ decay).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Annihilation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 particle meets its antiparticle they </a:t>
            </a:r>
            <a:r>
              <a:rPr lang="en-US" sz="1500" b="1" dirty="0">
                <a:solidFill>
                  <a:srgbClr val="1A1F2B"/>
                </a:solidFill>
                <a:latin typeface="Calibri" pitchFamily="34" charset="0"/>
                <a:ea typeface="Calibri" pitchFamily="34" charset="-122"/>
                <a:cs typeface="Calibri" pitchFamily="34" charset="-120"/>
              </a:rPr>
              <a:t>annihilate</a:t>
            </a:r>
            <a:r>
              <a:rPr lang="en-US" sz="1500" dirty="0">
                <a:solidFill>
                  <a:srgbClr val="1A1F2B"/>
                </a:solidFill>
                <a:latin typeface="Calibri" pitchFamily="34" charset="0"/>
                <a:ea typeface="Calibri" pitchFamily="34" charset="-122"/>
                <a:cs typeface="Calibri" pitchFamily="34" charset="-120"/>
              </a:rPr>
              <a:t>: their total mass is converted into energy, usually as </a:t>
            </a:r>
            <a:r>
              <a:rPr lang="en-US" sz="1500" b="1" dirty="0">
                <a:solidFill>
                  <a:srgbClr val="1A1F2B"/>
                </a:solidFill>
                <a:latin typeface="Calibri" pitchFamily="34" charset="0"/>
                <a:ea typeface="Calibri" pitchFamily="34" charset="-122"/>
                <a:cs typeface="Calibri" pitchFamily="34" charset="-120"/>
              </a:rPr>
              <a:t>two gamma photons</a:t>
            </a:r>
            <a:r>
              <a:rPr lang="en-US" sz="1500" dirty="0">
                <a:solidFill>
                  <a:srgbClr val="1A1F2B"/>
                </a:solidFill>
                <a:latin typeface="Calibri" pitchFamily="34" charset="0"/>
                <a:ea typeface="Calibri" pitchFamily="34" charset="-122"/>
                <a:cs typeface="Calibri" pitchFamily="34" charset="-120"/>
              </a:rPr>
              <a:t>. If the pair is almost at rest, the total momentum is zero. A single photon always carries momentum, so momentum could not be conserved; two photons moving in </a:t>
            </a:r>
            <a:r>
              <a:rPr lang="en-US" sz="1500" b="1" dirty="0">
                <a:solidFill>
                  <a:srgbClr val="1A1F2B"/>
                </a:solidFill>
                <a:latin typeface="Calibri" pitchFamily="34" charset="0"/>
                <a:ea typeface="Calibri" pitchFamily="34" charset="-122"/>
                <a:cs typeface="Calibri" pitchFamily="34" charset="-120"/>
              </a:rPr>
              <a:t>opposite directions</a:t>
            </a:r>
            <a:r>
              <a:rPr lang="en-US" sz="1500" dirty="0">
                <a:solidFill>
                  <a:srgbClr val="1A1F2B"/>
                </a:solidFill>
                <a:latin typeface="Calibri" pitchFamily="34" charset="0"/>
                <a:ea typeface="Calibri" pitchFamily="34" charset="-122"/>
                <a:cs typeface="Calibri" pitchFamily="34" charset="-120"/>
              </a:rPr>
              <a:t> with </a:t>
            </a:r>
            <a:r>
              <a:rPr lang="en-US" sz="1500" b="1" dirty="0">
                <a:solidFill>
                  <a:srgbClr val="1A1F2B"/>
                </a:solidFill>
                <a:latin typeface="Calibri" pitchFamily="34" charset="0"/>
                <a:ea typeface="Calibri" pitchFamily="34" charset="-122"/>
                <a:cs typeface="Calibri" pitchFamily="34" charset="-120"/>
              </a:rPr>
              <a:t>equal energies</a:t>
            </a:r>
            <a:r>
              <a:rPr lang="en-US" sz="1500" dirty="0">
                <a:solidFill>
                  <a:srgbClr val="1A1F2B"/>
                </a:solidFill>
                <a:latin typeface="Calibri" pitchFamily="34" charset="0"/>
                <a:ea typeface="Calibri" pitchFamily="34" charset="-122"/>
                <a:cs typeface="Calibri" pitchFamily="34" charset="-120"/>
              </a:rPr>
              <a:t> keep the total at zero. For energy, 2mc² (plus any kinetic energy) = total photon energy, so each photon from an electron–positron pair at rest has E = mₑ c² ≈0.51 MeV.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matter meets antimatter?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positron and an electron, both almost at rest, annihilate. (a) Explain why two photons are produced rather than one. (b) Calculate the energy, the frequency and the wavelength of each photon.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momentum before ≈ 0. One photon would carry momentum, so two photons are emitted in opposite directions with equal momenta: </a:t>
            </a:r>
            <a:r>
              <a:rPr lang="en-US" sz="1500" b="1" dirty="0">
                <a:solidFill>
                  <a:srgbClr val="1A1F2B"/>
                </a:solidFill>
                <a:latin typeface="Calibri" pitchFamily="34" charset="0"/>
                <a:ea typeface="Calibri" pitchFamily="34" charset="-122"/>
                <a:cs typeface="Calibri" pitchFamily="34" charset="-120"/>
              </a:rPr>
              <a:t>total momentum stays zero</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Each photon carries the rest energy of one of the particles: E = mₑ c² = </a:t>
            </a:r>
            <a:r>
              <a:rPr lang="en-US" sz="1500" b="1" dirty="0">
                <a:solidFill>
                  <a:srgbClr val="1A1F2B"/>
                </a:solidFill>
                <a:latin typeface="Calibri" pitchFamily="34" charset="0"/>
                <a:ea typeface="Calibri" pitchFamily="34" charset="-122"/>
                <a:cs typeface="Calibri" pitchFamily="34" charset="-120"/>
              </a:rPr>
              <a:t>8.20 × 10⁻¹⁴ J (0.512 MeV)</a:t>
            </a:r>
            <a:r>
              <a:rPr lang="en-US" sz="1500" dirty="0">
                <a:solidFill>
                  <a:srgbClr val="1A1F2B"/>
                </a:solidFill>
                <a:latin typeface="Calibri" pitchFamily="34" charset="0"/>
                <a:ea typeface="Calibri" pitchFamily="34" charset="-122"/>
                <a:cs typeface="Calibri" pitchFamily="34" charset="-120"/>
              </a:rPr>
              <a:t>. From E = hf: f = 8.20×10⁻¹⁴ ÷6.63×10⁻³⁴ = </a:t>
            </a:r>
            <a:r>
              <a:rPr lang="en-US" sz="1500" b="1" dirty="0">
                <a:solidFill>
                  <a:srgbClr val="1A1F2B"/>
                </a:solidFill>
                <a:latin typeface="Calibri" pitchFamily="34" charset="0"/>
                <a:ea typeface="Calibri" pitchFamily="34" charset="-122"/>
                <a:cs typeface="Calibri" pitchFamily="34" charset="-120"/>
              </a:rPr>
              <a:t>1.24 × 10²⁰ Hz</a:t>
            </a:r>
            <a:r>
              <a:rPr lang="en-US" sz="1500" dirty="0">
                <a:solidFill>
                  <a:srgbClr val="1A1F2B"/>
                </a:solidFill>
                <a:latin typeface="Calibri" pitchFamily="34" charset="0"/>
                <a:ea typeface="Calibri" pitchFamily="34" charset="-122"/>
                <a:cs typeface="Calibri" pitchFamily="34" charset="-120"/>
              </a:rPr>
              <a:t>. From c = fλ: λ= 3.00×10⁸ ÷1.237×10²⁰ = </a:t>
            </a:r>
            <a:r>
              <a:rPr lang="en-US" sz="1500" b="1" dirty="0">
                <a:solidFill>
                  <a:srgbClr val="1A1F2B"/>
                </a:solidFill>
                <a:latin typeface="Calibri" pitchFamily="34" charset="0"/>
                <a:ea typeface="Calibri" pitchFamily="34" charset="-122"/>
                <a:cs typeface="Calibri" pitchFamily="34" charset="-120"/>
              </a:rPr>
              <a:t>2.43 × 10⁻¹²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This wavelength is far shorter than that of X-rays used in medicine: these are gamma photons.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matter meets antimatter?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Sketch of pair production in a detector with a magnetic field into the page. The photon leaves no track because it is uncharged. The electron and positron curve in opposite directions (opposite charges), and each spirals inwards as it loses momentum ionising the medium (r = p/BQ, see 4.7).">    </p:cNvPr>
          <p:cNvPicPr>
            <a:picLocks noChangeAspect="1"/>
          </p:cNvPicPr>
          <p:nvPr/>
        </p:nvPicPr>
        <p:blipFill>
          <a:blip r:embed="rId1"/>
          <a:stretch>
            <a:fillRect/>
          </a:stretch>
        </p:blipFill>
        <p:spPr>
          <a:xfrm>
            <a:off x="6417259" y="1371600"/>
            <a:ext cx="2269541" cy="1793138"/>
          </a:xfrm>
          <a:prstGeom prst="rect">
            <a:avLst/>
          </a:prstGeom>
        </p:spPr>
      </p:pic>
      <p:sp>
        <p:nvSpPr>
          <p:cNvPr id="5" name="Text 2"/>
          <p:cNvSpPr txBox="1"/>
          <p:nvPr/>
        </p:nvSpPr>
        <p:spPr>
          <a:xfrm>
            <a:off x="6363310" y="3210458"/>
            <a:ext cx="2377440" cy="1407262"/>
          </a:xfrm>
          <a:prstGeom prst="rect">
            <a:avLst/>
          </a:prstGeom>
          <a:noFill/>
          <a:ln/>
        </p:spPr>
        <p:txBody>
          <a:bodyPr wrap="square" lIns="0" tIns="0" rIns="0" bIns="0" rtlCol="0" anchor="t"/>
          <a:lstStyle/>
          <a:p>
            <a:pPr algn="ctr" indent="0" marL="0">
              <a:buNone/>
            </a:pPr>
            <a:r>
              <a:rPr lang="en-US" sz="1100" i="1" dirty="0">
                <a:solidFill>
                  <a:srgbClr val="5A6577"/>
                </a:solidFill>
              </a:rPr>
              <a:t>Sketch of pair production in a detector with a magnetic field into the page. The photon leaves no track because it is uncharged. The electron and positron curve in opposite directions (opposite charges), and each spirals inwards as it loses momentum ionising the medium (r = p/BQ, see 4.7).</a:t>
            </a:r>
            <a:endParaRPr lang="en-US" sz="1100" dirty="0"/>
          </a:p>
        </p:txBody>
      </p:sp>
      <p:sp>
        <p:nvSpPr>
          <p:cNvPr id="6" name="Text 3"/>
          <p:cNvSpPr txBox="1"/>
          <p:nvPr/>
        </p:nvSpPr>
        <p:spPr>
          <a:xfrm>
            <a:off x="457200" y="1371600"/>
            <a:ext cx="5640019" cy="28172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Pair production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high-energy photon can turn into a </a:t>
            </a:r>
            <a:r>
              <a:rPr lang="en-US" sz="1500" b="1" dirty="0">
                <a:solidFill>
                  <a:srgbClr val="1A1F2B"/>
                </a:solidFill>
                <a:latin typeface="Calibri" pitchFamily="34" charset="0"/>
                <a:ea typeface="Calibri" pitchFamily="34" charset="-122"/>
                <a:cs typeface="Calibri" pitchFamily="34" charset="-120"/>
              </a:rPr>
              <a:t>particle–antiparticle pair</a:t>
            </a:r>
            <a:r>
              <a:rPr lang="en-US" sz="1500" dirty="0">
                <a:solidFill>
                  <a:srgbClr val="1A1F2B"/>
                </a:solidFill>
                <a:latin typeface="Calibri" pitchFamily="34" charset="0"/>
                <a:ea typeface="Calibri" pitchFamily="34" charset="-122"/>
                <a:cs typeface="Calibri" pitchFamily="34" charset="-120"/>
              </a:rPr>
              <a:t>, for example γ→e⁻ + e⁺. The photon must supply at least the </a:t>
            </a:r>
            <a:r>
              <a:rPr lang="en-US" sz="1500" b="1" dirty="0">
                <a:solidFill>
                  <a:srgbClr val="1A1F2B"/>
                </a:solidFill>
                <a:latin typeface="Calibri" pitchFamily="34" charset="0"/>
                <a:ea typeface="Calibri" pitchFamily="34" charset="-122"/>
                <a:cs typeface="Calibri" pitchFamily="34" charset="-120"/>
              </a:rPr>
              <a:t>rest energy of both particles</a:t>
            </a:r>
            <a:r>
              <a:rPr lang="en-US" sz="1500" dirty="0">
                <a:solidFill>
                  <a:srgbClr val="1A1F2B"/>
                </a:solidFill>
                <a:latin typeface="Calibri" pitchFamily="34" charset="0"/>
                <a:ea typeface="Calibri" pitchFamily="34" charset="-122"/>
                <a:cs typeface="Calibri" pitchFamily="34" charset="-120"/>
              </a:rPr>
              <a:t>: E_(min) = 2mc². For an electron–positron pair this is about 1.02 MeV, and any extra energy becomes the kinetic energy of the pair.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Pair production happens </a:t>
            </a:r>
            <a:r>
              <a:rPr lang="en-US" sz="1500" b="1" dirty="0">
                <a:solidFill>
                  <a:srgbClr val="1A1F2B"/>
                </a:solidFill>
                <a:latin typeface="Calibri" pitchFamily="34" charset="0"/>
                <a:ea typeface="Calibri" pitchFamily="34" charset="-122"/>
                <a:cs typeface="Calibri" pitchFamily="34" charset="-120"/>
              </a:rPr>
              <a:t>close to a nucleus</a:t>
            </a:r>
            <a:r>
              <a:rPr lang="en-US" sz="1500" dirty="0">
                <a:solidFill>
                  <a:srgbClr val="1A1F2B"/>
                </a:solidFill>
                <a:latin typeface="Calibri" pitchFamily="34" charset="0"/>
                <a:ea typeface="Calibri" pitchFamily="34" charset="-122"/>
                <a:cs typeface="Calibri" pitchFamily="34" charset="-120"/>
              </a:rPr>
              <a:t>. The nucleus takes up some momentum, which lets both energy and momentum be conserved; its share of the energy is tiny and is usually ignored. Charge is conserved (0 → −1 + 1), and lepton number too (0 → +1 − 1). That is why the products must be a particle and its antiparticle.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matter meets antimatter?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Calculate the minimum energy, in GeV, a photon needs to create a proton–antiproton pair. (b) Calculate the minimum frequency of the photon. (c) A photon of energy 2.40 GeV creates a proton–antiproton pair. Calculate the total kinetic energy of the pair.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Energy for two proton rest masses: E_(min) = 2mₚ c² = 2 ×1.67×10⁻²⁷ ×9.00×10¹⁶ = 3.01×10⁻¹⁰ J; ÷ 1.60 × 10⁻¹⁰ = </a:t>
            </a:r>
            <a:r>
              <a:rPr lang="en-US" sz="1500" b="1" dirty="0">
                <a:solidFill>
                  <a:srgbClr val="1A1F2B"/>
                </a:solidFill>
                <a:latin typeface="Calibri" pitchFamily="34" charset="0"/>
                <a:ea typeface="Calibri" pitchFamily="34" charset="-122"/>
                <a:cs typeface="Calibri" pitchFamily="34" charset="-120"/>
              </a:rPr>
              <a:t>1.88 GeV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f_(min) = 3.01×10⁻¹⁰ ÷6.63×10⁻³⁴ = </a:t>
            </a:r>
            <a:r>
              <a:rPr lang="en-US" sz="1500" b="1" dirty="0">
                <a:solidFill>
                  <a:srgbClr val="1A1F2B"/>
                </a:solidFill>
                <a:latin typeface="Calibri" pitchFamily="34" charset="0"/>
                <a:ea typeface="Calibri" pitchFamily="34" charset="-122"/>
                <a:cs typeface="Calibri" pitchFamily="34" charset="-120"/>
              </a:rPr>
              <a:t>4.53 × 10²³ 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Energy left after paying for the rest energies: Eₖ = 2.40 - 1.88 = </a:t>
            </a:r>
            <a:r>
              <a:rPr lang="en-US" sz="1500" b="1" dirty="0">
                <a:solidFill>
                  <a:srgbClr val="1A1F2B"/>
                </a:solidFill>
                <a:latin typeface="Calibri" pitchFamily="34" charset="0"/>
                <a:ea typeface="Calibri" pitchFamily="34" charset="-122"/>
                <a:cs typeface="Calibri" pitchFamily="34" charset="-120"/>
              </a:rPr>
              <a:t>0.52 GeV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same photon could not make just one proton: charge and baryon number would not be conserved.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matter meets antimatter?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Energy budget for Worked example 4: the 2.40 GeV photon pays 1.88 GeV for the rest energies of the proton and antiproton, and the remaining 0.52 GeV becomes their kinetic energy.">    </p:cNvPr>
          <p:cNvPicPr>
            <a:picLocks noChangeAspect="1"/>
          </p:cNvPicPr>
          <p:nvPr/>
        </p:nvPicPr>
        <p:blipFill>
          <a:blip r:embed="rId1"/>
          <a:stretch>
            <a:fillRect/>
          </a:stretch>
        </p:blipFill>
        <p:spPr>
          <a:xfrm>
            <a:off x="2122322" y="1371600"/>
            <a:ext cx="4899355" cy="2638044"/>
          </a:xfrm>
          <a:prstGeom prst="rect">
            <a:avLst/>
          </a:prstGeom>
        </p:spPr>
      </p:pic>
      <p:sp>
        <p:nvSpPr>
          <p:cNvPr id="5" name="Text 2"/>
          <p:cNvSpPr txBox="1"/>
          <p:nvPr/>
        </p:nvSpPr>
        <p:spPr>
          <a:xfrm>
            <a:off x="2122322" y="4055364"/>
            <a:ext cx="4899355" cy="562356"/>
          </a:xfrm>
          <a:prstGeom prst="rect">
            <a:avLst/>
          </a:prstGeom>
          <a:noFill/>
          <a:ln/>
        </p:spPr>
        <p:txBody>
          <a:bodyPr wrap="square" lIns="0" tIns="0" rIns="0" bIns="0" rtlCol="0" anchor="t"/>
          <a:lstStyle/>
          <a:p>
            <a:pPr algn="ctr" indent="0" marL="0">
              <a:buNone/>
            </a:pPr>
            <a:r>
              <a:rPr lang="en-US" sz="1100" i="1" dirty="0">
                <a:solidFill>
                  <a:srgbClr val="5A6577"/>
                </a:solidFill>
              </a:rPr>
              <a:t>Energy budget for Worked example 4: the 2.40 GeV photon pays 1.88 GeV for the rest energies of the proton and antiproton, and the remaining 0.52 GeV becomes their kinetic energy.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particles classified in the standard model?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fundamental particles of the standard model, in three generations. Ordinary matter needs only the first generation (u, d, e⁻, νe). The other force carriers (for the strong and weak interactions) are not required here.">    </p:cNvPr>
          <p:cNvPicPr>
            <a:picLocks noChangeAspect="1"/>
          </p:cNvPicPr>
          <p:nvPr/>
        </p:nvPicPr>
        <p:blipFill>
          <a:blip r:embed="rId1"/>
          <a:stretch>
            <a:fillRect/>
          </a:stretch>
        </p:blipFill>
        <p:spPr>
          <a:xfrm>
            <a:off x="4389120" y="1503274"/>
            <a:ext cx="4297680" cy="2374697"/>
          </a:xfrm>
          <a:prstGeom prst="rect">
            <a:avLst/>
          </a:prstGeom>
        </p:spPr>
      </p:pic>
      <p:sp>
        <p:nvSpPr>
          <p:cNvPr id="5" name="Text 2"/>
          <p:cNvSpPr txBox="1"/>
          <p:nvPr/>
        </p:nvSpPr>
        <p:spPr>
          <a:xfrm>
            <a:off x="4389120" y="392369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fundamental particles of the standard model, in three generations. Ordinary matter needs only the first generation (u, d, e⁻, νe). The other force carriers (for the strong and weak interactions) are not required here.</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standard model</a:t>
            </a:r>
            <a:r>
              <a:rPr lang="en-US" sz="1500" dirty="0">
                <a:solidFill>
                  <a:srgbClr val="1A1F2B"/>
                </a:solidFill>
                <a:latin typeface="Calibri" pitchFamily="34" charset="0"/>
                <a:ea typeface="Calibri" pitchFamily="34" charset="-122"/>
                <a:cs typeface="Calibri" pitchFamily="34" charset="-120"/>
              </a:rPr>
              <a:t> describes all known matter with a small set of fundamental particles: six </a:t>
            </a:r>
            <a:r>
              <a:rPr lang="en-US" sz="1500" b="1" dirty="0">
                <a:solidFill>
                  <a:srgbClr val="1A1F2B"/>
                </a:solidFill>
                <a:latin typeface="Calibri" pitchFamily="34" charset="0"/>
                <a:ea typeface="Calibri" pitchFamily="34" charset="-122"/>
                <a:cs typeface="Calibri" pitchFamily="34" charset="-120"/>
              </a:rPr>
              <a:t>quarks</a:t>
            </a:r>
            <a:r>
              <a:rPr lang="en-US" sz="1500" dirty="0">
                <a:solidFill>
                  <a:srgbClr val="1A1F2B"/>
                </a:solidFill>
                <a:latin typeface="Calibri" pitchFamily="34" charset="0"/>
                <a:ea typeface="Calibri" pitchFamily="34" charset="-122"/>
                <a:cs typeface="Calibri" pitchFamily="34" charset="-120"/>
              </a:rPr>
              <a:t>, six </a:t>
            </a:r>
            <a:r>
              <a:rPr lang="en-US" sz="1500" b="1" dirty="0">
                <a:solidFill>
                  <a:srgbClr val="1A1F2B"/>
                </a:solidFill>
                <a:latin typeface="Calibri" pitchFamily="34" charset="0"/>
                <a:ea typeface="Calibri" pitchFamily="34" charset="-122"/>
                <a:cs typeface="Calibri" pitchFamily="34" charset="-120"/>
              </a:rPr>
              <a:t>leptons</a:t>
            </a:r>
            <a:r>
              <a:rPr lang="en-US" sz="1500" dirty="0">
                <a:solidFill>
                  <a:srgbClr val="1A1F2B"/>
                </a:solidFill>
                <a:latin typeface="Calibri" pitchFamily="34" charset="0"/>
                <a:ea typeface="Calibri" pitchFamily="34" charset="-122"/>
                <a:cs typeface="Calibri" pitchFamily="34" charset="-120"/>
              </a:rPr>
              <a:t> and the force-carrying particles, of which you need the </a:t>
            </a:r>
            <a:r>
              <a:rPr lang="en-US" sz="1500" b="1" dirty="0">
                <a:solidFill>
                  <a:srgbClr val="1A1F2B"/>
                </a:solidFill>
                <a:latin typeface="Calibri" pitchFamily="34" charset="0"/>
                <a:ea typeface="Calibri" pitchFamily="34" charset="-122"/>
                <a:cs typeface="Calibri" pitchFamily="34" charset="-120"/>
              </a:rPr>
              <a:t>photon</a:t>
            </a:r>
            <a:r>
              <a:rPr lang="en-US" sz="1500" dirty="0">
                <a:solidFill>
                  <a:srgbClr val="1A1F2B"/>
                </a:solidFill>
                <a:latin typeface="Calibri" pitchFamily="34" charset="0"/>
                <a:ea typeface="Calibri" pitchFamily="34" charset="-122"/>
                <a:cs typeface="Calibri" pitchFamily="34" charset="-120"/>
              </a:rPr>
              <a:t>. Each has an antiparticle.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particles classified in the standard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367942"/>
                <a:gridCol w="2124151"/>
                <a:gridCol w="1918411"/>
                <a:gridCol w="1427378"/>
                <a:gridCol w="139171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Group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Made 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Baryon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Lepton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Baryons</a:t>
                      </a:r>
                      <a:r>
                        <a:rPr lang="en-US" sz="1200" dirty="0">
                          <a:solidFill>
                            <a:srgbClr val="1A1F2B"/>
                          </a:solidFill>
                          <a:latin typeface="Calibri" pitchFamily="34" charset="0"/>
                          <a:ea typeface="Calibri" pitchFamily="34" charset="-122"/>
                          <a:cs typeface="Calibri" pitchFamily="34" charset="-120"/>
                        </a:rPr>
                        <a:t> (hadrons)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three quarks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proton uud, neutron udd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(antibaryons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Mesons</a:t>
                      </a:r>
                      <a:r>
                        <a:rPr lang="en-US" sz="1200" dirty="0">
                          <a:solidFill>
                            <a:srgbClr val="1A1F2B"/>
                          </a:solidFill>
                          <a:latin typeface="Calibri" pitchFamily="34" charset="0"/>
                          <a:ea typeface="Calibri" pitchFamily="34" charset="-122"/>
                          <a:cs typeface="Calibri" pitchFamily="34" charset="-120"/>
                        </a:rPr>
                        <a:t> (hadrons)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quark and an antiquark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 ud̄, π⁻ dū, π⁰ uū or 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Leptons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fundamental, no smaller parts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μ⁻, τ⁻, νe, νμ, ντ</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(antileptons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Photon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fundamental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particles classified in the standard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Classifying particles: the first question is always &quot;is it made of quarks?&quot;. Hadrons are; leptons and the photon are fundamental.">    </p:cNvPr>
          <p:cNvPicPr>
            <a:picLocks noChangeAspect="1"/>
          </p:cNvPicPr>
          <p:nvPr/>
        </p:nvPicPr>
        <p:blipFill>
          <a:blip r:embed="rId1"/>
          <a:stretch>
            <a:fillRect/>
          </a:stretch>
        </p:blipFill>
        <p:spPr>
          <a:xfrm>
            <a:off x="4389120" y="1873606"/>
            <a:ext cx="4297680" cy="1803197"/>
          </a:xfrm>
          <a:prstGeom prst="rect">
            <a:avLst/>
          </a:prstGeom>
        </p:spPr>
      </p:pic>
      <p:sp>
        <p:nvSpPr>
          <p:cNvPr id="5" name="Text 2"/>
          <p:cNvSpPr txBox="1"/>
          <p:nvPr/>
        </p:nvSpPr>
        <p:spPr>
          <a:xfrm>
            <a:off x="4389120" y="372252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Classifying particles: the first question is always "is it made of quarks?". Hadrons are; leptons and the photon are fundamental.</a:t>
            </a:r>
            <a:endParaRPr lang="en-US" sz="1100" dirty="0"/>
          </a:p>
        </p:txBody>
      </p:sp>
      <p:sp>
        <p:nvSpPr>
          <p:cNvPr id="6" name="Text 3"/>
          <p:cNvSpPr txBox="1"/>
          <p:nvPr/>
        </p:nvSpPr>
        <p:spPr>
          <a:xfrm>
            <a:off x="457200" y="1371600"/>
            <a:ext cx="3611880" cy="306964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Hadrons</a:t>
            </a:r>
            <a:r>
              <a:rPr lang="en-US" sz="1500" dirty="0">
                <a:solidFill>
                  <a:srgbClr val="1A1F2B"/>
                </a:solidFill>
                <a:latin typeface="Calibri" pitchFamily="34" charset="0"/>
                <a:ea typeface="Calibri" pitchFamily="34" charset="-122"/>
                <a:cs typeface="Calibri" pitchFamily="34" charset="-120"/>
              </a:rPr>
              <a:t> are particles made of quarks (baryons and mesons), and quarks are never seen on their own. Quark charges are </a:t>
            </a:r>
            <a:r>
              <a:rPr lang="en-US" sz="1500" b="1" dirty="0">
                <a:solidFill>
                  <a:srgbClr val="1A1F2B"/>
                </a:solidFill>
                <a:latin typeface="Calibri" pitchFamily="34" charset="0"/>
                <a:ea typeface="Calibri" pitchFamily="34" charset="-122"/>
                <a:cs typeface="Calibri" pitchFamily="34" charset="-120"/>
              </a:rPr>
              <a:t>u = +2/3</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d = −1/3</a:t>
            </a:r>
            <a:r>
              <a:rPr lang="en-US" sz="1500" dirty="0">
                <a:solidFill>
                  <a:srgbClr val="1A1F2B"/>
                </a:solidFill>
                <a:latin typeface="Calibri" pitchFamily="34" charset="0"/>
                <a:ea typeface="Calibri" pitchFamily="34" charset="-122"/>
                <a:cs typeface="Calibri" pitchFamily="34" charset="-120"/>
              </a:rPr>
              <a:t> and </a:t>
            </a:r>
            <a:r>
              <a:rPr lang="en-US" sz="1500" b="1" dirty="0">
                <a:solidFill>
                  <a:srgbClr val="1A1F2B"/>
                </a:solidFill>
                <a:latin typeface="Calibri" pitchFamily="34" charset="0"/>
                <a:ea typeface="Calibri" pitchFamily="34" charset="-122"/>
                <a:cs typeface="Calibri" pitchFamily="34" charset="-120"/>
              </a:rPr>
              <a:t>s = −1/3</a:t>
            </a:r>
            <a:r>
              <a:rPr lang="en-US" sz="1500" dirty="0">
                <a:solidFill>
                  <a:srgbClr val="1A1F2B"/>
                </a:solidFill>
                <a:latin typeface="Calibri" pitchFamily="34" charset="0"/>
                <a:ea typeface="Calibri" pitchFamily="34" charset="-122"/>
                <a:cs typeface="Calibri" pitchFamily="34" charset="-120"/>
              </a:rPr>
              <a:t> (in units of e), and each quark has baryon number </a:t>
            </a:r>
            <a:r>
              <a:rPr lang="en-US" sz="1500" b="1" dirty="0">
                <a:solidFill>
                  <a:srgbClr val="1A1F2B"/>
                </a:solidFill>
                <a:latin typeface="Calibri" pitchFamily="34" charset="0"/>
                <a:ea typeface="Calibri" pitchFamily="34" charset="-122"/>
                <a:cs typeface="Calibri" pitchFamily="34" charset="-120"/>
              </a:rPr>
              <a:t>+1/3</a:t>
            </a:r>
            <a:r>
              <a:rPr lang="en-US" sz="1500" dirty="0">
                <a:solidFill>
                  <a:srgbClr val="1A1F2B"/>
                </a:solidFill>
                <a:latin typeface="Calibri" pitchFamily="34" charset="0"/>
                <a:ea typeface="Calibri" pitchFamily="34" charset="-122"/>
                <a:cs typeface="Calibri" pitchFamily="34" charset="-120"/>
              </a:rPr>
              <a:t>. Antiquarks have the opposite charge and baryon number −1/3. The charge of a hadron is the sum of its quark charges, and is always a whole number. The </a:t>
            </a:r>
            <a:r>
              <a:rPr lang="en-US" sz="1500" b="1" dirty="0">
                <a:solidFill>
                  <a:srgbClr val="1A1F2B"/>
                </a:solidFill>
                <a:latin typeface="Calibri" pitchFamily="34" charset="0"/>
                <a:ea typeface="Calibri" pitchFamily="34" charset="-122"/>
                <a:cs typeface="Calibri" pitchFamily="34" charset="-120"/>
              </a:rPr>
              <a:t>neutrino</a:t>
            </a:r>
            <a:r>
              <a:rPr lang="en-US" sz="1500" dirty="0">
                <a:solidFill>
                  <a:srgbClr val="1A1F2B"/>
                </a:solidFill>
                <a:latin typeface="Calibri" pitchFamily="34" charset="0"/>
                <a:ea typeface="Calibri" pitchFamily="34" charset="-122"/>
                <a:cs typeface="Calibri" pitchFamily="34" charset="-120"/>
              </a:rPr>
              <a:t> is a lepton with no charge and a very small mass; it hardly interacts with matter, which is why it was first proposed to explain the "missing" energy in beta decay.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particles classified in the standard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Quark content of two baryons and two mesons, with the quark charges added exactly. Three quarks give baryon number 3 × 1/3 = +1; a quark and an antiquark give 1/3 − 1/3 = 0.">    </p:cNvPr>
          <p:cNvPicPr>
            <a:picLocks noChangeAspect="1"/>
          </p:cNvPicPr>
          <p:nvPr/>
        </p:nvPicPr>
        <p:blipFill>
          <a:blip r:embed="rId1"/>
          <a:stretch>
            <a:fillRect/>
          </a:stretch>
        </p:blipFill>
        <p:spPr>
          <a:xfrm>
            <a:off x="4389120" y="1846174"/>
            <a:ext cx="4297680" cy="1689811"/>
          </a:xfrm>
          <a:prstGeom prst="rect">
            <a:avLst/>
          </a:prstGeom>
        </p:spPr>
      </p:pic>
      <p:sp>
        <p:nvSpPr>
          <p:cNvPr id="5" name="Text 2"/>
          <p:cNvSpPr txBox="1"/>
          <p:nvPr/>
        </p:nvSpPr>
        <p:spPr>
          <a:xfrm>
            <a:off x="4389120" y="358170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Quark content of two baryons and two mesons, with the quark charges added exactly. Three quarks give baryon number 3 × 1/3 = +1; a quark and an antiquark give 1/3 − 1/3 = 0.</a:t>
            </a:r>
            <a:endParaRPr lang="en-US" sz="1100" dirty="0"/>
          </a:p>
        </p:txBody>
      </p:sp>
      <p:sp>
        <p:nvSpPr>
          <p:cNvPr id="6" name="Text 3"/>
          <p:cNvSpPr txBox="1"/>
          <p:nvPr/>
        </p:nvSpPr>
        <p:spPr>
          <a:xfrm>
            <a:off x="457200" y="1371600"/>
            <a:ext cx="3611880" cy="298917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How the pattern predicted the top quark</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Leptons come in three pairs: (e, νe), (μ, νμ), (τ, ντ). The quarks were expected to follow the same </a:t>
            </a:r>
            <a:r>
              <a:rPr lang="en-US" sz="1500" b="1" dirty="0">
                <a:solidFill>
                  <a:srgbClr val="1A1F2B"/>
                </a:solidFill>
                <a:latin typeface="Calibri" pitchFamily="34" charset="0"/>
                <a:ea typeface="Calibri" pitchFamily="34" charset="-122"/>
                <a:cs typeface="Calibri" pitchFamily="34" charset="-120"/>
              </a:rPr>
              <a:t>symmetry</a:t>
            </a:r>
            <a:r>
              <a:rPr lang="en-US" sz="1500" dirty="0">
                <a:solidFill>
                  <a:srgbClr val="1A1F2B"/>
                </a:solidFill>
                <a:latin typeface="Calibri" pitchFamily="34" charset="0"/>
                <a:ea typeface="Calibri" pitchFamily="34" charset="-122"/>
                <a:cs typeface="Calibri" pitchFamily="34" charset="-120"/>
              </a:rPr>
              <a:t>: three pairs (u, d), (c, s), (t, b). When the bottom quark was discovered in 1977, the model required a partner with charge +2/3 to complete the third pair. Physicists searched for it at ever higher energies, and the </a:t>
            </a:r>
            <a:r>
              <a:rPr lang="en-US" sz="1500" b="1" dirty="0">
                <a:solidFill>
                  <a:srgbClr val="1A1F2B"/>
                </a:solidFill>
                <a:latin typeface="Calibri" pitchFamily="34" charset="0"/>
                <a:ea typeface="Calibri" pitchFamily="34" charset="-122"/>
                <a:cs typeface="Calibri" pitchFamily="34" charset="-120"/>
              </a:rPr>
              <a:t>top quark</a:t>
            </a:r>
            <a:r>
              <a:rPr lang="en-US" sz="1500" dirty="0">
                <a:solidFill>
                  <a:srgbClr val="1A1F2B"/>
                </a:solidFill>
                <a:latin typeface="Calibri" pitchFamily="34" charset="0"/>
                <a:ea typeface="Calibri" pitchFamily="34" charset="-122"/>
                <a:cs typeface="Calibri" pitchFamily="34" charset="-120"/>
              </a:rPr>
              <a:t> was found in 1995 with a mass of about 173 GeV/c², which is why it took so long.</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particles classified in the standard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a good example of a scientific model making a successful </a:t>
            </a:r>
            <a:r>
              <a:rPr lang="en-US" sz="1500" b="1" dirty="0">
                <a:solidFill>
                  <a:srgbClr val="1A1F2B"/>
                </a:solidFill>
                <a:latin typeface="Calibri" pitchFamily="34" charset="0"/>
                <a:ea typeface="Calibri" pitchFamily="34" charset="-122"/>
                <a:cs typeface="Calibri" pitchFamily="34" charset="-120"/>
              </a:rPr>
              <a:t>prediction</a:t>
            </a:r>
            <a:r>
              <a:rPr lang="en-US" sz="1500" dirty="0">
                <a:solidFill>
                  <a:srgbClr val="1A1F2B"/>
                </a:solidFill>
                <a:latin typeface="Calibri" pitchFamily="34" charset="0"/>
                <a:ea typeface="Calibri" pitchFamily="34" charset="-122"/>
                <a:cs typeface="Calibri" pitchFamily="34" charset="-120"/>
              </a:rPr>
              <a:t> that was later confirmed by experiment.</a:t>
            </a:r>
            <a:endParaRPr lang="en-US" sz="1500" dirty="0"/>
          </a:p>
        </p:txBody>
      </p:sp>
      <p:sp>
        <p:nvSpPr>
          <p:cNvPr id="5" name="Shape 3"/>
          <p:cNvSpPr/>
          <p:nvPr/>
        </p:nvSpPr>
        <p:spPr>
          <a:xfrm>
            <a:off x="457200" y="1951330"/>
            <a:ext cx="8229600" cy="1066190"/>
          </a:xfrm>
          <a:prstGeom prst="roundRect">
            <a:avLst>
              <a:gd name="adj" fmla="val 5146"/>
            </a:avLst>
          </a:prstGeom>
          <a:solidFill>
            <a:srgbClr val="FEF2F2"/>
          </a:solidFill>
          <a:ln w="9525">
            <a:solidFill>
              <a:srgbClr val="DDE2EA"/>
            </a:solidFill>
            <a:prstDash val="solid"/>
          </a:ln>
        </p:spPr>
      </p:sp>
      <p:sp>
        <p:nvSpPr>
          <p:cNvPr id="6" name="Text 4"/>
          <p:cNvSpPr txBox="1"/>
          <p:nvPr/>
        </p:nvSpPr>
        <p:spPr>
          <a:xfrm>
            <a:off x="603504" y="204277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Is it made of quarks?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Calling the electron or the muon a hadron, or a meson a lepton. The test is simple: is it made of quarks? Baryons and mesons are; leptons and the photon are not. The muon is a heavy cousin of the electron, not a meson.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particle interaction is possible?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Write the equation with each particle as a symbol, then add up three numbers on each side. If any one of them is different before and after, the interaction </a:t>
            </a:r>
            <a:r>
              <a:rPr lang="en-US" sz="1500" b="1" dirty="0">
                <a:solidFill>
                  <a:srgbClr val="1A1F2B"/>
                </a:solidFill>
                <a:latin typeface="Calibri" pitchFamily="34" charset="0"/>
                <a:ea typeface="Calibri" pitchFamily="34" charset="-122"/>
                <a:cs typeface="Calibri" pitchFamily="34" charset="-120"/>
              </a:rPr>
              <a:t>cannot happen</a:t>
            </a:r>
            <a:r>
              <a:rPr lang="en-US" sz="1500" dirty="0">
                <a:solidFill>
                  <a:srgbClr val="1A1F2B"/>
                </a:solidFill>
                <a:latin typeface="Calibri" pitchFamily="34" charset="0"/>
                <a:ea typeface="Calibri" pitchFamily="34" charset="-122"/>
                <a:cs typeface="Calibri" pitchFamily="34" charset="-120"/>
              </a:rPr>
              <a:t>.</a:t>
            </a:r>
            <a:endParaRPr lang="en-US" sz="15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138782"/>
                <a:gridCol w="60908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Conserved 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Values to 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Charge</a:t>
                      </a:r>
                      <a:r>
                        <a:rPr lang="en-US" sz="1200" dirty="0">
                          <a:solidFill>
                            <a:srgbClr val="1A1F2B"/>
                          </a:solidFill>
                          <a:latin typeface="Calibri" pitchFamily="34" charset="0"/>
                          <a:ea typeface="Calibri" pitchFamily="34" charset="-122"/>
                          <a:cs typeface="Calibri" pitchFamily="34" charset="-120"/>
                        </a:rPr>
                        <a:t>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units of e: p +1, n 0, e⁻ −1, e⁺ +1, π± ±1, ν 0, γ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Baryon number</a:t>
                      </a:r>
                      <a:r>
                        <a:rPr lang="en-US" sz="1200" dirty="0">
                          <a:solidFill>
                            <a:srgbClr val="1A1F2B"/>
                          </a:solidFill>
                          <a:latin typeface="Calibri" pitchFamily="34" charset="0"/>
                          <a:ea typeface="Calibri" pitchFamily="34" charset="-122"/>
                          <a:cs typeface="Calibri" pitchFamily="34" charset="-120"/>
                        </a:rPr>
                        <a:t>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baryons +1, antibaryons −1, quarks +1/3, antiquarks −1/3, everything else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Lepton number</a:t>
                      </a:r>
                      <a:r>
                        <a:rPr lang="en-US" sz="1200" dirty="0">
                          <a:solidFill>
                            <a:srgbClr val="1A1F2B"/>
                          </a:solidFill>
                          <a:latin typeface="Calibri" pitchFamily="34" charset="0"/>
                          <a:ea typeface="Calibri" pitchFamily="34" charset="-122"/>
                          <a:cs typeface="Calibri" pitchFamily="34" charset="-120"/>
                        </a:rPr>
                        <a: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leptons (e⁻, μ⁻, ν) +1, antileptons (e⁺, μ⁺, ν̄) −1, everything else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210458"/>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Energy (including rest energy) and momentum must also be conserved. A particle can only </a:t>
            </a:r>
            <a:r>
              <a:rPr lang="en-US" sz="1500" b="1" dirty="0">
                <a:solidFill>
                  <a:srgbClr val="1A1F2B"/>
                </a:solidFill>
                <a:latin typeface="Calibri" pitchFamily="34" charset="0"/>
                <a:ea typeface="Calibri" pitchFamily="34" charset="-122"/>
                <a:cs typeface="Calibri" pitchFamily="34" charset="-120"/>
              </a:rPr>
              <a:t>decay</a:t>
            </a:r>
            <a:r>
              <a:rPr lang="en-US" sz="1500" dirty="0">
                <a:solidFill>
                  <a:srgbClr val="1A1F2B"/>
                </a:solidFill>
                <a:latin typeface="Calibri" pitchFamily="34" charset="0"/>
                <a:ea typeface="Calibri" pitchFamily="34" charset="-122"/>
                <a:cs typeface="Calibri" pitchFamily="34" charset="-120"/>
              </a:rPr>
              <a:t> into particles whose total rest mass is </a:t>
            </a:r>
            <a:r>
              <a:rPr lang="en-US" sz="1500" b="1" dirty="0">
                <a:solidFill>
                  <a:srgbClr val="1A1F2B"/>
                </a:solidFill>
                <a:latin typeface="Calibri" pitchFamily="34" charset="0"/>
                <a:ea typeface="Calibri" pitchFamily="34" charset="-122"/>
                <a:cs typeface="Calibri" pitchFamily="34" charset="-120"/>
              </a:rPr>
              <a:t>less</a:t>
            </a:r>
            <a:r>
              <a:rPr lang="en-US" sz="1500" dirty="0">
                <a:solidFill>
                  <a:srgbClr val="1A1F2B"/>
                </a:solidFill>
                <a:latin typeface="Calibri" pitchFamily="34" charset="0"/>
                <a:ea typeface="Calibri" pitchFamily="34" charset="-122"/>
                <a:cs typeface="Calibri" pitchFamily="34" charset="-120"/>
              </a:rPr>
              <a:t> than its own; collisions can make heavier particles if there is enough kinetic energy.</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Beta-minus decay</a:t>
            </a:r>
            <a:r>
              <a:rPr lang="en-US" sz="1500" dirty="0">
                <a:solidFill>
                  <a:srgbClr val="1A1F2B"/>
                </a:solidFill>
                <a:latin typeface="Calibri" pitchFamily="34" charset="0"/>
                <a:ea typeface="Calibri" pitchFamily="34" charset="-122"/>
                <a:cs typeface="Calibri" pitchFamily="34" charset="-120"/>
              </a:rPr>
              <a:t> as a particle equation is n →p + e⁻ + ν̄. Check: Q 0 → 1 − 1 + 0 = 0; B 1 → 1; L 0 → 0 + 1 − 1 = 0. The antineutrino is what makes the lepton number balance.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particle interaction is possible?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Beta-minus decay at quark level: one d quark in the neutron becomes a u quark, so udd becomes uud, and an electron and an antineutrino are emitted. Charge, baryon number and lepton number all balance.">    </p:cNvPr>
          <p:cNvPicPr>
            <a:picLocks noChangeAspect="1"/>
          </p:cNvPicPr>
          <p:nvPr/>
        </p:nvPicPr>
        <p:blipFill>
          <a:blip r:embed="rId1"/>
          <a:stretch>
            <a:fillRect/>
          </a:stretch>
        </p:blipFill>
        <p:spPr>
          <a:xfrm>
            <a:off x="4389120" y="1740103"/>
            <a:ext cx="4297680" cy="1901038"/>
          </a:xfrm>
          <a:prstGeom prst="rect">
            <a:avLst/>
          </a:prstGeom>
        </p:spPr>
      </p:pic>
      <p:sp>
        <p:nvSpPr>
          <p:cNvPr id="5" name="Text 2"/>
          <p:cNvSpPr txBox="1"/>
          <p:nvPr/>
        </p:nvSpPr>
        <p:spPr>
          <a:xfrm>
            <a:off x="4389120" y="368686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Beta-minus decay at quark level: one d quark in the neutron becomes a u quark, so udd becomes uud, and an electron and an antineutrino are emitted. Charge, baryon number and lepton number all balance.</a:t>
            </a:r>
            <a:endParaRPr lang="en-US" sz="1100" dirty="0"/>
          </a:p>
        </p:txBody>
      </p:sp>
      <p:sp>
        <p:nvSpPr>
          <p:cNvPr id="6" name="Text 3"/>
          <p:cNvSpPr txBox="1"/>
          <p:nvPr/>
        </p:nvSpPr>
        <p:spPr>
          <a:xfrm>
            <a:off x="457200" y="1371600"/>
            <a:ext cx="361188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quark level the same decay is d →u + e⁻ + ν̄: one down quark (−1/3) becomes an up quark (+2/3), and the charge difference of +1 is balanced by the electron.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particle interaction is possible?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Deduce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 baryon has a charge of +1 and contains one s quark. Deduce its other two quarks. (b) Use conservation laws to decide which of these interactions are possible.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Charges must add to +1. s = −1/3, so the other two must total +4/3: u u (+2/3 + 2/3). The baryon is </a:t>
            </a:r>
            <a:r>
              <a:rPr lang="en-US" sz="1500" b="1" dirty="0">
                <a:solidFill>
                  <a:srgbClr val="1A1F2B"/>
                </a:solidFill>
                <a:latin typeface="Calibri" pitchFamily="34" charset="0"/>
                <a:ea typeface="Calibri" pitchFamily="34" charset="-122"/>
                <a:cs typeface="Calibri" pitchFamily="34" charset="-120"/>
              </a:rPr>
              <a:t>uus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Tabulate Q, B, L for each side:</a:t>
            </a:r>
            <a:endParaRPr lang="en-US" sz="13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3283610"/>
          <a:ext cx="8229600" cy="914400"/>
        </p:xfrm>
        <a:graphic>
          <a:graphicData uri="http://schemas.openxmlformats.org/drawingml/2006/table">
            <a:tbl>
              <a:tblPr/>
              <a:tblGrid>
                <a:gridCol w="2584094"/>
                <a:gridCol w="1428293"/>
                <a:gridCol w="1428293"/>
                <a:gridCol w="1428293"/>
                <a:gridCol w="135879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p̄ →π⁺ + π⁻ + π⁰</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→π⁰ +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+1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−1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 →μ⁺ + 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+1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−2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particle interaction is possible?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Deduce (continued)</a:t>
            </a:r>
            <a:endParaRPr lang="en-US" sz="1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84094"/>
                <a:gridCol w="1428293"/>
                <a:gridCol w="1428293"/>
                <a:gridCol w="1428293"/>
                <a:gridCol w="135879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e⁻ →n + 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+1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 +1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One failure is enough to rule an interaction out. The pion's real decay is π⁺ →μ⁺ + ν, with a neutrino (L = +1), not an antineutrino. The second line shows why the proton is stable: there is no lighter baryon for it to decay into.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particle interaction is possible?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Lay out the check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 the check out as a small table, one row per conserved quantity, with the totals before and after. When asked "which law is violated?", name the quantity and give the two totals, for example "lepton number: 0 before, −2 after".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 many muons reach the ground?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Cosmic rays (mostly protons) hit nuclei high in the atmosphere, about 10–15 km up, and produce pions, which quickly decay into </a:t>
            </a:r>
            <a:r>
              <a:rPr lang="en-US" sz="1500" b="1" dirty="0">
                <a:solidFill>
                  <a:srgbClr val="1A1F2B"/>
                </a:solidFill>
                <a:latin typeface="Calibri" pitchFamily="34" charset="0"/>
                <a:ea typeface="Calibri" pitchFamily="34" charset="-122"/>
                <a:cs typeface="Calibri" pitchFamily="34" charset="-120"/>
              </a:rPr>
              <a:t>muons</a:t>
            </a:r>
            <a:r>
              <a:rPr lang="en-US" sz="1500" dirty="0">
                <a:solidFill>
                  <a:srgbClr val="1A1F2B"/>
                </a:solidFill>
                <a:latin typeface="Calibri" pitchFamily="34" charset="0"/>
                <a:ea typeface="Calibri" pitchFamily="34" charset="-122"/>
                <a:cs typeface="Calibri" pitchFamily="34" charset="-120"/>
              </a:rPr>
              <a:t>. A muon at rest has a mean lifetime of about </a:t>
            </a:r>
            <a:r>
              <a:rPr lang="en-US" sz="1500" b="1" dirty="0">
                <a:solidFill>
                  <a:srgbClr val="1A1F2B"/>
                </a:solidFill>
                <a:latin typeface="Calibri" pitchFamily="34" charset="0"/>
                <a:ea typeface="Calibri" pitchFamily="34" charset="-122"/>
                <a:cs typeface="Calibri" pitchFamily="34" charset="-120"/>
              </a:rPr>
              <a:t>2.2 µs</a:t>
            </a:r>
            <a:r>
              <a:rPr lang="en-US" sz="1500" dirty="0">
                <a:solidFill>
                  <a:srgbClr val="1A1F2B"/>
                </a:solidFill>
                <a:latin typeface="Calibri" pitchFamily="34" charset="0"/>
                <a:ea typeface="Calibri" pitchFamily="34" charset="-122"/>
                <a:cs typeface="Calibri" pitchFamily="34" charset="-120"/>
              </a:rPr>
              <a:t>. Even at almost the speed of light, it would travel only about 660 m in that time, so almost none should reach sea level.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fact, large numbers are detected at the ground. For particles moving at speeds close to c, the lifetime </a:t>
            </a:r>
            <a:r>
              <a:rPr lang="en-US" sz="1500" b="1" dirty="0">
                <a:solidFill>
                  <a:srgbClr val="1A1F2B"/>
                </a:solidFill>
                <a:latin typeface="Calibri" pitchFamily="34" charset="0"/>
                <a:ea typeface="Calibri" pitchFamily="34" charset="-122"/>
                <a:cs typeface="Calibri" pitchFamily="34" charset="-120"/>
              </a:rPr>
              <a:t>measured by an observer they are moving past</a:t>
            </a:r>
            <a:r>
              <a:rPr lang="en-US" sz="1500" dirty="0">
                <a:solidFill>
                  <a:srgbClr val="1A1F2B"/>
                </a:solidFill>
                <a:latin typeface="Calibri" pitchFamily="34" charset="0"/>
                <a:ea typeface="Calibri" pitchFamily="34" charset="-122"/>
                <a:cs typeface="Calibri" pitchFamily="34" charset="-120"/>
              </a:rPr>
              <a:t> is much longer than the lifetime at rest; at 0.995c it is about ten times longer. This relativistic increase in lifetime is only significant at speeds that are a large fraction of c. It also matters in accelerators: fast unstable particles travel much further before decaying, which is how their tracks can be recorded.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 many muons reach the ground?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Fraction of muons still undecayed against distance travelled at 0.995c (curves from exponential decay with a mean lifetime). With a 2.2 µs lifetime almost none would survive the first few kilometres; with the longer lifetime measured for fast muons, about 16% survive 12 km. No relativistic equations are needed in this course, only the idea.">    </p:cNvPr>
          <p:cNvPicPr>
            <a:picLocks noChangeAspect="1"/>
          </p:cNvPicPr>
          <p:nvPr/>
        </p:nvPicPr>
        <p:blipFill>
          <a:blip r:embed="rId1"/>
          <a:stretch>
            <a:fillRect/>
          </a:stretch>
        </p:blipFill>
        <p:spPr>
          <a:xfrm>
            <a:off x="2510028" y="1371600"/>
            <a:ext cx="4124858" cy="2300630"/>
          </a:xfrm>
          <a:prstGeom prst="rect">
            <a:avLst/>
          </a:prstGeom>
        </p:spPr>
      </p:pic>
      <p:sp>
        <p:nvSpPr>
          <p:cNvPr id="5" name="Text 2"/>
          <p:cNvSpPr txBox="1"/>
          <p:nvPr/>
        </p:nvSpPr>
        <p:spPr>
          <a:xfrm>
            <a:off x="2510028" y="3717950"/>
            <a:ext cx="4124858" cy="899770"/>
          </a:xfrm>
          <a:prstGeom prst="rect">
            <a:avLst/>
          </a:prstGeom>
          <a:noFill/>
          <a:ln/>
        </p:spPr>
        <p:txBody>
          <a:bodyPr wrap="square" lIns="0" tIns="0" rIns="0" bIns="0" rtlCol="0" anchor="t"/>
          <a:lstStyle/>
          <a:p>
            <a:pPr algn="ctr" indent="0" marL="0">
              <a:buNone/>
            </a:pPr>
            <a:r>
              <a:rPr lang="en-US" sz="1100" i="1" dirty="0">
                <a:solidFill>
                  <a:srgbClr val="5A6577"/>
                </a:solidFill>
              </a:rPr>
              <a:t>Fraction of muons still undecayed against distance travelled at 0.995c (curves from exponential decay with a mean lifetime). With a 2.2 µs lifetime almost none would survive the first few kilometres; with the longer lifetime measured for fast muons, about 16% survive 12 km. No relativistic equations are needed in this course, only the idea.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 many muons reach the ground?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Explain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Muons are produced about 12 km above the ground and travel downwards at 0.995c. Their mean lifetime at rest is 2.2 µs. Explain why muons detected at sea level are evidence that the lifetime of a fast-moving particle is increased. Include a calculation in your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Speed = 0.995 × 3.00 × 10⁸ = 2.985 × 10⁸ m s⁻¹; in one lifetime at rest a muon travels 2.985 × 10⁸ × 2.2 × 10⁻⁶ ≈ </a:t>
            </a:r>
            <a:r>
              <a:rPr lang="en-US" sz="1500" b="1" dirty="0">
                <a:solidFill>
                  <a:srgbClr val="1A1F2B"/>
                </a:solidFill>
                <a:latin typeface="Calibri" pitchFamily="34" charset="0"/>
                <a:ea typeface="Calibri" pitchFamily="34" charset="-122"/>
                <a:cs typeface="Calibri" pitchFamily="34" charset="-120"/>
              </a:rPr>
              <a:t>660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journey of 12 km takes 12 × 10³ ÷ 2.985 × 10⁸ ≈ </a:t>
            </a:r>
            <a:r>
              <a:rPr lang="en-US" sz="1500" b="1" dirty="0">
                <a:solidFill>
                  <a:srgbClr val="1A1F2B"/>
                </a:solidFill>
                <a:latin typeface="Calibri" pitchFamily="34" charset="0"/>
                <a:ea typeface="Calibri" pitchFamily="34" charset="-122"/>
                <a:cs typeface="Calibri" pitchFamily="34" charset="-120"/>
              </a:rPr>
              <a:t>40 µs, about 18 lifetimes</a:t>
            </a:r>
            <a:r>
              <a:rPr lang="en-US" sz="1500" dirty="0">
                <a:solidFill>
                  <a:srgbClr val="1A1F2B"/>
                </a:solidFill>
                <a:latin typeface="Calibri" pitchFamily="34" charset="0"/>
                <a:ea typeface="Calibri" pitchFamily="34" charset="-122"/>
                <a:cs typeface="Calibri" pitchFamily="34" charset="-120"/>
              </a:rPr>
              <a:t>. If the lifetime were 2.2 µs, only a minute fraction of the muons would still exist at sea level, far too few to detect in large numbers.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Many muons are in fact detected at sea level, so they must survive much longer than 2.2 µs as measured in the Earth's frame.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 many muons reach the ground?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the relativistic increase in lifetime: it is significant because the muons travel at a speed very close to c. At everyday speeds the effect is far too small to notice.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 many muons reach the ground?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"Faster than light"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the muons "move faster than light" or "stop decaying". They still decay at random; what changes is that, measured from the ground, their mean lifetime is much longer, so they cover a greater distance before decaying.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in two steps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masses in MeV/c² or GeV/c²: first turn the energy into joules (× 1.60 × 10⁻¹³ or × 1.60 × 10⁻¹⁰), then divide by c². Write each step on its own line.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Two photons, two rest energies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annihilation the total energy is shared between two photons, so each photon from a pair at rest has mc², not 2mc². In pair production one photon must supply 2mc².</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Three checks, in order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Charge, baryon number, lepton number: check all three for every interaction and show the totals. If a reaction is impossible even though all three balance, look at energy: is the total rest mass of the products bigger than the parent's?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Quark arithmetic</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each quark's charge under its symbol and add, as fractions. An antiquark flips the sign: d̄ is +1/3, ū is −2/3. A total that is not a whole number means the combination is wrong.</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Muons in words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one number (the distance travelled in 2.2 µs, a few hundred metres) and compare it with the height of production. Then say "the lifetime measured in the Earth's frame is increased because the muons travel close to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49017"/>
                <a:gridCol w="2789834"/>
                <a:gridCol w="278983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antiparticle has negative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Annihilation releases 2mc², which needs both masses to be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mass, opposite charge, baryon number and lepton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Annihilation of a pair at rest produces one photon.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photon always has momentum; the total before was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photons, equal energies, opposite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1.02 MeV photon can create a pair anywhere.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empty space energy and momentum cannot both be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Pair production happens near a nucleus, which takes up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Mesons are mid-weight particles and leptons are light ones.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names began as mass labels but the tau lepton is heavier than a proton.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Classify by content: baryons qqq, mesons qq̄, leptons fundamental.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charge balances, the reaction is 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Baryon and lepton number must balance too, and energy must be available.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Q, B, L (and energy): one failure rules it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49017"/>
                <a:gridCol w="2789834"/>
                <a:gridCol w="278983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Neutral particles are their own antiparticles.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neutron and neutrino are neutral but have baryon or lepton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particles with every quantum number zero, like the photon, are their own antiparticles.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7 Atomic structure and particle accelerators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are given the energy for pair creation in linacs and cyclotrons, and the curved tracks of pair production are interpreted with r = p/BQ.</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Photons (Unit 2) and momentum (4.1)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 hf, c = fλ and the electronvolt are used for every annihilation and pair-production photon. Conservation of momentum explains why annihilation gives two photons and why pair production needs a nucleus nearby.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Nuclear decay and binding energy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ΔE = c²Δm gives the energy released in fission and fusion, and β± decay equations use the same conservation checks as this page.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46604"/>
                <a:gridCol w="3122676"/>
                <a:gridCol w="256032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c²Δm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equivalent of a change in mass, and vice versa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E₀ = mc²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rest energy of one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(special case of the line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MeV = 1.60 × 10⁻¹³ J; 1 GeV = 1.60 × 10⁻¹⁰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particle energies to SI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(from 1 eV = 1.60 × 10⁻¹⁹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(kg) = E (J) ÷ 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MeV/c² and GeV/c² to 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Eᵧ = mc² (each photon)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annihilation of a particle–antiparticle pair at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E_(min) = 2mc²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minimum photon energy for pair production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hf, c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and wavelength of the photons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State the quark composition of a proton and of a neutron, and show that their charges are correct.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muon has a mass of 106 MeV/c². What is its mass in kg?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What is the minimum photon energy needed to make a muon–antimuon pair?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Is n → p + e⁻ possible? Give a reason.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is the π⁺ classed as a meson and not a baryon?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An electron and a positron, each with negligible kinetic energy, annihilate. State the total energy released in MeV and explain why it is shared equally between two photons.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Proton </a:t>
            </a:r>
            <a:r>
              <a:rPr lang="en-US" sz="1500" b="1" dirty="0">
                <a:solidFill>
                  <a:srgbClr val="1A1F2B"/>
                </a:solidFill>
                <a:latin typeface="Calibri" pitchFamily="34" charset="0"/>
                <a:ea typeface="Calibri" pitchFamily="34" charset="-122"/>
                <a:cs typeface="Calibri" pitchFamily="34" charset="-120"/>
              </a:rPr>
              <a:t>uud</a:t>
            </a:r>
            <a:r>
              <a:rPr lang="en-US" sz="1500" dirty="0">
                <a:solidFill>
                  <a:srgbClr val="1A1F2B"/>
                </a:solidFill>
                <a:latin typeface="Calibri" pitchFamily="34" charset="0"/>
                <a:ea typeface="Calibri" pitchFamily="34" charset="-122"/>
                <a:cs typeface="Calibri" pitchFamily="34" charset="-120"/>
              </a:rPr>
              <a:t>: +2/3 + 2/3 − 1/3 = +1. Neutron </a:t>
            </a:r>
            <a:r>
              <a:rPr lang="en-US" sz="1500" b="1" dirty="0">
                <a:solidFill>
                  <a:srgbClr val="1A1F2B"/>
                </a:solidFill>
                <a:latin typeface="Calibri" pitchFamily="34" charset="0"/>
                <a:ea typeface="Calibri" pitchFamily="34" charset="-122"/>
                <a:cs typeface="Calibri" pitchFamily="34" charset="-120"/>
              </a:rPr>
              <a:t>udd</a:t>
            </a:r>
            <a:r>
              <a:rPr lang="en-US" sz="1500" dirty="0">
                <a:solidFill>
                  <a:srgbClr val="1A1F2B"/>
                </a:solidFill>
                <a:latin typeface="Calibri" pitchFamily="34" charset="0"/>
                <a:ea typeface="Calibri" pitchFamily="34" charset="-122"/>
                <a:cs typeface="Calibri" pitchFamily="34" charset="-120"/>
              </a:rPr>
              <a:t>: +2/3 − 1/3 − 1/3 =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106 × 1.60 × 10⁻¹³ = 1.70 × 10⁻¹¹ J; ÷ 9.00 × 10¹⁶ = </a:t>
            </a:r>
            <a:r>
              <a:rPr lang="en-US" sz="1500" b="1" dirty="0">
                <a:solidFill>
                  <a:srgbClr val="1A1F2B"/>
                </a:solidFill>
                <a:latin typeface="Calibri" pitchFamily="34" charset="0"/>
                <a:ea typeface="Calibri" pitchFamily="34" charset="-122"/>
                <a:cs typeface="Calibri" pitchFamily="34" charset="-120"/>
              </a:rPr>
              <a:t>1.88 × 10⁻²⁸ kg</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Twice the rest energy: 2 × 106 MeV = </a:t>
            </a:r>
            <a:r>
              <a:rPr lang="en-US" sz="1500" b="1" dirty="0">
                <a:solidFill>
                  <a:srgbClr val="1A1F2B"/>
                </a:solidFill>
                <a:latin typeface="Calibri" pitchFamily="34" charset="0"/>
                <a:ea typeface="Calibri" pitchFamily="34" charset="-122"/>
                <a:cs typeface="Calibri" pitchFamily="34" charset="-120"/>
              </a:rPr>
              <a:t>212 MeV</a:t>
            </a:r>
            <a:r>
              <a:rPr lang="en-US" sz="1500" dirty="0">
                <a:solidFill>
                  <a:srgbClr val="1A1F2B"/>
                </a:solidFill>
                <a:latin typeface="Calibri" pitchFamily="34" charset="0"/>
                <a:ea typeface="Calibri" pitchFamily="34" charset="-122"/>
                <a:cs typeface="Calibri" pitchFamily="34" charset="-120"/>
              </a:rPr>
              <a:t> (0.212 GeV).</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No.</a:t>
            </a:r>
            <a:r>
              <a:rPr lang="en-US" sz="1500" dirty="0">
                <a:solidFill>
                  <a:srgbClr val="1A1F2B"/>
                </a:solidFill>
                <a:latin typeface="Calibri" pitchFamily="34" charset="0"/>
                <a:ea typeface="Calibri" pitchFamily="34" charset="-122"/>
                <a:cs typeface="Calibri" pitchFamily="34" charset="-120"/>
              </a:rPr>
              <a:t> Charge (0 → 0) and baryon number (1 → 1) balance, but lepton number does not: 0 before, +1 after. An antineutrino must also be emitted.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It is made of a quark and an antiquark (ud̄), so its baryon number is 1/3 − 1/3 = </a:t>
            </a:r>
            <a:r>
              <a:rPr lang="en-US" sz="1500" b="1" dirty="0">
                <a:solidFill>
                  <a:srgbClr val="1A1F2B"/>
                </a:solidFill>
                <a:latin typeface="Calibri" pitchFamily="34" charset="0"/>
                <a:ea typeface="Calibri" pitchFamily="34" charset="-122"/>
                <a:cs typeface="Calibri" pitchFamily="34" charset="-120"/>
              </a:rPr>
              <a:t>0</a:t>
            </a:r>
            <a:r>
              <a:rPr lang="en-US" sz="1500" dirty="0">
                <a:solidFill>
                  <a:srgbClr val="1A1F2B"/>
                </a:solidFill>
                <a:latin typeface="Calibri" pitchFamily="34" charset="0"/>
                <a:ea typeface="Calibri" pitchFamily="34" charset="-122"/>
                <a:cs typeface="Calibri" pitchFamily="34" charset="-120"/>
              </a:rPr>
              <a:t>. Baryons have three quarks and baryon number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Total energy = 2mₑc² ≈ 2 × 0.51 = </a:t>
            </a:r>
            <a:r>
              <a:rPr lang="en-US" sz="1500" b="1" dirty="0">
                <a:solidFill>
                  <a:srgbClr val="1A1F2B"/>
                </a:solidFill>
                <a:latin typeface="Calibri" pitchFamily="34" charset="0"/>
                <a:ea typeface="Calibri" pitchFamily="34" charset="-122"/>
                <a:cs typeface="Calibri" pitchFamily="34" charset="-120"/>
              </a:rPr>
              <a:t>1.02 MeV</a:t>
            </a:r>
            <a:r>
              <a:rPr lang="en-US" sz="1500" dirty="0">
                <a:solidFill>
                  <a:srgbClr val="1A1F2B"/>
                </a:solidFill>
                <a:latin typeface="Calibri" pitchFamily="34" charset="0"/>
                <a:ea typeface="Calibri" pitchFamily="34" charset="-122"/>
                <a:cs typeface="Calibri" pitchFamily="34" charset="-120"/>
              </a:rPr>
              <a:t>. The total momentum before is zero, so the two photons must have equal and opposite momenta; since p = E/c for a photon, equal momenta mean equal energies, 0.51 MeV each.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quantity is not always conserved in particle interactions?</a:t>
            </a:r>
            <a:endParaRPr lang="en-US" sz="1600" dirty="0"/>
          </a:p>
          <a:p>
            <a:pPr indent="0" marL="0">
              <a:spcAft>
                <a:spcPts val="600"/>
              </a:spcAft>
              <a:buNone/>
            </a:pPr>
            <a:r>
              <a:rPr lang="en-US" sz="1600" dirty="0">
                <a:solidFill>
                  <a:srgbClr val="1A1F2B"/>
                </a:solidFill>
              </a:rPr>
              <a:t>A   baryon number</a:t>
            </a:r>
            <a:endParaRPr lang="en-US" sz="1600" dirty="0"/>
          </a:p>
          <a:p>
            <a:pPr indent="0" marL="0">
              <a:spcAft>
                <a:spcPts val="600"/>
              </a:spcAft>
              <a:buNone/>
            </a:pPr>
            <a:r>
              <a:rPr lang="en-US" sz="1600" dirty="0">
                <a:solidFill>
                  <a:srgbClr val="1A1F2B"/>
                </a:solidFill>
              </a:rPr>
              <a:t>B   charge</a:t>
            </a:r>
            <a:endParaRPr lang="en-US" sz="1600" dirty="0"/>
          </a:p>
          <a:p>
            <a:pPr indent="0" marL="0">
              <a:spcAft>
                <a:spcPts val="600"/>
              </a:spcAft>
              <a:buNone/>
            </a:pPr>
            <a:r>
              <a:rPr lang="en-US" sz="1600" dirty="0">
                <a:solidFill>
                  <a:srgbClr val="1A1F2B"/>
                </a:solidFill>
              </a:rPr>
              <a:t>C   lepton number</a:t>
            </a:r>
            <a:endParaRPr lang="en-US" sz="1600" dirty="0"/>
          </a:p>
          <a:p>
            <a:pPr indent="0" marL="0">
              <a:spcAft>
                <a:spcPts val="600"/>
              </a:spcAft>
              <a:buNone/>
            </a:pPr>
            <a:r>
              <a:rPr lang="en-US" sz="1600" dirty="0">
                <a:solidFill>
                  <a:srgbClr val="1A1F2B"/>
                </a:solidFill>
              </a:rPr>
              <a:t>D   number of hadrons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particle is a lepton?</a:t>
            </a:r>
            <a:endParaRPr lang="en-US" sz="1600" dirty="0"/>
          </a:p>
          <a:p>
            <a:pPr indent="0" marL="0">
              <a:spcAft>
                <a:spcPts val="600"/>
              </a:spcAft>
              <a:buNone/>
            </a:pPr>
            <a:r>
              <a:rPr lang="en-US" sz="1600" dirty="0">
                <a:solidFill>
                  <a:srgbClr val="1A1F2B"/>
                </a:solidFill>
              </a:rPr>
              <a:t>A   neutron</a:t>
            </a:r>
            <a:endParaRPr lang="en-US" sz="1600" dirty="0"/>
          </a:p>
          <a:p>
            <a:pPr indent="0" marL="0">
              <a:spcAft>
                <a:spcPts val="600"/>
              </a:spcAft>
              <a:buNone/>
            </a:pPr>
            <a:r>
              <a:rPr lang="en-US" sz="1600" dirty="0">
                <a:solidFill>
                  <a:srgbClr val="1A1F2B"/>
                </a:solidFill>
              </a:rPr>
              <a:t>B   muon</a:t>
            </a:r>
            <a:endParaRPr lang="en-US" sz="1600" dirty="0"/>
          </a:p>
          <a:p>
            <a:pPr indent="0" marL="0">
              <a:spcAft>
                <a:spcPts val="600"/>
              </a:spcAft>
              <a:buNone/>
            </a:pPr>
            <a:r>
              <a:rPr lang="en-US" sz="1600" dirty="0">
                <a:solidFill>
                  <a:srgbClr val="1A1F2B"/>
                </a:solidFill>
              </a:rPr>
              <a:t>C   pion</a:t>
            </a:r>
            <a:endParaRPr lang="en-US" sz="1600" dirty="0"/>
          </a:p>
          <a:p>
            <a:pPr indent="0" marL="0">
              <a:spcAft>
                <a:spcPts val="600"/>
              </a:spcAft>
              <a:buNone/>
            </a:pPr>
            <a:r>
              <a:rPr lang="en-US" sz="1600" dirty="0">
                <a:solidFill>
                  <a:srgbClr val="1A1F2B"/>
                </a:solidFill>
              </a:rPr>
              <a:t>D   proton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particle has a mass of 1.00 GeV/c².</a:t>
            </a:r>
            <a:endParaRPr lang="en-US" sz="1600" dirty="0"/>
          </a:p>
          <a:p>
            <a:pPr indent="0" marL="0">
              <a:spcAft>
                <a:spcPts val="600"/>
              </a:spcAft>
              <a:buNone/>
            </a:pPr>
            <a:r>
              <a:rPr lang="en-US" sz="1600" dirty="0">
                <a:solidFill>
                  <a:srgbClr val="1A1F2B"/>
                </a:solidFill>
              </a:rPr>
              <a:t>What is this mass in kilograms?</a:t>
            </a:r>
            <a:endParaRPr lang="en-US" sz="1600" dirty="0"/>
          </a:p>
          <a:p>
            <a:pPr indent="0" marL="0">
              <a:spcAft>
                <a:spcPts val="600"/>
              </a:spcAft>
              <a:buNone/>
            </a:pPr>
            <a:r>
              <a:rPr lang="en-US" sz="1600" dirty="0">
                <a:solidFill>
                  <a:srgbClr val="1A1F2B"/>
                </a:solidFill>
              </a:rPr>
              <a:t>A   1.78 × 10⁻²⁷ kg</a:t>
            </a:r>
            <a:endParaRPr lang="en-US" sz="1600" dirty="0"/>
          </a:p>
          <a:p>
            <a:pPr indent="0" marL="0">
              <a:spcAft>
                <a:spcPts val="600"/>
              </a:spcAft>
              <a:buNone/>
            </a:pPr>
            <a:r>
              <a:rPr lang="en-US" sz="1600" dirty="0">
                <a:solidFill>
                  <a:srgbClr val="1A1F2B"/>
                </a:solidFill>
              </a:rPr>
              <a:t>B   5.33 × 10⁻¹⁹ kg</a:t>
            </a:r>
            <a:endParaRPr lang="en-US" sz="1600" dirty="0"/>
          </a:p>
          <a:p>
            <a:pPr indent="0" marL="0">
              <a:spcAft>
                <a:spcPts val="600"/>
              </a:spcAft>
              <a:buNone/>
            </a:pPr>
            <a:r>
              <a:rPr lang="en-US" sz="1600" dirty="0">
                <a:solidFill>
                  <a:srgbClr val="1A1F2B"/>
                </a:solidFill>
              </a:rPr>
              <a:t>C   1.60 × 10⁻¹⁰ kg</a:t>
            </a:r>
            <a:endParaRPr lang="en-US" sz="1600" dirty="0"/>
          </a:p>
          <a:p>
            <a:pPr indent="0" marL="0">
              <a:spcAft>
                <a:spcPts val="600"/>
              </a:spcAft>
              <a:buNone/>
            </a:pPr>
            <a:r>
              <a:rPr lang="en-US" sz="1600" dirty="0">
                <a:solidFill>
                  <a:srgbClr val="1A1F2B"/>
                </a:solidFill>
              </a:rPr>
              <a:t>D   1.44 × 10⁷ kg</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Particles in the standard model can be grouped as baryons, mesons, leptons and photons. The charges of the up and down quarks are +2/3 e and −1/3 e.</a:t>
            </a:r>
            <a:endParaRPr lang="en-US" sz="1400" dirty="0"/>
          </a:p>
          <a:p>
            <a:pPr indent="0" marL="0">
              <a:spcAft>
                <a:spcPts val="600"/>
              </a:spcAft>
              <a:buNone/>
            </a:pPr>
            <a:r>
              <a:rPr lang="en-US" sz="1400" dirty="0">
                <a:solidFill>
                  <a:srgbClr val="1A1F2B"/>
                </a:solidFill>
              </a:rPr>
              <a:t>(a) State the difference in quark structure between a baryon and a meson.  [2]</a:t>
            </a:r>
            <a:endParaRPr lang="en-US" sz="1400" dirty="0"/>
          </a:p>
          <a:p>
            <a:pPr indent="0" marL="0">
              <a:spcAft>
                <a:spcPts val="600"/>
              </a:spcAft>
              <a:buNone/>
            </a:pPr>
            <a:r>
              <a:rPr lang="en-US" sz="1400" dirty="0">
                <a:solidFill>
                  <a:srgbClr val="1A1F2B"/>
                </a:solidFill>
              </a:rPr>
              <a:t>(b) State the quark composition of the proton and show that it gives the correct charge.  [2]</a:t>
            </a:r>
            <a:endParaRPr lang="en-US" sz="1400" dirty="0"/>
          </a:p>
          <a:p>
            <a:pPr indent="0" marL="0">
              <a:spcAft>
                <a:spcPts val="600"/>
              </a:spcAft>
              <a:buNone/>
            </a:pPr>
            <a:r>
              <a:rPr lang="en-US" sz="1400" dirty="0">
                <a:solidFill>
                  <a:srgbClr val="1A1F2B"/>
                </a:solidFill>
              </a:rPr>
              <a:t>(c) The antiproton has the same mass as the proton. State its charge and its quark composition.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In a hospital scanner, a radioactive tracer emits positrons inside the patient's body. Each positron slows down and then annihilates with an electron. Assume both particles are at rest when they annihilate. Mass of electron = 9.11 × 10⁻³¹ kg.</a:t>
            </a:r>
            <a:endParaRPr lang="en-US" sz="1200" dirty="0"/>
          </a:p>
          <a:p>
            <a:pPr indent="0" marL="0">
              <a:spcAft>
                <a:spcPts val="600"/>
              </a:spcAft>
              <a:buNone/>
            </a:pPr>
            <a:r>
              <a:rPr lang="en-US" sz="1200" dirty="0">
                <a:solidFill>
                  <a:srgbClr val="1A1F2B"/>
                </a:solidFill>
              </a:rPr>
              <a:t>Figure: two photons from one annihilation reaching opposite detectors (not to scale)</a:t>
            </a:r>
            <a:endParaRPr lang="en-US" sz="1200" dirty="0"/>
          </a:p>
          <a:p>
            <a:pPr indent="0" marL="0">
              <a:spcAft>
                <a:spcPts val="600"/>
              </a:spcAft>
              <a:buNone/>
            </a:pPr>
            <a:r>
              <a:rPr lang="en-US" sz="1200" dirty="0">
                <a:solidFill>
                  <a:srgbClr val="1A1F2B"/>
                </a:solidFill>
              </a:rPr>
              <a:t>(a) State what is meant by the antiparticle of a particle.  [1]</a:t>
            </a:r>
            <a:endParaRPr lang="en-US" sz="1200" dirty="0"/>
          </a:p>
          <a:p>
            <a:pPr indent="0" marL="0">
              <a:spcAft>
                <a:spcPts val="600"/>
              </a:spcAft>
              <a:buNone/>
            </a:pPr>
            <a:r>
              <a:rPr lang="en-US" sz="1200" dirty="0">
                <a:solidFill>
                  <a:srgbClr val="1A1F2B"/>
                </a:solidFill>
              </a:rPr>
              <a:t>(b) Explain why the annihilation produces two photons travelling in opposite directions.  [2]</a:t>
            </a:r>
            <a:endParaRPr lang="en-US" sz="1200" dirty="0"/>
          </a:p>
          <a:p>
            <a:pPr indent="0" marL="0">
              <a:spcAft>
                <a:spcPts val="600"/>
              </a:spcAft>
              <a:buNone/>
            </a:pPr>
            <a:r>
              <a:rPr lang="en-US" sz="1200" dirty="0">
                <a:solidFill>
                  <a:srgbClr val="1A1F2B"/>
                </a:solidFill>
              </a:rPr>
              <a:t>(c) Calculate the energy of each photon in joules and its wavelength.  [3]</a:t>
            </a:r>
            <a:endParaRPr lang="en-US" sz="1200" dirty="0"/>
          </a:p>
          <a:p>
            <a:pPr indent="0" marL="0">
              <a:spcAft>
                <a:spcPts val="600"/>
              </a:spcAft>
              <a:buNone/>
            </a:pPr>
            <a:r>
              <a:rPr lang="en-US" sz="1200" dirty="0">
                <a:solidFill>
                  <a:srgbClr val="1A1F2B"/>
                </a:solidFill>
              </a:rPr>
              <a:t>(d) Detectors surround the patient. Suggest how recording two photons at the same moment, on opposite sides, helps to locate where the annihilation took place.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734982"/>
            <a:ext cx="3474720" cy="238219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81328"/>
          </a:xfrm>
          <a:prstGeom prst="roundRect">
            <a:avLst>
              <a:gd name="adj" fmla="val 3704"/>
            </a:avLst>
          </a:prstGeom>
          <a:solidFill>
            <a:srgbClr val="F3F5F9"/>
          </a:solidFill>
          <a:ln w="12700">
            <a:solidFill>
              <a:srgbClr val="DDE2EA"/>
            </a:solidFill>
            <a:prstDash val="solid"/>
          </a:ln>
        </p:spPr>
      </p:sp>
      <p:sp>
        <p:nvSpPr>
          <p:cNvPr id="5" name="Text 3"/>
          <p:cNvSpPr txBox="1"/>
          <p:nvPr/>
        </p:nvSpPr>
        <p:spPr>
          <a:xfrm>
            <a:off x="685800" y="1463040"/>
            <a:ext cx="7772400" cy="125272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Charge, baryon number and lepton number are conserved in every interaction. The number of hadrons can change: for example a proton and an antiproton (two hadrons) can annihilate into three pions.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622005"/>
          </a:xfrm>
          <a:prstGeom prst="roundRect">
            <a:avLst>
              <a:gd name="adj" fmla="val 3382"/>
            </a:avLst>
          </a:prstGeom>
          <a:solidFill>
            <a:srgbClr val="F3F5F9"/>
          </a:solidFill>
          <a:ln w="12700">
            <a:solidFill>
              <a:srgbClr val="DDE2EA"/>
            </a:solidFill>
            <a:prstDash val="solid"/>
          </a:ln>
        </p:spPr>
      </p:sp>
      <p:sp>
        <p:nvSpPr>
          <p:cNvPr id="5" name="Text 3"/>
          <p:cNvSpPr txBox="1"/>
          <p:nvPr/>
        </p:nvSpPr>
        <p:spPr>
          <a:xfrm>
            <a:off x="685800" y="1463040"/>
            <a:ext cx="7772400" cy="139340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Leptons are fundamental particles that are not made of quarks: the electron, muon, tau and the three neutrinos. The neutron and proton are baryons (three quarks) and the pion is a meson (quark and antiquark), so the answer is the muon.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96457"/>
          </a:xfrm>
          <a:prstGeom prst="roundRect">
            <a:avLst>
              <a:gd name="adj" fmla="val 4586"/>
            </a:avLst>
          </a:prstGeom>
          <a:solidFill>
            <a:srgbClr val="F3F5F9"/>
          </a:solidFill>
          <a:ln w="12700">
            <a:solidFill>
              <a:srgbClr val="DDE2EA"/>
            </a:solidFill>
            <a:prstDash val="solid"/>
          </a:ln>
        </p:spPr>
      </p:sp>
      <p:sp>
        <p:nvSpPr>
          <p:cNvPr id="5" name="Text 3"/>
          <p:cNvSpPr txBox="1"/>
          <p:nvPr/>
        </p:nvSpPr>
        <p:spPr>
          <a:xfrm>
            <a:off x="685800" y="1463040"/>
            <a:ext cx="7772400" cy="96785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Rest energy = 1.00 × 10⁹ × 1.60 × 10⁻¹⁹ = 1.60 × 10⁻¹⁰ J. m = E/c² = 1.60 × 10⁻¹⁰ ÷ 9.00 × 10¹⁶ = 1.78 × 10⁻²⁷ kg.</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88920"/>
          </a:xfrm>
          <a:prstGeom prst="roundRect">
            <a:avLst>
              <a:gd name="adj" fmla="val 1967"/>
            </a:avLst>
          </a:prstGeom>
          <a:solidFill>
            <a:srgbClr val="F3F5F9"/>
          </a:solidFill>
          <a:ln w="12700">
            <a:solidFill>
              <a:srgbClr val="DDE2EA"/>
            </a:solidFill>
            <a:prstDash val="solid"/>
          </a:ln>
        </p:spPr>
      </p:sp>
      <p:sp>
        <p:nvSpPr>
          <p:cNvPr id="5" name="Text 3"/>
          <p:cNvSpPr txBox="1"/>
          <p:nvPr/>
        </p:nvSpPr>
        <p:spPr>
          <a:xfrm>
            <a:off x="685800" y="1463040"/>
            <a:ext cx="7772400" cy="25603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baryon consists of three quarks</a:t>
            </a:r>
            <a:endParaRPr lang="en-US" sz="1600" dirty="0"/>
          </a:p>
          <a:p>
            <a:pPr marL="342900" indent="-342900">
              <a:spcAft>
                <a:spcPts val="400"/>
              </a:spcAft>
              <a:buSzPct val="100000"/>
              <a:buChar char="•"/>
            </a:pPr>
            <a:r>
              <a:rPr lang="en-US" sz="1600" dirty="0">
                <a:solidFill>
                  <a:srgbClr val="1A1F2B"/>
                </a:solidFill>
              </a:rPr>
              <a:t>a meson consists of a quark and an antiquark</a:t>
            </a:r>
            <a:endParaRPr lang="en-US" sz="1600" dirty="0"/>
          </a:p>
          <a:p>
            <a:pPr marL="342900" indent="-342900">
              <a:spcAft>
                <a:spcPts val="400"/>
              </a:spcAft>
              <a:buSzPct val="100000"/>
              <a:buChar char="•"/>
            </a:pPr>
            <a:r>
              <a:rPr lang="en-US" sz="1600" dirty="0">
                <a:solidFill>
                  <a:srgbClr val="1A1F2B"/>
                </a:solidFill>
              </a:rPr>
              <a:t>u u d</a:t>
            </a:r>
            <a:endParaRPr lang="en-US" sz="1600" dirty="0"/>
          </a:p>
          <a:p>
            <a:pPr marL="342900" indent="-342900">
              <a:spcAft>
                <a:spcPts val="400"/>
              </a:spcAft>
              <a:buSzPct val="100000"/>
              <a:buChar char="•"/>
            </a:pPr>
            <a:r>
              <a:rPr lang="en-US" sz="1600" dirty="0">
                <a:solidFill>
                  <a:srgbClr val="1A1F2B"/>
                </a:solidFill>
              </a:rPr>
              <a:t>+2/3 + 2/3 − 1/3 = +1 (e)</a:t>
            </a:r>
            <a:endParaRPr lang="en-US" sz="1600" dirty="0"/>
          </a:p>
          <a:p>
            <a:pPr marL="342900" indent="-342900">
              <a:spcAft>
                <a:spcPts val="400"/>
              </a:spcAft>
              <a:buSzPct val="100000"/>
              <a:buChar char="•"/>
            </a:pPr>
            <a:r>
              <a:rPr lang="en-US" sz="1600" dirty="0">
                <a:solidFill>
                  <a:srgbClr val="1A1F2B"/>
                </a:solidFill>
              </a:rPr>
              <a:t>charge −1 (e) and u u 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a particle with the same mass but opposite charge (and opposite baryon/lepton number)</a:t>
            </a:r>
            <a:endParaRPr lang="en-US" sz="1200" dirty="0"/>
          </a:p>
          <a:p>
            <a:pPr marL="342900" indent="-342900">
              <a:spcAft>
                <a:spcPts val="400"/>
              </a:spcAft>
              <a:buSzPct val="100000"/>
              <a:buChar char="•"/>
            </a:pPr>
            <a:r>
              <a:rPr lang="en-US" sz="1200" dirty="0">
                <a:solidFill>
                  <a:srgbClr val="1A1F2B"/>
                </a:solidFill>
              </a:rPr>
              <a:t>the total momentum before annihilation is (approximately) zero</a:t>
            </a:r>
            <a:endParaRPr lang="en-US" sz="1200" dirty="0"/>
          </a:p>
          <a:p>
            <a:pPr marL="342900" indent="-342900">
              <a:spcAft>
                <a:spcPts val="400"/>
              </a:spcAft>
              <a:buSzPct val="100000"/>
              <a:buChar char="•"/>
            </a:pPr>
            <a:r>
              <a:rPr lang="en-US" sz="1200" dirty="0">
                <a:solidFill>
                  <a:srgbClr val="1A1F2B"/>
                </a:solidFill>
              </a:rPr>
              <a:t>a single photon would carry momentum, so two photons with equal and opposite momenta are needed to conserve momentum</a:t>
            </a:r>
            <a:endParaRPr lang="en-US" sz="1200" dirty="0"/>
          </a:p>
          <a:p>
            <a:pPr marL="342900" indent="-342900">
              <a:spcAft>
                <a:spcPts val="400"/>
              </a:spcAft>
              <a:buSzPct val="100000"/>
              <a:buChar char="•"/>
            </a:pPr>
            <a:r>
              <a:rPr lang="en-US" sz="1200" dirty="0">
                <a:solidFill>
                  <a:srgbClr val="1A1F2B"/>
                </a:solidFill>
              </a:rPr>
              <a:t>E = mₑc² = 9.11 × 10⁻³¹ × 9.00 × 10¹⁶ = 8.20 × 10⁻¹⁴ J</a:t>
            </a:r>
            <a:endParaRPr lang="en-US" sz="1200" dirty="0"/>
          </a:p>
          <a:p>
            <a:pPr marL="342900" indent="-342900">
              <a:spcAft>
                <a:spcPts val="400"/>
              </a:spcAft>
              <a:buSzPct val="100000"/>
              <a:buChar char="•"/>
            </a:pPr>
            <a:r>
              <a:rPr lang="en-US" sz="1200" dirty="0">
                <a:solidFill>
                  <a:srgbClr val="1A1F2B"/>
                </a:solidFill>
              </a:rPr>
              <a:t>λ = hc/E = 6.63 × 10⁻³⁴ × 3.00 × 10⁸ ÷ 8.20 × 10⁻¹⁴</a:t>
            </a:r>
            <a:endParaRPr lang="en-US" sz="1200" dirty="0"/>
          </a:p>
          <a:p>
            <a:pPr marL="342900" indent="-342900">
              <a:spcAft>
                <a:spcPts val="400"/>
              </a:spcAft>
              <a:buSzPct val="100000"/>
              <a:buChar char="•"/>
            </a:pPr>
            <a:r>
              <a:rPr lang="en-US" sz="1200" dirty="0">
                <a:solidFill>
                  <a:srgbClr val="1A1F2B"/>
                </a:solidFill>
              </a:rPr>
              <a:t>= 2.43 × 10⁻¹² m</a:t>
            </a:r>
            <a:endParaRPr lang="en-US" sz="1200" dirty="0"/>
          </a:p>
          <a:p>
            <a:pPr marL="342900" indent="-342900">
              <a:spcAft>
                <a:spcPts val="400"/>
              </a:spcAft>
              <a:buSzPct val="100000"/>
              <a:buChar char="•"/>
            </a:pPr>
            <a:r>
              <a:rPr lang="en-US" sz="1200" dirty="0">
                <a:solidFill>
                  <a:srgbClr val="1A1F2B"/>
                </a:solidFill>
              </a:rPr>
              <a:t>the annihilation must have happened somewhere on the straight line joining the two detectors (many such lines cross at the tracer's location)</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 The standard model and particle interactions · Edexcel IAL Physics</dc:title>
  <dc:subject>PptxGenJS Presentation</dc:subject>
  <dc:creator>Evan Kotronis · ExaminerPrep</dc:creator>
  <cp:lastModifiedBy>Evan Kotronis · ExaminerPrep</cp:lastModifiedBy>
  <cp:revision>1</cp:revision>
  <dcterms:created xsi:type="dcterms:W3CDTF">2026-10-26T15:13:26Z</dcterms:created>
  <dcterms:modified xsi:type="dcterms:W3CDTF">2026-10-26T15:13:26Z</dcterms:modified>
</cp:coreProperties>
</file>