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2619db7-7467-7191-44dc-362a1e780e0c}">
          <p14:sldIdLst>
            <p14:sldId id="256"/>
            <p14:sldId id="257"/>
            <p14:sldId id="258"/>
            <p14:sldId id="259"/>
          </p14:sldIdLst>
        </p14:section>
        <p14:section name="Theory" id="{de211f07-288c-ea1c-6e6b-a07e77405c99}">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54be3426-3888-7651-adc8-7da3b30ec6ad}">
          <p14:sldIdLst>
            <p14:sldId id="301"/>
            <p14:sldId id="302"/>
            <p14:sldId id="303"/>
          </p14:sldIdLst>
        </p14:section>
        <p14:section name="Answers" id="{4cb11677-5fc3-fbaa-9b74-0a09f5a7c021}">
          <p14:sldIdLst>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Uncertainties and logarithmic graphs (A2). Notes for this topic: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when quantities are added or subtracted?.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when quantities are added or subtracted?.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when quantities are added or subtracted?: Worked example 1.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for products, quotients and powers?.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for products, quotients and powers?.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for products, quotients and powers?: Worked example 2.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uncertainties for products, quotients and powers?.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result agrees with an accepted value?.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result agrees with an accepted value?.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result agrees with an accepted value?: Worked example 3.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decide whether a result agrees with an accepted value?.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Worked example 4.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Worked example 4.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Worked example 4.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uncertainty in a gradient and an intercept?.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need to know about logarithms?.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need to know about logarithms?.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need to know about logarithms?.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Worked example 5.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Worked example 5.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Worked example 5.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Worked example 5.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an exponential relationship with a log graph?: Worked example 5.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power law with a log–log graph?.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power law with a log–log graph?: Worked example 6.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power law with a log–log graph?: Worked example 6.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power law with a log–log graph?: Worked example 6.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test a power law with a log–log graph?.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6.2.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6.2.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https://examinerprep.com/notes/edexcel-ial-physics/uncertainties-and-logarithmic-graphs-a2/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https://examinerprep.com/ial-physics-6-2-uncertainties-and-logarithmic-graphs-a2-questions#IALP-U6-2-B-01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https://examinerprep.com/ial-physics-6-2-uncertainties-and-logarithmic-graphs-a2-questions#IALP-U6-2-B-02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https://examinerprep.com/ial-physics-6-2-uncertainties-and-logarithmic-graphs-a2-questions#IALP-U6-2-B-01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https://examinerprep.com/ial-physics-6-2-uncertainties-and-logarithmic-graphs-a2-questions#IALP-U6-2-B-02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uncertainties-and-logarithmic-graphs-a2/" TargetMode="External"/><Relationship Id="rId2" Type="http://schemas.openxmlformats.org/officeDocument/2006/relationships/hyperlink" Target="https://examinerprep.com/ial-physics-6-2-uncertainties-and-logarithmic-graphs-a2-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6.2 Uncertainties and logarithmic graphs (A2)</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Combining uncertainties: absolute uncertainties for sums and differences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Percentage uncertainties for products and quotients, and multiplying by the power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Percentage difference from an accepted value, compared with the percentage uncertainty, to judge agreement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Error bars, steepest and shallowest gradient lines, and the uncertainty in a gradient and an intercept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Natural and base-10 logarithms, the rules you need, and significant figures in logs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Plotting ln y against x to test y = Aeᵏˣ (capacitor discharge, radioactive decay, absorption)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Plotting log y against log x to test y = kxⁿ and find n and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Units and significant figures for log columns, axes, gradients and intercepts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At A2 you carry uncertainties all the way into the final answer: add absolute uncertainties for sums and differences, add percentage uncertainties for products and quotients, and use the result to judge whether the answer agrees with an accepted value.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quantity raised to a power n contributes n times its percentage uncertainty (a square root is the power ½). A small difference between two large readings can have a large percentage uncertainty.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Percentage difference = |experimental − accepted| ÷ accepted × 100%. If it is smaller than the percentage uncertainty, the result agrees with the accepted value within its uncertainty.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Draw error bars, then the steepest and shallowest lines that still pass through them. Uncertainty in the gradient ≈ (steepest − shallowest) ÷ 2.</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y = Aeᵏˣ → plot ln y against x: gradient k, intercept ln A. y = kxⁿ → plot log y against log x: gradient n, intercept log 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log has no unit: label axes ln (V / 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Give a log to as many decimal places as the number has significant figures.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uncertainties when quantities are added or subtracted?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AS you found the uncertainty of one reading at a time. At A2 most results are calculated from several readings, so you need rules for combining uncertainties. These rules give a cautious, worst-case estimate. Start with a result that is a sum or a difference of two measured values. Each reading could be out by its full uncertainty, and the two errors could happen to push the result the same way. That is true even for a subtraction: if the first reading is slightly too high and the second slightly too low, the difference is too large by both amounts together. So the </a:t>
            </a:r>
            <a:r>
              <a:rPr lang="en-US" sz="1500" b="1" dirty="0">
                <a:solidFill>
                  <a:srgbClr val="1A1F2B"/>
                </a:solidFill>
                <a:latin typeface="Calibri" pitchFamily="34" charset="0"/>
                <a:ea typeface="Calibri" pitchFamily="34" charset="-122"/>
                <a:cs typeface="Calibri" pitchFamily="34" charset="-120"/>
              </a:rPr>
              <a:t>absolute</a:t>
            </a:r>
            <a:r>
              <a:rPr lang="en-US" sz="1500" dirty="0">
                <a:solidFill>
                  <a:srgbClr val="1A1F2B"/>
                </a:solidFill>
                <a:latin typeface="Calibri" pitchFamily="34" charset="0"/>
                <a:ea typeface="Calibri" pitchFamily="34" charset="-122"/>
                <a:cs typeface="Calibri" pitchFamily="34" charset="-120"/>
              </a:rPr>
              <a:t> uncertainties add.</a:t>
            </a:r>
            <a:endParaRPr lang="en-US" sz="1500" dirty="0"/>
          </a:p>
        </p:txBody>
      </p:sp>
      <p:sp>
        <p:nvSpPr>
          <p:cNvPr id="5" name="Shape 3"/>
          <p:cNvSpPr/>
          <p:nvPr/>
        </p:nvSpPr>
        <p:spPr>
          <a:xfrm>
            <a:off x="457200" y="2873959"/>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965399"/>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Sums and differences.</a:t>
            </a:r>
            <a:r>
              <a:rPr lang="en-US" sz="1400" dirty="0">
                <a:solidFill>
                  <a:srgbClr val="1A1F2B"/>
                </a:solidFill>
                <a:latin typeface="Calibri" pitchFamily="34" charset="0"/>
                <a:ea typeface="Calibri" pitchFamily="34" charset="-122"/>
                <a:cs typeface="Calibri" pitchFamily="34" charset="-120"/>
              </a:rPr>
              <a:t> If y = a + b or y = a - b, then Δy = Δa + Δb, where Δa and Δb are absolute uncertainties in the same unit as a and b. This is a practical-skills rule, not a formula on the data sheet.</a:t>
            </a:r>
            <a:endParaRPr lang="en-US" sz="1400" dirty="0"/>
          </a:p>
        </p:txBody>
      </p:sp>
      <p:sp>
        <p:nvSpPr>
          <p:cNvPr id="7" name="Text 5"/>
          <p:cNvSpPr txBox="1"/>
          <p:nvPr/>
        </p:nvSpPr>
        <p:spPr>
          <a:xfrm>
            <a:off x="457200" y="3605479"/>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Typical cases: a temperature rise, an extension from two scale readings, and a count rate corrected for background. Work out the absolute uncertainty first; turn it into a percentage only if the result goes on into a product or quotient.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combine uncertainties when quantities are added or subtracted?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rise can be anywhere from 26.5 °C to 28.5 °C, so it is 27.5 °C ± 1.0 °C: absolute uncertainties add even though the readings are subtracte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rise can be anywhere from 26.5 °C to 28.5 °C, so it is 27.5 °C ± 1.0 °C: absolute uncertainties add even though the readings are subtracted.</a:t>
            </a:r>
            <a:endParaRPr lang="en-US" sz="1100" dirty="0"/>
          </a:p>
        </p:txBody>
      </p:sp>
      <p:sp>
        <p:nvSpPr>
          <p:cNvPr id="6" name="Text 3"/>
          <p:cNvSpPr txBox="1"/>
          <p:nvPr/>
        </p:nvSpPr>
        <p:spPr>
          <a:xfrm>
            <a:off x="457200" y="1371600"/>
            <a:ext cx="361188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danger is a </a:t>
            </a:r>
            <a:r>
              <a:rPr lang="en-US" sz="1500" b="1" dirty="0">
                <a:solidFill>
                  <a:srgbClr val="1A1F2B"/>
                </a:solidFill>
                <a:latin typeface="Calibri" pitchFamily="34" charset="0"/>
                <a:ea typeface="Calibri" pitchFamily="34" charset="-122"/>
                <a:cs typeface="Calibri" pitchFamily="34" charset="-120"/>
              </a:rPr>
              <a:t>small difference between two large readings</a:t>
            </a:r>
            <a:r>
              <a:rPr lang="en-US" sz="1500" dirty="0">
                <a:solidFill>
                  <a:srgbClr val="1A1F2B"/>
                </a:solidFill>
                <a:latin typeface="Calibri" pitchFamily="34" charset="0"/>
                <a:ea typeface="Calibri" pitchFamily="34" charset="-122"/>
                <a:cs typeface="Calibri" pitchFamily="34" charset="-120"/>
              </a:rPr>
              <a:t>: the absolute uncertainty stays the same size but becomes a much larger fraction of the result. Design the experiment so the difference is as large as practical.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combine uncertainties when quantities are added or subtracted?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block is heated electrically. A thermometer with 1 °C divisions reads 18.5 °C at the start and 46.0 °C at the end; each reading is ± 0.5 °C. Calculate the temperature rise, its absolute uncertainty and its percentage uncertainty, and compare the last with the percentage uncertainty of the final reading alone.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rise is a difference: Δθ = 46.0 − 18.5 = 27.5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Add the absolute uncertainties: 0.5 + 0.5 = ± 1.0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Percentage uncertainty: 1.0 ÷ 27.5 × 100 = 3.6%. The 46.0 °C reading alone is only 0.5 ÷ 46.0 × 100 = 1.1%.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Δθ = 27.5 °C ± 1.0 °C (3.6%), over three times the 1.1% of one reading.</a:t>
            </a:r>
            <a:r>
              <a:rPr lang="en-US" sz="1500" dirty="0">
                <a:solidFill>
                  <a:srgbClr val="1A1F2B"/>
                </a:solidFill>
                <a:latin typeface="Calibri" pitchFamily="34" charset="0"/>
                <a:ea typeface="Calibri" pitchFamily="34" charset="-122"/>
                <a:cs typeface="Calibri" pitchFamily="34" charset="-120"/>
              </a:rPr>
              <a:t> Heating for longer would cut the percentage, because the ± 1.0 °C stays the same.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uncertainties for products, quotients and powers?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products and quotients the </a:t>
            </a:r>
            <a:r>
              <a:rPr lang="en-US" sz="1500" b="1" dirty="0">
                <a:solidFill>
                  <a:srgbClr val="1A1F2B"/>
                </a:solidFill>
                <a:latin typeface="Calibri" pitchFamily="34" charset="0"/>
                <a:ea typeface="Calibri" pitchFamily="34" charset="-122"/>
                <a:cs typeface="Calibri" pitchFamily="34" charset="-120"/>
              </a:rPr>
              <a:t>percentage</a:t>
            </a:r>
            <a:r>
              <a:rPr lang="en-US" sz="1500" dirty="0">
                <a:solidFill>
                  <a:srgbClr val="1A1F2B"/>
                </a:solidFill>
                <a:latin typeface="Calibri" pitchFamily="34" charset="0"/>
                <a:ea typeface="Calibri" pitchFamily="34" charset="-122"/>
                <a:cs typeface="Calibri" pitchFamily="34" charset="-120"/>
              </a:rPr>
              <a:t> uncertainties combine. If a is 2% too big and b is 3% too big, ab is about 5% too big. If b is 3% too small and on the bottom of a fraction, a/b is again about 5% too big: uncertainties never cancel.</a:t>
            </a:r>
            <a:endParaRPr lang="en-US" sz="1500" dirty="0"/>
          </a:p>
        </p:txBody>
      </p:sp>
      <p:sp>
        <p:nvSpPr>
          <p:cNvPr id="5" name="Shape 3"/>
          <p:cNvSpPr/>
          <p:nvPr/>
        </p:nvSpPr>
        <p:spPr>
          <a:xfrm>
            <a:off x="457200" y="2181758"/>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273198"/>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Products, quotients and powers.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If y = (aᵖ b^q)/cʳ, then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%y = p(%a) + q(%b) + r(%c)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with each power used as a positive number. Then turn the total back into an absolute uncertainty: Δy = y ×%y ÷100. This is a practical-skills rule to learn.</a:t>
            </a:r>
            <a:endParaRPr lang="en-US" sz="1400" dirty="0"/>
          </a:p>
        </p:txBody>
      </p:sp>
      <p:sp>
        <p:nvSpPr>
          <p:cNvPr id="7" name="Text 5"/>
          <p:cNvSpPr txBox="1"/>
          <p:nvPr/>
        </p:nvSpPr>
        <p:spPr>
          <a:xfrm>
            <a:off x="457200" y="3794760"/>
            <a:ext cx="8229600" cy="81564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Powers.</a:t>
            </a:r>
            <a:r>
              <a:rPr lang="en-US" sz="1500" dirty="0">
                <a:solidFill>
                  <a:srgbClr val="1A1F2B"/>
                </a:solidFill>
                <a:latin typeface="Calibri" pitchFamily="34" charset="0"/>
                <a:ea typeface="Calibri" pitchFamily="34" charset="-122"/>
                <a:cs typeface="Calibri" pitchFamily="34" charset="-120"/>
              </a:rPr>
              <a:t> A square doubles the percentage uncertainty, a cube triples it and a square root halves it. For small uncertainties (1+p)² ≈1 + 2p, which is where the factor comes from.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Exact numbers</a:t>
            </a:r>
            <a:r>
              <a:rPr lang="en-US" sz="1500" dirty="0">
                <a:solidFill>
                  <a:srgbClr val="1A1F2B"/>
                </a:solidFill>
                <a:latin typeface="Calibri" pitchFamily="34" charset="0"/>
                <a:ea typeface="Calibri" pitchFamily="34" charset="-122"/>
                <a:cs typeface="Calibri" pitchFamily="34" charset="-120"/>
              </a:rPr>
              <a:t> (2, π, ½, a count of 20 oscillations) have no uncertainty and contribute nothing.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uncertainties for products, quotients and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10769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 constant multiplier</a:t>
            </a:r>
            <a:r>
              <a:rPr lang="en-US" sz="1500" dirty="0">
                <a:solidFill>
                  <a:srgbClr val="1A1F2B"/>
                </a:solidFill>
                <a:latin typeface="Calibri" pitchFamily="34" charset="0"/>
                <a:ea typeface="Calibri" pitchFamily="34" charset="-122"/>
                <a:cs typeface="Calibri" pitchFamily="34" charset="-120"/>
              </a:rPr>
              <a:t> changes the value but not the percentage uncertainty: T = (time for 20 swings) ÷ 20 has the same percentage uncertainty as the time.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Mixed calculations</a:t>
            </a:r>
            <a:r>
              <a:rPr lang="en-US" sz="1500" dirty="0">
                <a:solidFill>
                  <a:srgbClr val="1A1F2B"/>
                </a:solidFill>
                <a:latin typeface="Calibri" pitchFamily="34" charset="0"/>
                <a:ea typeface="Calibri" pitchFamily="34" charset="-122"/>
                <a:cs typeface="Calibri" pitchFamily="34" charset="-120"/>
              </a:rPr>
              <a:t> such as c = E ÷mΔθ: absolute uncertainty of the difference first, then its percentage, then add percentages.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Rounding.</a:t>
            </a:r>
            <a:r>
              <a:rPr lang="en-US" sz="1500" dirty="0">
                <a:solidFill>
                  <a:srgbClr val="1A1F2B"/>
                </a:solidFill>
                <a:latin typeface="Calibri" pitchFamily="34" charset="0"/>
                <a:ea typeface="Calibri" pitchFamily="34" charset="-122"/>
                <a:cs typeface="Calibri" pitchFamily="34" charset="-120"/>
              </a:rPr>
              <a:t> Give the final absolute uncertainty to 1 (or 2) significant figures and the value to the same decimal place.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quantity with the highest power usually dominates the total, so it deserves the most precise instrument: for a wire, measure the diameter with a micrometer at several places and average.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uncertainties for products, quotients and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wire, R = 6.4 Ω ± 0.1 Ω, diameter d = 0.28 mm ± 0.01 mm and length l = 0.850 m ± 0.002 m. Calculate the resistivity ρ = RA/l, where A = πd²/4, and its absolute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The value: A = π(0.28 × 10⁻³)² ÷ 4 = 6.16 × 10⁻⁸ m², so ρ = 6.4 × 6.16 × 10⁻⁸ ÷ 0.850 = 4.64 × 10⁻⁷ Ω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Percentage uncertainty of each measurement: %R = 0.1 ÷ 6.4 × 100 = 1.6%; %d = 0.01 ÷ 0.28 × 100 = 3.6%; %l = 0.002 ÷ 0.850 × 100 = 0.24%.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d is squared, so its percentage counts twice; add everything: %ρ = 1.6 + 2 × 3.6 + 0.24 = 8.9%.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4</a:t>
            </a:r>
            <a:r>
              <a:rPr lang="en-US" sz="1500" dirty="0">
                <a:solidFill>
                  <a:srgbClr val="1A1F2B"/>
                </a:solidFill>
                <a:latin typeface="Calibri" pitchFamily="34" charset="0"/>
                <a:ea typeface="Calibri" pitchFamily="34" charset="-122"/>
                <a:cs typeface="Calibri" pitchFamily="34" charset="-120"/>
              </a:rPr>
              <a:t> Back to an absolute uncertainty: Δρ = 8.9% × 4.64 × 10⁻⁷ = 0.41 × 10⁻⁷ Ω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ρ = (4.6 ± 0.4) × 10⁻⁷ Ω m</a:t>
            </a:r>
            <a:r>
              <a:rPr lang="en-US" sz="1500" dirty="0">
                <a:solidFill>
                  <a:srgbClr val="1A1F2B"/>
                </a:solidFill>
                <a:latin typeface="Calibri" pitchFamily="34" charset="0"/>
                <a:ea typeface="Calibri" pitchFamily="34" charset="-122"/>
                <a:cs typeface="Calibri" pitchFamily="34" charset="-120"/>
              </a:rPr>
              <a:t>. The uncertainty is quoted to 1 s.f., so the value is rounded to the same decimal place (4.6, not 4.64).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combine uncertainties for products, quotients and powers?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the diameter is the least precise measurement and is squared, so it supplies 7.1 of the 8.9 percentage points. Improving the length measurement would make almost no differenc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diameter is the least precise measurement and is squared, so it supplies 7.1 of the 8.9 percentage points. Improving the length measurement would make almost no difference.</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Subtracting the percentage uncertainty of a quantity on the bottom of a fraction. Multiplying or dividing, its percentage (times its power) is added.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result agrees with an accepted value?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Once a result has an uncertainty, you can ask whether it is any good. Two different percentages answer two different questions.</a:t>
            </a:r>
            <a:endParaRPr lang="en-US" sz="1500" dirty="0"/>
          </a:p>
        </p:txBody>
      </p:sp>
      <p:sp>
        <p:nvSpPr>
          <p:cNvPr id="5" name="Shape 3"/>
          <p:cNvSpPr/>
          <p:nvPr/>
        </p:nvSpPr>
        <p:spPr>
          <a:xfrm>
            <a:off x="457200" y="1951330"/>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04277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Percentage difference</a:t>
            </a:r>
            <a:r>
              <a:rPr lang="en-US" sz="1400" dirty="0">
                <a:solidFill>
                  <a:srgbClr val="1A1F2B"/>
                </a:solidFill>
                <a:latin typeface="Calibri" pitchFamily="34" charset="0"/>
                <a:ea typeface="Calibri" pitchFamily="34" charset="-122"/>
                <a:cs typeface="Calibri" pitchFamily="34" charset="-120"/>
              </a:rPr>
              <a:t> = (|experimental value - accepted value|)/(accepted value) ×100%. It measures how </a:t>
            </a:r>
            <a:r>
              <a:rPr lang="en-US" sz="1400" b="1" dirty="0">
                <a:solidFill>
                  <a:srgbClr val="1A1F2B"/>
                </a:solidFill>
                <a:latin typeface="Calibri" pitchFamily="34" charset="0"/>
                <a:ea typeface="Calibri" pitchFamily="34" charset="-122"/>
                <a:cs typeface="Calibri" pitchFamily="34" charset="-120"/>
              </a:rPr>
              <a:t>accurate</a:t>
            </a:r>
            <a:r>
              <a:rPr lang="en-US" sz="1400" dirty="0">
                <a:solidFill>
                  <a:srgbClr val="1A1F2B"/>
                </a:solidFill>
                <a:latin typeface="Calibri" pitchFamily="34" charset="0"/>
                <a:ea typeface="Calibri" pitchFamily="34" charset="-122"/>
                <a:cs typeface="Calibri" pitchFamily="34" charset="-120"/>
              </a:rPr>
              <a:t> the result is (how close to the accepted value). The </a:t>
            </a:r>
            <a:r>
              <a:rPr lang="en-US" sz="1400" b="1" dirty="0">
                <a:solidFill>
                  <a:srgbClr val="1A1F2B"/>
                </a:solidFill>
                <a:latin typeface="Calibri" pitchFamily="34" charset="0"/>
                <a:ea typeface="Calibri" pitchFamily="34" charset="-122"/>
                <a:cs typeface="Calibri" pitchFamily="34" charset="-120"/>
              </a:rPr>
              <a:t>percentage uncertainty</a:t>
            </a:r>
            <a:r>
              <a:rPr lang="en-US" sz="1400" dirty="0">
                <a:solidFill>
                  <a:srgbClr val="1A1F2B"/>
                </a:solidFill>
                <a:latin typeface="Calibri" pitchFamily="34" charset="0"/>
                <a:ea typeface="Calibri" pitchFamily="34" charset="-122"/>
                <a:cs typeface="Calibri" pitchFamily="34" charset="-120"/>
              </a:rPr>
              <a:t> measures how </a:t>
            </a:r>
            <a:r>
              <a:rPr lang="en-US" sz="1400" b="1" dirty="0">
                <a:solidFill>
                  <a:srgbClr val="1A1F2B"/>
                </a:solidFill>
                <a:latin typeface="Calibri" pitchFamily="34" charset="0"/>
                <a:ea typeface="Calibri" pitchFamily="34" charset="-122"/>
                <a:cs typeface="Calibri" pitchFamily="34" charset="-120"/>
              </a:rPr>
              <a:t>precise</a:t>
            </a:r>
            <a:r>
              <a:rPr lang="en-US" sz="1400" dirty="0">
                <a:solidFill>
                  <a:srgbClr val="1A1F2B"/>
                </a:solidFill>
                <a:latin typeface="Calibri" pitchFamily="34" charset="0"/>
                <a:ea typeface="Calibri" pitchFamily="34" charset="-122"/>
                <a:cs typeface="Calibri" pitchFamily="34" charset="-120"/>
              </a:rPr>
              <a:t> it is (how wide its range). Learn this; it is not on the data sheet.</a:t>
            </a:r>
            <a:endParaRPr lang="en-US" sz="1400" dirty="0"/>
          </a:p>
        </p:txBody>
      </p:sp>
      <p:sp>
        <p:nvSpPr>
          <p:cNvPr id="7" name="Text 5"/>
          <p:cNvSpPr txBox="1"/>
          <p:nvPr/>
        </p:nvSpPr>
        <p:spPr>
          <a:xfrm>
            <a:off x="457200" y="2898648"/>
            <a:ext cx="8229600" cy="155813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Percentage difference &lt; percentage uncertainty:</a:t>
            </a:r>
            <a:r>
              <a:rPr lang="en-US" sz="1500" dirty="0">
                <a:solidFill>
                  <a:srgbClr val="1A1F2B"/>
                </a:solidFill>
                <a:latin typeface="Calibri" pitchFamily="34" charset="0"/>
                <a:ea typeface="Calibri" pitchFamily="34" charset="-122"/>
                <a:cs typeface="Calibri" pitchFamily="34" charset="-120"/>
              </a:rPr>
              <a:t> the accepted value lies inside the range of your result, so the result agrees with (is consistent with) it within the experimental uncertainty.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Percentage difference &gt; percentage uncertainty:</a:t>
            </a:r>
            <a:r>
              <a:rPr lang="en-US" sz="1500" dirty="0">
                <a:solidFill>
                  <a:srgbClr val="1A1F2B"/>
                </a:solidFill>
                <a:latin typeface="Calibri" pitchFamily="34" charset="0"/>
                <a:ea typeface="Calibri" pitchFamily="34" charset="-122"/>
                <a:cs typeface="Calibri" pitchFamily="34" charset="-120"/>
              </a:rPr>
              <a:t> the accepted value lies outside your range. The uncertainties you estimated cannot explain the gap, so there is probably a systematic error, or an uncertainty you have not allowed for. Say what it might be and which way it pushes the result.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Equivalent check: does the accepted value fall inside value ± uncertainty?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result agrees with an accepted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With no accepted value (two methods, or a tolerance such as "470 μF ± 10%"), compare the two ranges: if they overlap, the values are consistent.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result agrees with an accepted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Calculate, deduce</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finds the p.d. at which a red LED just starts to conduct, V = 1.74 V ± 0.05 V. The LED's wavelength is given as 630 nm ± 10 nm. She uses h = eVλ/c. (a) Calculate h and its percentage uncertainty. (b) Decide whether her value agrees with the accepted value, 6.63 × 10⁻³⁴ J s, and comment.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and c are constants with no uncertainty: h = 1.60 × 10⁻¹⁹ × 1.74 × 630 × 10⁻⁹ ÷ 3.00 × 10⁸ = </a:t>
            </a:r>
            <a:r>
              <a:rPr lang="en-US" sz="1500" b="1" dirty="0">
                <a:solidFill>
                  <a:srgbClr val="1A1F2B"/>
                </a:solidFill>
                <a:latin typeface="Calibri" pitchFamily="34" charset="0"/>
                <a:ea typeface="Calibri" pitchFamily="34" charset="-122"/>
                <a:cs typeface="Calibri" pitchFamily="34" charset="-120"/>
              </a:rPr>
              <a:t>5.85 × 10⁻³⁴ J s</a:t>
            </a:r>
            <a:r>
              <a:rPr lang="en-US" sz="1500" dirty="0">
                <a:solidFill>
                  <a:srgbClr val="1A1F2B"/>
                </a:solidFill>
                <a:latin typeface="Calibri" pitchFamily="34" charset="0"/>
                <a:ea typeface="Calibri" pitchFamily="34" charset="-122"/>
                <a:cs typeface="Calibri" pitchFamily="34" charset="-120"/>
              </a:rPr>
              <a:t>. Add the percentage uncertainties: 0.05 ÷ 1.74 × 100 + 10 ÷ 630 × 100 = 2.9% + 1.6% = </a:t>
            </a:r>
            <a:r>
              <a:rPr lang="en-US" sz="1500" b="1" dirty="0">
                <a:solidFill>
                  <a:srgbClr val="1A1F2B"/>
                </a:solidFill>
                <a:latin typeface="Calibri" pitchFamily="34" charset="0"/>
                <a:ea typeface="Calibri" pitchFamily="34" charset="-122"/>
                <a:cs typeface="Calibri" pitchFamily="34" charset="-120"/>
              </a:rPr>
              <a:t>4.5%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Percentage difference: (6.63 − 5.85) ÷ 6.63 × 100 = 12%, more than twice the 4.5% uncertainty. </a:t>
            </a:r>
            <a:r>
              <a:rPr lang="en-US" sz="1500" b="1" dirty="0">
                <a:solidFill>
                  <a:srgbClr val="1A1F2B"/>
                </a:solidFill>
                <a:latin typeface="Calibri" pitchFamily="34" charset="0"/>
                <a:ea typeface="Calibri" pitchFamily="34" charset="-122"/>
                <a:cs typeface="Calibri" pitchFamily="34" charset="-120"/>
              </a:rPr>
              <a:t>The value does not agree</a:t>
            </a:r>
            <a:r>
              <a:rPr lang="en-US" sz="1500" dirty="0">
                <a:solidFill>
                  <a:srgbClr val="1A1F2B"/>
                </a:solidFill>
                <a:latin typeface="Calibri" pitchFamily="34" charset="0"/>
                <a:ea typeface="Calibri" pitchFamily="34" charset="-122"/>
                <a:cs typeface="Calibri" pitchFamily="34" charset="-120"/>
              </a:rPr>
              <a:t>: (5.85 ± 0.26) × 10⁻³⁴ J s reaches only 6.11. A systematic error is likely. Judging the "switch-on" p.d. by eye gives a value that is too low, which makes h too low.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decide whether a result agrees with an accepted value?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 as a number line. The LED range stops short of 6.63; a range that includes the accepted value (teal) agrees with it.">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as a number line. The LED range stops short of 6.63; a range that includes the accepted value (teal) agrees with 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Most Unit 6 results come from the gradient or intercept of a straight-line graph, so the uncertainty is found from the graph itself.</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Error bars.</a:t>
            </a:r>
            <a:r>
              <a:rPr lang="en-US" sz="1500" dirty="0">
                <a:solidFill>
                  <a:srgbClr val="1A1F2B"/>
                </a:solidFill>
                <a:latin typeface="Calibri" pitchFamily="34" charset="0"/>
                <a:ea typeface="Calibri" pitchFamily="34" charset="-122"/>
                <a:cs typeface="Calibri" pitchFamily="34" charset="-120"/>
              </a:rPr>
              <a:t> A vertical bar through each point, ± the uncertainty in y (horizontal too if x is uncertain), from the resolution or half-range of repeats.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Best-fit line.</a:t>
            </a:r>
            <a:r>
              <a:rPr lang="en-US" sz="1500" dirty="0">
                <a:solidFill>
                  <a:srgbClr val="1A1F2B"/>
                </a:solidFill>
                <a:latin typeface="Calibri" pitchFamily="34" charset="0"/>
                <a:ea typeface="Calibri" pitchFamily="34" charset="-122"/>
                <a:cs typeface="Calibri" pitchFamily="34" charset="-120"/>
              </a:rPr>
              <a:t> As at AS, with points scattered evenly about it; it should pass through (almost) all the error bars.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Steepest and shallowest lines.</a:t>
            </a:r>
            <a:r>
              <a:rPr lang="en-US" sz="1500" dirty="0">
                <a:solidFill>
                  <a:srgbClr val="1A1F2B"/>
                </a:solidFill>
                <a:latin typeface="Calibri" pitchFamily="34" charset="0"/>
                <a:ea typeface="Calibri" pitchFamily="34" charset="-122"/>
                <a:cs typeface="Calibri" pitchFamily="34" charset="-120"/>
              </a:rPr>
              <a:t> The steepest and least steep straight lines that still pass through all the error bars. In practice they usually join the bottom of the first bar to the top of the last bar, and the top of the first to the bottom of the last.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Uncertainty in the gradient</a:t>
            </a:r>
            <a:r>
              <a:rPr lang="en-US" sz="1500" dirty="0">
                <a:solidFill>
                  <a:srgbClr val="1A1F2B"/>
                </a:solidFill>
                <a:latin typeface="Calibri" pitchFamily="34" charset="0"/>
                <a:ea typeface="Calibri" pitchFamily="34" charset="-122"/>
                <a:cs typeface="Calibri" pitchFamily="34" charset="-120"/>
              </a:rPr>
              <a:t> ≈ (steepest − shallowest) ÷ 2. Another common method uses |best − worst|, with whichever extreme line differs more from the best fit; either way, show the gradients you used.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04607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Uncertainty in the intercept:</a:t>
            </a:r>
            <a:r>
              <a:rPr lang="en-US" sz="1500" dirty="0">
                <a:solidFill>
                  <a:srgbClr val="1A1F2B"/>
                </a:solidFill>
                <a:latin typeface="Calibri" pitchFamily="34" charset="0"/>
                <a:ea typeface="Calibri" pitchFamily="34" charset="-122"/>
                <a:cs typeface="Calibri" pitchFamily="34" charset="-120"/>
              </a:rPr>
              <a:t> half the difference between the intercepts of the steepest and shallowest lines. A long extrapolation makes it far less certain than the gradient.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Percentage uncertainty in the gradient</a:t>
            </a:r>
            <a:r>
              <a:rPr lang="en-US" sz="1500" dirty="0">
                <a:solidFill>
                  <a:srgbClr val="1A1F2B"/>
                </a:solidFill>
                <a:latin typeface="Calibri" pitchFamily="34" charset="0"/>
                <a:ea typeface="Calibri" pitchFamily="34" charset="-122"/>
                <a:cs typeface="Calibri" pitchFamily="34" charset="-120"/>
              </a:rPr>
              <a:t> = uncertainty ÷ best gradient × 100%; it feeds into anything calculated from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Air is sealed in a flask of fixed volume and heated in a water bath. Pressure p is read from a gauge with an uncertainty of ± 1.0 kPa.</a:t>
            </a:r>
            <a:endParaRPr lang="en-US" sz="13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914400"/>
                <a:gridCol w="914400"/>
                <a:gridCol w="914400"/>
                <a:gridCol w="914400"/>
                <a:gridCol w="914400"/>
                <a:gridCol w="914400"/>
                <a:gridCol w="914400"/>
                <a:gridCol w="914400"/>
                <a:gridCol w="9144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kPa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107.4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114.7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118.1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125.4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129.1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best-fit line passes through (20 °C, 107.3 kPa) and (90 °C, 132.8 kPa). (a) Calculate its gradient and the temperature at which it predicts p = 0. (b) Use the steepest and shallowest lines to find the uncertainties. (c) Compare the result with −273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Determine (continued)</a:t>
            </a:r>
            <a:endParaRPr lang="en-US" sz="1200" dirty="0"/>
          </a:p>
        </p:txBody>
      </p:sp>
      <p:pic>
        <p:nvPicPr>
          <p:cNvPr id="4" name="Image 0" descr="The steepest line joins (20 °C, 106.4 kPa) to (90 °C, 134.0 kPa); the shallowest joins (20 °C, 108.4 kPa) to (90 °C, 132.0 kPa). Both still pass through every ± 1.0 kPa error ba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steepest line joins (20 °C, 106.4 kPa) to (90 °C, 134.0 kPa); the shallowest joins (20 °C, 108.4 kPa) to (90 °C, 132.0 kPa). Both still pass through every ± 1.0 kPa error bar.</a:t>
            </a:r>
            <a:endParaRPr lang="en-US" sz="1100" dirty="0"/>
          </a:p>
        </p:txBody>
      </p:sp>
      <p:sp>
        <p:nvSpPr>
          <p:cNvPr id="6" name="Text 3"/>
          <p:cNvSpPr txBox="1"/>
          <p:nvPr/>
        </p:nvSpPr>
        <p:spPr>
          <a:xfrm>
            <a:off x="457200" y="1371600"/>
            <a:ext cx="3621938"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 (132.8 − 107.3) ÷ 70 = </a:t>
            </a:r>
            <a:r>
              <a:rPr lang="en-US" sz="1500" b="1" dirty="0">
                <a:solidFill>
                  <a:srgbClr val="1A1F2B"/>
                </a:solidFill>
                <a:latin typeface="Calibri" pitchFamily="34" charset="0"/>
                <a:ea typeface="Calibri" pitchFamily="34" charset="-122"/>
                <a:cs typeface="Calibri" pitchFamily="34" charset="-120"/>
              </a:rPr>
              <a:t>0.364 kPa °C⁻¹</a:t>
            </a:r>
            <a:r>
              <a:rPr lang="en-US" sz="1500" dirty="0">
                <a:solidFill>
                  <a:srgbClr val="1A1F2B"/>
                </a:solidFill>
                <a:latin typeface="Calibri" pitchFamily="34" charset="0"/>
                <a:ea typeface="Calibri" pitchFamily="34" charset="-122"/>
                <a:cs typeface="Calibri" pitchFamily="34" charset="-120"/>
              </a:rPr>
              <a:t>. p = 0 when θ = 20 − 107.3 ÷ 0.364 = </a:t>
            </a:r>
            <a:r>
              <a:rPr lang="en-US" sz="1500" b="1" dirty="0">
                <a:solidFill>
                  <a:srgbClr val="1A1F2B"/>
                </a:solidFill>
                <a:latin typeface="Calibri" pitchFamily="34" charset="0"/>
                <a:ea typeface="Calibri" pitchFamily="34" charset="-122"/>
                <a:cs typeface="Calibri" pitchFamily="34" charset="-120"/>
              </a:rPr>
              <a:t>−275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Steepest: (134.0 − 106.4) ÷ 70 = 0.394; shallowest: (132.0 − 108.4) ÷ 70 = 0.337. Uncertainty = (0.394 − 0.337) ÷ 2 = </a:t>
            </a:r>
            <a:r>
              <a:rPr lang="en-US" sz="1500" b="1" dirty="0">
                <a:solidFill>
                  <a:srgbClr val="1A1F2B"/>
                </a:solidFill>
                <a:latin typeface="Calibri" pitchFamily="34" charset="0"/>
                <a:ea typeface="Calibri" pitchFamily="34" charset="-122"/>
                <a:cs typeface="Calibri" pitchFamily="34" charset="-120"/>
              </a:rPr>
              <a:t>± 0.029 kPa °C⁻¹ (7.8%)</a:t>
            </a:r>
            <a:r>
              <a:rPr lang="en-US" sz="1500" dirty="0">
                <a:solidFill>
                  <a:srgbClr val="1A1F2B"/>
                </a:solidFill>
                <a:latin typeface="Calibri" pitchFamily="34" charset="0"/>
                <a:ea typeface="Calibri" pitchFamily="34" charset="-122"/>
                <a:cs typeface="Calibri" pitchFamily="34" charset="-120"/>
              </a:rPr>
              <a:t>. Extrapolate each line to p = 0: steepest 20 − 106.4 ÷ 0.394 = −250 °C; shallowest 20 − 108.4 ÷ 0.337 = −302 °C, so the intercept is uncertain by </a:t>
            </a:r>
            <a:r>
              <a:rPr lang="en-US" sz="1500" b="1" dirty="0">
                <a:solidFill>
                  <a:srgbClr val="1A1F2B"/>
                </a:solidFill>
                <a:latin typeface="Calibri" pitchFamily="34" charset="0"/>
                <a:ea typeface="Calibri" pitchFamily="34" charset="-122"/>
                <a:cs typeface="Calibri" pitchFamily="34" charset="-120"/>
              </a:rPr>
              <a:t>± 26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Result (−275 ± 26)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Determine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Percentage difference from −273 °C = 0.7%, far inside the ± 9% range: </a:t>
            </a:r>
            <a:r>
              <a:rPr lang="en-US" sz="1500" b="1" dirty="0">
                <a:solidFill>
                  <a:srgbClr val="1A1F2B"/>
                </a:solidFill>
                <a:latin typeface="Calibri" pitchFamily="34" charset="0"/>
                <a:ea typeface="Calibri" pitchFamily="34" charset="-122"/>
                <a:cs typeface="Calibri" pitchFamily="34" charset="-120"/>
              </a:rPr>
              <a:t>the data agree with −273 °C</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uncertainty in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same three lines extended to p = 0. The gradients differ by only 0.057 kPa °C⁻¹, but more than 290 °C beyond the data their intercepts are 52 °C apart: long extrapolation magnifies small gradient difference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three lines extended to p = 0. The gradients differ by only 0.057 kPa °C⁻¹, but more than 290 °C beyond the data their intercepts are 52 °C apart: long extrapolation magnifies small gradient differences.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you need to know about logarithms?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Exponential and power-law relationships give curves, which are hard to judge by eye. Taking logs turns both into straight lines whose gradient and intercept give the constants. First, the log skills themselves.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Two bases.</a:t>
            </a:r>
            <a:r>
              <a:rPr lang="en-US" sz="1500" dirty="0">
                <a:solidFill>
                  <a:srgbClr val="1A1F2B"/>
                </a:solidFill>
                <a:latin typeface="Calibri" pitchFamily="34" charset="0"/>
                <a:ea typeface="Calibri" pitchFamily="34" charset="-122"/>
                <a:cs typeface="Calibri" pitchFamily="34" charset="-120"/>
              </a:rPr>
              <a:t> ln uses base e (≈ 2.718): ln eˣ = x. log (or lg) uses base 10: log 10ˣ = x. Use the one the question uses, and stay with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three rules</a:t>
            </a:r>
            <a:r>
              <a:rPr lang="en-US" sz="1500" dirty="0">
                <a:solidFill>
                  <a:srgbClr val="1A1F2B"/>
                </a:solidFill>
                <a:latin typeface="Calibri" pitchFamily="34" charset="0"/>
                <a:ea typeface="Calibri" pitchFamily="34" charset="-122"/>
                <a:cs typeface="Calibri" pitchFamily="34" charset="-120"/>
              </a:rPr>
              <a:t> (true for either base): log(ab) = log a + log b, log(a/b) = log a - log b, log(aⁿ) = nlog a.</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Units.</a:t>
            </a:r>
            <a:r>
              <a:rPr lang="en-US" sz="1500" dirty="0">
                <a:solidFill>
                  <a:srgbClr val="1A1F2B"/>
                </a:solidFill>
                <a:latin typeface="Calibri" pitchFamily="34" charset="0"/>
                <a:ea typeface="Calibri" pitchFamily="34" charset="-122"/>
                <a:cs typeface="Calibri" pitchFamily="34" charset="-120"/>
              </a:rPr>
              <a:t> Only a pure number has a log, so divide by the unit first: ln (V / V), log (T / s). Logs have no unit.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Significant figures.</a:t>
            </a:r>
            <a:r>
              <a:rPr lang="en-US" sz="1500" dirty="0">
                <a:solidFill>
                  <a:srgbClr val="1A1F2B"/>
                </a:solidFill>
                <a:latin typeface="Calibri" pitchFamily="34" charset="0"/>
                <a:ea typeface="Calibri" pitchFamily="34" charset="-122"/>
                <a:cs typeface="Calibri" pitchFamily="34" charset="-120"/>
              </a:rPr>
              <a:t> Give a log to the same number of decimal places as the number has significant figures. 5.83 V (3 s.f.) → ln 5.83 = 1.763; 0.64 V (2 s.f.) → ln 0.64 = −0.45. The digits before the decimal point only say where the decimal point was.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Error bars on a log graph.</a:t>
            </a:r>
            <a:r>
              <a:rPr lang="en-US" sz="1500" dirty="0">
                <a:solidFill>
                  <a:srgbClr val="1A1F2B"/>
                </a:solidFill>
                <a:latin typeface="Calibri" pitchFamily="34" charset="0"/>
                <a:ea typeface="Calibri" pitchFamily="34" charset="-122"/>
                <a:cs typeface="Calibri" pitchFamily="34" charset="-120"/>
              </a:rPr>
              <a:t> Δ(ln y) ≈Δy ÷y, the fractional uncertainty. For 2.38 V ± 0.05 V: ln 2.43 = 0.888 and ln 2.33 = 0.846 either side of ln 2.38 = 0.867, about ± 0.021.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you need to know about logarithms?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8156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bars grow as y gets smaller.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Changing base.</a:t>
            </a:r>
            <a:r>
              <a:rPr lang="en-US" sz="1500" dirty="0">
                <a:solidFill>
                  <a:srgbClr val="1A1F2B"/>
                </a:solidFill>
                <a:latin typeface="Calibri" pitchFamily="34" charset="0"/>
                <a:ea typeface="Calibri" pitchFamily="34" charset="-122"/>
                <a:cs typeface="Calibri" pitchFamily="34" charset="-120"/>
              </a:rPr>
              <a:t> log y = 0.434ln y. So if you plot log y for an exponential, the gradient is 0.434k, not k: another reason to use ln for exponentials.</a:t>
            </a:r>
            <a:endParaRPr lang="en-US" sz="15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2232965"/>
          <a:ext cx="8229600" cy="914400"/>
        </p:xfrm>
        <a:graphic>
          <a:graphicData uri="http://schemas.openxmlformats.org/drawingml/2006/table">
            <a:tbl>
              <a:tblPr/>
              <a:tblGrid>
                <a:gridCol w="2980944"/>
                <a:gridCol w="1184148"/>
                <a:gridCol w="1176833"/>
                <a:gridCol w="1703527"/>
                <a:gridCol w="118414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Relationship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against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Aeᵏˣ (exponential)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 (unit: 1 / unit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kxⁿ (power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y (or ln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x (or ln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k (or ln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V₀e^(−t/RC)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V₀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N₀e^(−λt) (or activity, count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N₀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(2π/√g)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you need to know about logarithms?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plotting, take logs of both sides of the equation in writing and line the result up under y = mx + c. That one line tells you what to plot, what the gradient means and what the intercept means, and it is often asked for on its 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The constant-ratio property: the p.d. halves every 31.5 s (= ln 2 × RC) whatever the starting value. Equal times, equal fractions los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constant-ratio property: the p.d. halves every 31.5 s (= ln 2 × RC) whatever the starting value. Equal times, equal fractions lost.</a:t>
            </a:r>
            <a:endParaRPr lang="en-US" sz="1100" dirty="0"/>
          </a:p>
        </p:txBody>
      </p:sp>
      <p:sp>
        <p:nvSpPr>
          <p:cNvPr id="6" name="Text 3"/>
          <p:cNvSpPr txBox="1"/>
          <p:nvPr/>
        </p:nvSpPr>
        <p:spPr>
          <a:xfrm>
            <a:off x="457200" y="1371600"/>
            <a:ext cx="361188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exponential change has a </a:t>
            </a:r>
            <a:r>
              <a:rPr lang="en-US" sz="1500" b="1" dirty="0">
                <a:solidFill>
                  <a:srgbClr val="1A1F2B"/>
                </a:solidFill>
                <a:latin typeface="Calibri" pitchFamily="34" charset="0"/>
                <a:ea typeface="Calibri" pitchFamily="34" charset="-122"/>
                <a:cs typeface="Calibri" pitchFamily="34" charset="-120"/>
              </a:rPr>
              <a:t>constant ratio</a:t>
            </a:r>
            <a:r>
              <a:rPr lang="en-US" sz="1500" dirty="0">
                <a:solidFill>
                  <a:srgbClr val="1A1F2B"/>
                </a:solidFill>
                <a:latin typeface="Calibri" pitchFamily="34" charset="0"/>
                <a:ea typeface="Calibri" pitchFamily="34" charset="-122"/>
                <a:cs typeface="Calibri" pitchFamily="34" charset="-120"/>
              </a:rPr>
              <a:t> in equal intervals of x: the same fraction is lost every 15 s, every half-life, every millimetre of absorber. A falling curve could be many things, so the curve alone is never convincing.</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Take natural logs of y = Aeᵏˣ:</a:t>
            </a:r>
            <a:endParaRPr lang="en-US" sz="1500" dirty="0"/>
          </a:p>
        </p:txBody>
      </p:sp>
      <p:sp>
        <p:nvSpPr>
          <p:cNvPr id="7" name="Shape 4"/>
          <p:cNvSpPr/>
          <p:nvPr/>
        </p:nvSpPr>
        <p:spPr>
          <a:xfrm>
            <a:off x="457200" y="3193085"/>
            <a:ext cx="3611880"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3284525"/>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ln y = ln A + kx</a:t>
            </a:r>
            <a:endParaRPr lang="en-US" sz="1700" dirty="0"/>
          </a:p>
        </p:txBody>
      </p:sp>
      <p:sp>
        <p:nvSpPr>
          <p:cNvPr id="9" name="Text 6"/>
          <p:cNvSpPr txBox="1"/>
          <p:nvPr/>
        </p:nvSpPr>
        <p:spPr>
          <a:xfrm>
            <a:off x="457200" y="3755441"/>
            <a:ext cx="361188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matches y = mx + c with ln y against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 source with a background of 20 counts per minute. Uncorrected, the ln graph curves towards ln 20; corrected, it is straight with gradient −0.1 min⁻¹ = −λ.">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source with a background of 20 counts per minute. Uncorrected, the ln graph curves towards ln 20; corrected, it is straight with gradient −0.1 min⁻¹ = −λ.</a:t>
            </a:r>
            <a:endParaRPr lang="en-US" sz="1100" dirty="0"/>
          </a:p>
        </p:txBody>
      </p:sp>
      <p:sp>
        <p:nvSpPr>
          <p:cNvPr id="6" name="Text 3"/>
          <p:cNvSpPr txBox="1"/>
          <p:nvPr/>
        </p:nvSpPr>
        <p:spPr>
          <a:xfrm>
            <a:off x="457200" y="1371600"/>
            <a:ext cx="3621938" cy="32223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straight line means the relationship is exponential; the gradient is k and the intercept ln A, so A = eⁱⁿᵗᵉʳᶜᵉᵖᵗ, with the unit of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decay k is negative: the gradient gives the decay constant (−λ) or −1/RC.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Half-life (time to halve) = ln 2 ÷ |gradient|.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Correct the data first</a:t>
            </a:r>
            <a:r>
              <a:rPr lang="en-US" sz="1500" dirty="0">
                <a:solidFill>
                  <a:srgbClr val="1A1F2B"/>
                </a:solidFill>
                <a:latin typeface="Calibri" pitchFamily="34" charset="0"/>
                <a:ea typeface="Calibri" pitchFamily="34" charset="-122"/>
                <a:cs typeface="Calibri" pitchFamily="34" charset="-120"/>
              </a:rPr>
              <a:t> if the physics needs it: subtract the background count from a count rate, or the room temperature from a cooling temperature, before taking logs. Uncorrected data give a curve on the log graph.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Show that,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capacitor discharges through a 100 kΩ resistor; a data logger records the p.d. V across it. The capacitor is labelled 470 μF ± 10%.</a:t>
            </a:r>
            <a:endParaRPr lang="en-US" sz="13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2655418"/>
                <a:gridCol w="2655418"/>
                <a:gridCol w="29187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ln (V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8.95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2.192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6.43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1.861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Show that, determine (continued)</a:t>
            </a:r>
            <a:endParaRPr lang="en-US" sz="12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55418"/>
                <a:gridCol w="2655418"/>
                <a:gridCol w="291876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ln (V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Show that a graph of ln V against t should be a straight line. (b) Use the graph to determine the capacitance. (c) Decide whether the result is consistent with the label.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Show that, determine (continued)</a:t>
            </a:r>
            <a:endParaRPr lang="en-US" sz="1200" dirty="0"/>
          </a:p>
        </p:txBody>
      </p:sp>
      <p:pic>
        <p:nvPicPr>
          <p:cNvPr id="4" name="Image 0" descr="The discharge data on ordinary axes: exponential, or some other falling curve? The log graph settles it. After one time constant (about 45 s) V has fallen to 3.29 V, 1/e of 8.94 V.">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discharge data on ordinary axes: exponential, or some other falling curve? The log graph settles it. After one time constant (about 45 s) V has fallen to 3.29 V, 1/e of 8.94 V.</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Show that, determine (continued)</a:t>
            </a:r>
            <a:endParaRPr lang="en-US" sz="1200" dirty="0"/>
          </a:p>
        </p:txBody>
      </p:sp>
      <p:pic>
        <p:nvPicPr>
          <p:cNvPr id="4" name="Image 0" descr="The same data as ln (V / V) against t: a straight line, so the discharge is exponential. The triangle spans the whole line, from 2.19 at 0 s to −0.45 at 120 s. Error bars of ± 0.05 V become ± 0.05/V in ln V, so they grow as V falls.">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same data as ln (V / V) against t: a straight line, so the discharge is exponential. The triangle spans the whole line, from 2.19 at 0 s to −0.45 at 120 s. Error bars of ± 0.05 V become ± 0.05/V in ln V, so they grow as V falls.</a:t>
            </a:r>
            <a:endParaRPr lang="en-US" sz="1100" dirty="0"/>
          </a:p>
        </p:txBody>
      </p:sp>
      <p:sp>
        <p:nvSpPr>
          <p:cNvPr id="6" name="Text 3"/>
          <p:cNvSpPr txBox="1"/>
          <p:nvPr/>
        </p:nvSpPr>
        <p:spPr>
          <a:xfrm>
            <a:off x="457200" y="1371600"/>
            <a:ext cx="3897173" cy="276880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natural logs of V = V₀ e^(-t/RC): ln V = ln V₀ - 1/RCt, which matches y = c + mx. </a:t>
            </a:r>
            <a:r>
              <a:rPr lang="en-US" sz="1500" b="1" dirty="0">
                <a:solidFill>
                  <a:srgbClr val="1A1F2B"/>
                </a:solidFill>
                <a:latin typeface="Calibri" pitchFamily="34" charset="0"/>
                <a:ea typeface="Calibri" pitchFamily="34" charset="-122"/>
                <a:cs typeface="Calibri" pitchFamily="34" charset="-120"/>
              </a:rPr>
              <a:t>A straight line of gradient −1/RC and intercept ln V₀.</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from the triangle, values read from the line: (−0.45 − 2.19) ÷ (120 − 0) = −0.0220 s⁻¹. RC = 1 ÷ 0.0220 = 45.5 s, so C = 45.5 ÷ (100 × 10³) = </a:t>
            </a:r>
            <a:r>
              <a:rPr lang="en-US" sz="1500" b="1" dirty="0">
                <a:solidFill>
                  <a:srgbClr val="1A1F2B"/>
                </a:solidFill>
                <a:latin typeface="Calibri" pitchFamily="34" charset="0"/>
                <a:ea typeface="Calibri" pitchFamily="34" charset="-122"/>
                <a:cs typeface="Calibri" pitchFamily="34" charset="-120"/>
              </a:rPr>
              <a:t>455 μF (4.55 × 10⁻⁴ F)</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Percentage difference from the label: (470 − 455) ÷ 470 × 100 = 3.2% &lt; 10%: </a:t>
            </a:r>
            <a:r>
              <a:rPr lang="en-US" sz="1500" b="1" dirty="0">
                <a:solidFill>
                  <a:srgbClr val="1A1F2B"/>
                </a:solidFill>
                <a:latin typeface="Calibri" pitchFamily="34" charset="0"/>
                <a:ea typeface="Calibri" pitchFamily="34" charset="-122"/>
                <a:cs typeface="Calibri" pitchFamily="34" charset="-120"/>
              </a:rPr>
              <a:t>consistent with the label</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an exponential relationship with a 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Show that,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intercept, 2.19, gives V₀ = e^(2.19) = 8.94 V, matching the first reading. The time for the p.d. to halve is ln 2 × RC = 31.5 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power law with a log–log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y = kxⁿ with n unknown, y against x is a curve you cannot read n from. Take logs of both sides:</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log y = nlog x + log k</a:t>
            </a:r>
            <a:endParaRPr lang="en-US" sz="1700" dirty="0"/>
          </a:p>
        </p:txBody>
      </p:sp>
      <p:sp>
        <p:nvSpPr>
          <p:cNvPr id="7" name="Text 5"/>
          <p:cNvSpPr txBox="1"/>
          <p:nvPr/>
        </p:nvSpPr>
        <p:spPr>
          <a:xfrm>
            <a:off x="457200" y="2284171"/>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Plot log y against log x; a straight line confirms a power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gradient is the power n</a:t>
            </a:r>
            <a:r>
              <a:rPr lang="en-US" sz="1500" dirty="0">
                <a:solidFill>
                  <a:srgbClr val="1A1F2B"/>
                </a:solidFill>
                <a:latin typeface="Calibri" pitchFamily="34" charset="0"/>
                <a:ea typeface="Calibri" pitchFamily="34" charset="-122"/>
                <a:cs typeface="Calibri" pitchFamily="34" charset="-120"/>
              </a:rPr>
              <a:t> and has no unit. Either base works and gives the same n; just use the same base on both axes.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intercept is log k, but only where log x = 0</a:t>
            </a:r>
            <a:r>
              <a:rPr lang="en-US" sz="1500" dirty="0">
                <a:solidFill>
                  <a:srgbClr val="1A1F2B"/>
                </a:solidFill>
                <a:latin typeface="Calibri" pitchFamily="34" charset="0"/>
                <a:ea typeface="Calibri" pitchFamily="34" charset="-122"/>
                <a:cs typeface="Calibri" pitchFamily="34" charset="-120"/>
              </a:rPr>
              <a:t>. The log x axis rarely starts at 0, so calculate it: log k = log y − n log x using a point on the line, then k = 10^(log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theory predicts the power (0.5 for a pendulum, −2 for an inverse-square law), compare your n with it using its uncertainty from the extreme lines.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you already know n, a direct linear graph (T² against l) is simpler; use log–log when n itself is the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power law with a log–log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Astronomers measure the orbital radius r and period T of five moons of a distant planet. They expect T = krⁿ.</a:t>
            </a:r>
            <a:endParaRPr lang="en-US" sz="13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2009851"/>
                <a:gridCol w="1893722"/>
                <a:gridCol w="2221078"/>
                <a:gridCol w="210494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 / 10⁸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 / 10⁴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log (r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log (T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8.079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4.548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8.290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4.865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8.491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5.167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4.85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8.686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5.458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54.1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8.869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5.733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406908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Use the graph to determine n. (b) For circular orbits, T = (2π/√(GM)) r^(1.5). Determine the mass M of the planet.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power law with a log–log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Determine (continued)</a:t>
            </a:r>
            <a:endParaRPr lang="en-US" sz="1200" dirty="0"/>
          </a:p>
        </p:txBody>
      </p:sp>
      <p:pic>
        <p:nvPicPr>
          <p:cNvPr id="4" name="Image 0" descr="On ordinary axes the moon data curve upwards. From this graph alone you cannot tell whether the power is 1.5, 1.4 or 2.">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On ordinary axes the moon data curve upwards. From this graph alone you cannot tell whether the power is 1.5, 1.4 or 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power law with a log–log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Determine (continued)</a:t>
            </a:r>
            <a:endParaRPr lang="en-US" sz="1200" dirty="0"/>
          </a:p>
        </p:txBody>
      </p:sp>
      <p:pic>
        <p:nvPicPr>
          <p:cNvPr id="4" name="Image 0" descr="log (T / s) against log (r / m) is a straight line of gradient 1.50, so T ∝ r^(1.5). The triangle uses points read from the line, not data point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log (T / s) against log (r / m) is a straight line of gradient 1.50, so T ∝ r^(1.5). The triangle uses points read from the line, not data points.</a:t>
            </a:r>
            <a:endParaRPr lang="en-US" sz="1100" dirty="0"/>
          </a:p>
        </p:txBody>
      </p:sp>
      <p:sp>
        <p:nvSpPr>
          <p:cNvPr id="6" name="Text 3"/>
          <p:cNvSpPr txBox="1"/>
          <p:nvPr/>
        </p:nvSpPr>
        <p:spPr>
          <a:xfrm>
            <a:off x="457200" y="1371600"/>
            <a:ext cx="3611880" cy="299923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from the triangle: n = (5.705 − 4.579) ÷ (8.85 − 8.10) = 1.126 ÷ 0.75 = </a:t>
            </a:r>
            <a:r>
              <a:rPr lang="en-US" sz="1500" b="1" dirty="0">
                <a:solidFill>
                  <a:srgbClr val="1A1F2B"/>
                </a:solidFill>
                <a:latin typeface="Calibri" pitchFamily="34" charset="0"/>
                <a:ea typeface="Calibri" pitchFamily="34" charset="-122"/>
                <a:cs typeface="Calibri" pitchFamily="34" charset="-120"/>
              </a:rPr>
              <a:t>1.50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log k from a point on the line, with n = 1.50: log k = 4.579 − 1.50 × 8.10 = −7.571, so k = 10^(−7.571) = 2.69 × 10⁻⁸ s m^(−1.5). Match k to 2π/√(GM) and rearrange: M = 4π² ÷ (Gk²) = 4π² ÷ (6.67 × 10⁻¹¹ × (2.69 × 10⁻⁸)²) = </a:t>
            </a:r>
            <a:r>
              <a:rPr lang="en-US" sz="1500" b="1" dirty="0">
                <a:solidFill>
                  <a:srgbClr val="1A1F2B"/>
                </a:solidFill>
                <a:latin typeface="Calibri" pitchFamily="34" charset="0"/>
                <a:ea typeface="Calibri" pitchFamily="34" charset="-122"/>
                <a:cs typeface="Calibri" pitchFamily="34" charset="-120"/>
              </a:rPr>
              <a:t>8.2 × 10²⁶ kg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 ∝ 1/k² = 10⁻²ˡᵒᵍᵏ, so an error of 0.01 in log k changes M by about 5%: keep three decimal places in logs.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test a power law with a log–log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data occupy only the solid part, log r ≈ 8 to 9. The intercept you need is at log r = 0, far off the usual graph, so calculate it from c = y − mx.">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data occupy only the solid part, log r ≈ 8 to 9. The intercept you need is at log r = 0, far off the usual graph, so calculate it from c = y − mx.</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Reading the "intercept" of a log–log graph where the line meets the vertical axis drawn at log x = 8.0. That is not log k; log k is the value at log x = 0. Calculate it from c = y − mx.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say which rule you are using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"percentage uncertainties add for a product" or "absolute uncertainties add for a difference", then show the numbers. Remember to multiply by the power: a squared diameter counts twice.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finish the comparison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comparing with an accepted value, calculate both percentages, compare them in one sentence ("4.5% is less than 12%"), and give a conclusion: agrees within uncertainty, or does not, with a likely systematic error and its direction.</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steepest and shallowest lines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Make both lines pass through every error bar, label them, and show the two gradients you read. Half their difference is the uncertainty; quote it to 1 or 2 significant figures.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6.2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log columns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Head the column ln (V / V), give each value to as many decimal places as the reading has significant figures, and keep the minus sign for values below 1.</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units of gradients on log graphs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ln y against t, the gradient has the unit s⁻¹ (1 / unit of x). For log y against log x, the gradient has no unit. The intercept ln A has no unit, but A does.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difference, the uncertainties subtract.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reading could be out in the opposite direction, which widens the range of the difference.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Absolute uncertainties always add for sums and differences.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quantity on the bottom of a fraction reduces the overall 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by an uncertain number makes the result more uncertain, not less.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the percentage uncertainties for products and quotients alike.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Squaring a quantity squares its percentage uncertainty.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small uncertainties, (1 + p)² ≈ 1 + 2p.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Multiply the percentage uncertainty by the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small percentage difference means the result is precise.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difference measures closeness to the accepted value (accuracy), not spread.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percentage difference (accuracy) with percentage uncertainty (precision).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log graph only "makes the line straight".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gradient and intercept are the constants of the relationship.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Match the log equation to y = mx + c to read k, n or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Logs should be given to the same number of significant figures as the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figures before the decimal point of a log only fix the power of ten.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 the log the same number of decimal places as the data has significant figures.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Measurements, uncertainties and graphs (AS, Unit 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Half the resolution, half the range, single percentage uncertainties and linearising to y = mx + c are the starting point for everything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Capacitors (Unit 4) and nuclear decay, oscillations and gravitation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Capacitor discharge, Q = Q₀e^(−t/RC), is the classic ln graph. ln (count rate) against t gives the decay constant; log–log graphs test T ∝ l^(0.5) and T ∝ r^(1.5); error bars and extreme lines judge absolute zero.</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3 The A2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Capacitor discharge, gas pressure, gamma absorption by lead and resonance all finish with the analysis practised here. Planning, precision and accuracy are on 6.1.</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407969"/>
                <a:gridCol w="3479292"/>
                <a:gridCol w="1342339"/>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Δy = Δa + Δb for y = a ±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of a sum or difference (absolute uncertainties, same unit as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p(%a) + q(%b) for y = aᵖb^q (or aᵖ/b^q)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of a product, quotient or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difference = |exp − accepted| ÷ accepted ×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judging accuracy and agreement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Δ(gradient) ≈ (steepest − shallowest)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in a gradient (or 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y = ln A +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testing y = Aeᵏˣ; gradient k in 1 / unit of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by taking logs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log y = n log x + log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testing y = kxⁿ; gradient n has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by taking logs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407969"/>
                <a:gridCol w="3479292"/>
                <a:gridCol w="1342339"/>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 = Q₀e^(−t/RC); N = N₀e^(−λt)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exponential relationships most often linearised (RC in s, λ in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 2.0 ± 0.1 and b = 5.0 ± 0.2. What is the percentage uncertainty in ab, and in a/b?</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length has a percentage uncertainty of 2%. What is the percentage uncertainty in its cube, and in its square root?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Two lengths are 25.3 cm ± 0.1 cm and 24.1 cm ± 0.1 cm. Find their difference and its percentage uncertainty. What does this suggest?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You suspect y = kxⁿ with unknown n. What do you plot, and how do you find n and k?</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reading is 3.40 V. Write ln (V / V) to the correct precision.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result is (−275 ± 26) °C and the accepted value is −273 °C. Does it agree? Would it still agree if the uncertainty were ± 1 °C?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 0.1 ÷ 2.0 × 100 = 5% and %b = 0.2 ÷ 5.0 × 100 = 4%. So 5% + 4% = 9% for both: percentage uncertainties add for products and for quotients.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3 × 2% = 6% for the cube; ½ × 2% = 1% for the square root.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1.2 cm ± 0.2 cm, which is 0.2 ÷ 1.2 × 100 = 17%. Small differences between large readings are very uncertain; measure the difference directly or make it larger.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log y against log x. A straight line confirms the power law; its gradient is n; log k = log y − n log x for any point on the line, so k = 10ˡᵒᵍᵏ.</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3.40 has 3 significant figures, so the log gets 3 decimal places: ln 3.40 = 1.224.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Percentage difference = 2 ÷ 273 × 100 = 0.7% &lt; 26 ÷ 275 × 100 = 9.5%, so it agrees. With ± 1 °C the range −276 °C to −274 °C excludes −273 °C, so it would not agree.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pointer is fixed to the bottom of a spring hanging beside a vertical metre rule. Before a load is added the pointer is at 236 mm; with the load it is at 318 mm. Each reading has an uncertainty of ± 1 mm.</a:t>
            </a:r>
            <a:endParaRPr lang="en-US" sz="1200" dirty="0"/>
          </a:p>
          <a:p>
            <a:pPr indent="0" marL="0">
              <a:spcAft>
                <a:spcPts val="600"/>
              </a:spcAft>
              <a:buNone/>
            </a:pPr>
            <a:r>
              <a:rPr lang="en-US" sz="1200" dirty="0">
                <a:solidFill>
                  <a:srgbClr val="1A1F2B"/>
                </a:solidFill>
              </a:rPr>
              <a:t>Figure: pointer positions against the vertical metre rule (readings 236 mm and 318 mm)</a:t>
            </a:r>
            <a:endParaRPr lang="en-US" sz="1200" dirty="0"/>
          </a:p>
          <a:p>
            <a:pPr indent="0" marL="0">
              <a:spcAft>
                <a:spcPts val="600"/>
              </a:spcAft>
              <a:buNone/>
            </a:pPr>
            <a:r>
              <a:rPr lang="en-US" sz="1200" dirty="0">
                <a:solidFill>
                  <a:srgbClr val="1A1F2B"/>
                </a:solidFill>
              </a:rPr>
              <a:t>(a) Calculate the extension of the spring.  [1]</a:t>
            </a:r>
            <a:endParaRPr lang="en-US" sz="1200" dirty="0"/>
          </a:p>
          <a:p>
            <a:pPr indent="0" marL="0">
              <a:spcAft>
                <a:spcPts val="600"/>
              </a:spcAft>
              <a:buNone/>
            </a:pPr>
            <a:r>
              <a:rPr lang="en-US" sz="1200" dirty="0">
                <a:solidFill>
                  <a:srgbClr val="1A1F2B"/>
                </a:solidFill>
              </a:rPr>
              <a:t>(b) State the absolute uncertainty in the extension.  [1]</a:t>
            </a:r>
            <a:endParaRPr lang="en-US" sz="1200" dirty="0"/>
          </a:p>
          <a:p>
            <a:pPr indent="0" marL="0">
              <a:spcAft>
                <a:spcPts val="600"/>
              </a:spcAft>
              <a:buNone/>
            </a:pPr>
            <a:r>
              <a:rPr lang="en-US" sz="1200" dirty="0">
                <a:solidFill>
                  <a:srgbClr val="1A1F2B"/>
                </a:solidFill>
              </a:rPr>
              <a:t>(c) Calculate the percentage uncertainty in the extension.  [1]</a:t>
            </a:r>
            <a:endParaRPr lang="en-US" sz="1200" dirty="0"/>
          </a:p>
          <a:p>
            <a:pPr indent="0" marL="0">
              <a:spcAft>
                <a:spcPts val="600"/>
              </a:spcAft>
              <a:buNone/>
            </a:pPr>
            <a:r>
              <a:rPr lang="en-US" sz="1200" dirty="0">
                <a:solidFill>
                  <a:srgbClr val="1A1F2B"/>
                </a:solidFill>
              </a:rPr>
              <a:t>(d) Explain why this is much larger than the percentage uncertainty in the reading of 318 mm.  [1]</a:t>
            </a:r>
            <a:endParaRPr lang="en-US" sz="1200" dirty="0"/>
          </a:p>
        </p:txBody>
      </p:sp>
      <p:pic>
        <p:nvPicPr>
          <p:cNvPr id="5" name="Image 0" descr="Figure for question 1">    </p:cNvPr>
          <p:cNvPicPr>
            <a:picLocks noChangeAspect="1"/>
          </p:cNvPicPr>
          <p:nvPr/>
        </p:nvPicPr>
        <p:blipFill>
          <a:blip r:embed="rId1"/>
          <a:stretch>
            <a:fillRect/>
          </a:stretch>
        </p:blipFill>
        <p:spPr>
          <a:xfrm>
            <a:off x="5674659" y="1325880"/>
            <a:ext cx="3012141" cy="32004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trolley of mass 0.750 kg ± 0.005 kg passes through a light gate. Its speed is found to be 1.24 m s⁻¹ ± 0.03 m s⁻¹.</a:t>
            </a:r>
            <a:endParaRPr lang="en-US" sz="1400" dirty="0"/>
          </a:p>
          <a:p>
            <a:pPr indent="0" marL="0">
              <a:spcAft>
                <a:spcPts val="600"/>
              </a:spcAft>
              <a:buNone/>
            </a:pPr>
            <a:r>
              <a:rPr lang="en-US" sz="1400" dirty="0">
                <a:solidFill>
                  <a:srgbClr val="1A1F2B"/>
                </a:solidFill>
              </a:rPr>
              <a:t>(a) Calculate the kinetic energy of the trolley.  [1]</a:t>
            </a:r>
            <a:endParaRPr lang="en-US" sz="1400" dirty="0"/>
          </a:p>
          <a:p>
            <a:pPr indent="0" marL="0">
              <a:spcAft>
                <a:spcPts val="600"/>
              </a:spcAft>
              <a:buNone/>
            </a:pPr>
            <a:r>
              <a:rPr lang="en-US" sz="1400" dirty="0">
                <a:solidFill>
                  <a:srgbClr val="1A1F2B"/>
                </a:solidFill>
              </a:rPr>
              <a:t>(b) Calculate the percentage uncertainty in the kinetic energy.  [2]</a:t>
            </a:r>
            <a:endParaRPr lang="en-US" sz="1400" dirty="0"/>
          </a:p>
          <a:p>
            <a:pPr indent="0" marL="0">
              <a:spcAft>
                <a:spcPts val="600"/>
              </a:spcAft>
              <a:buNone/>
            </a:pPr>
            <a:r>
              <a:rPr lang="en-US" sz="1400" dirty="0">
                <a:solidFill>
                  <a:srgbClr val="1A1F2B"/>
                </a:solidFill>
              </a:rPr>
              <a:t>(c) Write the kinetic energy with its absolute uncertainty.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65589"/>
          </a:xfrm>
          <a:prstGeom prst="roundRect">
            <a:avLst>
              <a:gd name="adj" fmla="val 1915"/>
            </a:avLst>
          </a:prstGeom>
          <a:solidFill>
            <a:srgbClr val="F3F5F9"/>
          </a:solidFill>
          <a:ln w="12700">
            <a:solidFill>
              <a:srgbClr val="DDE2EA"/>
            </a:solidFill>
            <a:prstDash val="solid"/>
          </a:ln>
        </p:spPr>
      </p:sp>
      <p:sp>
        <p:nvSpPr>
          <p:cNvPr id="5" name="Text 3"/>
          <p:cNvSpPr txBox="1"/>
          <p:nvPr/>
        </p:nvSpPr>
        <p:spPr>
          <a:xfrm>
            <a:off x="685800" y="1463040"/>
            <a:ext cx="7772400" cy="263698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318 − 236 = 82 mm</a:t>
            </a:r>
            <a:endParaRPr lang="en-US" sz="1400" dirty="0"/>
          </a:p>
          <a:p>
            <a:pPr marL="342900" indent="-342900">
              <a:spcAft>
                <a:spcPts val="400"/>
              </a:spcAft>
              <a:buSzPct val="100000"/>
              <a:buChar char="•"/>
            </a:pPr>
            <a:r>
              <a:rPr lang="en-US" sz="1400" dirty="0">
                <a:solidFill>
                  <a:srgbClr val="1A1F2B"/>
                </a:solidFill>
              </a:rPr>
              <a:t>the absolute uncertainties add for a difference: 1 + 1 = ± 2 mm</a:t>
            </a:r>
            <a:endParaRPr lang="en-US" sz="1400" dirty="0"/>
          </a:p>
          <a:p>
            <a:pPr marL="342900" indent="-342900">
              <a:spcAft>
                <a:spcPts val="400"/>
              </a:spcAft>
              <a:buSzPct val="100000"/>
              <a:buChar char="•"/>
            </a:pPr>
            <a:r>
              <a:rPr lang="en-US" sz="1400" dirty="0">
                <a:solidFill>
                  <a:srgbClr val="1A1F2B"/>
                </a:solidFill>
              </a:rPr>
              <a:t>2 ÷ 82 × 100 = 2.4%</a:t>
            </a:r>
            <a:endParaRPr lang="en-US" sz="1400" dirty="0"/>
          </a:p>
          <a:p>
            <a:pPr marL="342900" indent="-342900">
              <a:spcAft>
                <a:spcPts val="400"/>
              </a:spcAft>
              <a:buSzPct val="100000"/>
              <a:buChar char="•"/>
            </a:pPr>
            <a:r>
              <a:rPr lang="en-US" sz="1400" dirty="0">
                <a:solidFill>
                  <a:srgbClr val="1A1F2B"/>
                </a:solidFill>
              </a:rPr>
              <a:t>the extension is a small difference between two larger readings: the uncertainty (doubled) is compared with 82 mm rather than 318 mm, which alone gives only 0.31%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651057"/>
          </a:xfrm>
          <a:prstGeom prst="roundRect">
            <a:avLst>
              <a:gd name="adj" fmla="val 2070"/>
            </a:avLst>
          </a:prstGeom>
          <a:solidFill>
            <a:srgbClr val="F3F5F9"/>
          </a:solidFill>
          <a:ln w="12700">
            <a:solidFill>
              <a:srgbClr val="DDE2EA"/>
            </a:solidFill>
            <a:prstDash val="solid"/>
          </a:ln>
        </p:spPr>
      </p:sp>
      <p:sp>
        <p:nvSpPr>
          <p:cNvPr id="5" name="Text 3"/>
          <p:cNvSpPr txBox="1"/>
          <p:nvPr/>
        </p:nvSpPr>
        <p:spPr>
          <a:xfrm>
            <a:off x="685800" y="1463040"/>
            <a:ext cx="7772400" cy="242245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½ × 0.750 × 1.24² = 0.577 J (0.5766 J)</a:t>
            </a:r>
            <a:endParaRPr lang="en-US" sz="1600" dirty="0"/>
          </a:p>
          <a:p>
            <a:pPr marL="342900" indent="-342900">
              <a:spcAft>
                <a:spcPts val="400"/>
              </a:spcAft>
              <a:buSzPct val="100000"/>
              <a:buChar char="•"/>
            </a:pPr>
            <a:r>
              <a:rPr lang="en-US" sz="1600" dirty="0">
                <a:solidFill>
                  <a:srgbClr val="1A1F2B"/>
                </a:solidFill>
              </a:rPr>
              <a:t>mass: 0.005 ÷ 0.750 × 100 = 0.67%; speed: 0.03 ÷ 1.24 × 100 = 2.4%, doubled because v is squared</a:t>
            </a:r>
            <a:endParaRPr lang="en-US" sz="1600" dirty="0"/>
          </a:p>
          <a:p>
            <a:pPr marL="342900" indent="-342900">
              <a:spcAft>
                <a:spcPts val="400"/>
              </a:spcAft>
              <a:buSzPct val="100000"/>
              <a:buChar char="•"/>
            </a:pPr>
            <a:r>
              <a:rPr lang="en-US" sz="1600" dirty="0">
                <a:solidFill>
                  <a:srgbClr val="1A1F2B"/>
                </a:solidFill>
              </a:rPr>
              <a:t>0.67 + 2 × 2.4 = 5.5%</a:t>
            </a:r>
            <a:endParaRPr lang="en-US" sz="1600" dirty="0"/>
          </a:p>
          <a:p>
            <a:pPr marL="342900" indent="-342900">
              <a:spcAft>
                <a:spcPts val="400"/>
              </a:spcAft>
              <a:buSzPct val="100000"/>
              <a:buChar char="•"/>
            </a:pPr>
            <a:r>
              <a:rPr lang="en-US" sz="1600" dirty="0">
                <a:solidFill>
                  <a:srgbClr val="1A1F2B"/>
                </a:solidFill>
              </a:rPr>
              <a:t>5.5% of 0.577 J = 0.032 J, so (0.58 ± 0.03)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6.2 Uncertainties and logarithmic graphs (A2) · Edexcel IAL Physics</dc:title>
  <dc:subject>PptxGenJS Presentation</dc:subject>
  <dc:creator>Evan Kotronis · ExaminerPrep</dc:creator>
  <cp:lastModifiedBy>Evan Kotronis · ExaminerPrep</cp:lastModifiedBy>
  <cp:revision>1</cp:revision>
  <dcterms:created xsi:type="dcterms:W3CDTF">2026-10-26T15:13:28Z</dcterms:created>
  <dcterms:modified xsi:type="dcterms:W3CDTF">2026-10-26T15:13:28Z</dcterms:modified>
</cp:coreProperties>
</file>