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e877df1d-8a30-5af3-199f-a44b9ab8ae65}">
          <p14:sldIdLst>
            <p14:sldId id="256"/>
            <p14:sldId id="257"/>
            <p14:sldId id="258"/>
          </p14:sldIdLst>
        </p14:section>
        <p14:section name="Theory" id="{17404005-0d02-e6ba-1e29-52e1a6f16614}">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a698c516-5073-1ae8-6850-8d8a62eb0bb9}">
          <p14:sldIdLst>
            <p14:sldId id="295"/>
            <p14:sldId id="296"/>
            <p14:sldId id="297"/>
            <p14:sldId id="298"/>
            <p14:sldId id="299"/>
            <p14:sldId id="300"/>
          </p14:sldIdLst>
        </p14:section>
        <p14:section name="Answers" id="{98b080c7-b993-4913-4ed1-4613ea13ccd5}">
          <p14:sldIdLst>
            <p14:sldId id="301"/>
            <p14:sldId id="302"/>
            <p14:sldId id="303"/>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Work and energy. Notes for this topic: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work done?.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work done?.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work done?: Worked example 1.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force is at an angle to the motion?.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force is at an angle to the motion?.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force is at an angle to the motion?.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force is at an angle to the motion?: Worked example 2.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force is at an angle to the motion?.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work from a force–displacement graph?.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work from a force–displacement graph?: Worked example 3.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work from a force–displacement graph?.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kinetic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kinetic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kinetic energy?: Worked example 4.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kinetic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energy?: Worked example 5.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principle of conservation of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principle of conservation of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principle of conservation of energy?: Worked example 6.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principle of conservation of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principle of conservation of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principle of conservation of energy?.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energy give the speed of a projectile?.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energy give the speed of a projectile?: Worked example 7.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1.5.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1.5.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https://examinerprep.com/notes/edexcel-ial-physics/work-and-energy/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https://examinerprep.com/ial-physics-1-5-work-and-energy-questions#IALP-U1-5-FA-05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https://examinerprep.com/ial-physics-1-5-work-and-energy-questions#IALP-U1-5-A-02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https://examinerprep.com/ial-physics-1-5-work-and-energy-questions#IALP-U1-5-A-03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https://examinerprep.com/ial-physics-1-5-work-and-energy-questions#IALP-U1-5-B-01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https://examinerprep.com/ial-physics-1-5-work-and-energy-questions#IALP-U1-5-B-02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https://examinerprep.com/ial-physics-1-5-work-and-energy-questions#IALP-U1-5-FA-05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https://examinerprep.com/ial-physics-1-5-work-and-energy-questions#IALP-U1-5-A-02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https://examinerprep.com/ial-physics-1-5-work-and-energy-questions#IALP-U1-5-A-03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https://examinerprep.com/ial-physics-1-5-work-and-energy-questions#IALP-U1-5-B-01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https://examinerprep.com/ial-physics-1-5-work-and-energy-questions#IALP-U1-5-B-02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physics/work-and-energy/" TargetMode="External"/><Relationship Id="rId2" Type="http://schemas.openxmlformats.org/officeDocument/2006/relationships/hyperlink" Target="https://examinerprep.com/ial-physics-1-5-work-and-energy-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1.5 Work and energy</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Work done by a force, and the joule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Work done by a force at an angle to the displacement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Work done from the area under a force–displacement graph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Kinetic energy, and braking distances from work done = change in kinetic energy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Changes in gravitational potential energy near the Earth's surface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principle of conservation of energy, with and without resistive forces: ramps, roller coasters and pendulums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energy to find the speed of a projectile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Energy gives a second way into mechanics: instead of following forces moment by moment, you compare energy stores at the start and the end, and this still works when the path curves.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Work done = force × distance moved in the direction of the force: ΔW = FΔs. Work done = energy transferred. Unit: joule, 1 J = 1 N 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 force at angle θ to the displacement does work FΔscos θ. A force at 90° to the motion does no work. Work done = area under a force–displacement graph.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Eₖ = ½ mv²: double the speed, four times the kinetic energy — and four times the braking distance.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ΔE_grav = mgΔh, where Δh is the vertical height change. The path does not matter.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Energy is never created or destroyed. With resistive forces: loss of E_grav = gain in Eₖ + work done against resistive forces.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work done?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physics "work" has a precise meaning: a force does work when its point of application moves in the direction of the force. Work is how energy is transferred mechanically, so counting work is counting energy.</a:t>
            </a:r>
            <a:endParaRPr lang="en-US" sz="1500" dirty="0"/>
          </a:p>
        </p:txBody>
      </p:sp>
      <p:sp>
        <p:nvSpPr>
          <p:cNvPr id="5" name="Shape 3"/>
          <p:cNvSpPr/>
          <p:nvPr/>
        </p:nvSpPr>
        <p:spPr>
          <a:xfrm>
            <a:off x="457200" y="2181758"/>
            <a:ext cx="8229600" cy="1754734"/>
          </a:xfrm>
          <a:prstGeom prst="roundRect">
            <a:avLst>
              <a:gd name="adj" fmla="val 3127"/>
            </a:avLst>
          </a:prstGeom>
          <a:solidFill>
            <a:srgbClr val="EEF2FF"/>
          </a:solidFill>
          <a:ln w="9525">
            <a:solidFill>
              <a:srgbClr val="DDE2EA"/>
            </a:solidFill>
            <a:prstDash val="solid"/>
          </a:ln>
        </p:spPr>
      </p:sp>
      <p:sp>
        <p:nvSpPr>
          <p:cNvPr id="6" name="Text 4"/>
          <p:cNvSpPr txBox="1"/>
          <p:nvPr/>
        </p:nvSpPr>
        <p:spPr>
          <a:xfrm>
            <a:off x="603504" y="2273198"/>
            <a:ext cx="7936992" cy="160843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Work done by a force: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force multiplied by the distance moved in the direction of the force.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ΔW = FΔs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ΔW = work done (J) · F = force (N) · Δs = displacement in the direction of the force (m). Supplied in the formulae list. For a constant force acting along the line of motion; for a varying force, use the area under the force–displacement graph.</a:t>
            </a:r>
            <a:endParaRPr lang="en-US" sz="1400" dirty="0"/>
          </a:p>
        </p:txBody>
      </p:sp>
      <p:sp>
        <p:nvSpPr>
          <p:cNvPr id="7" name="Text 5"/>
          <p:cNvSpPr txBox="1"/>
          <p:nvPr/>
        </p:nvSpPr>
        <p:spPr>
          <a:xfrm>
            <a:off x="457200" y="4056278"/>
            <a:ext cx="8229600" cy="53401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Work done = energy transferred.</a:t>
            </a:r>
            <a:r>
              <a:rPr lang="en-US" sz="1500" dirty="0">
                <a:solidFill>
                  <a:srgbClr val="1A1F2B"/>
                </a:solidFill>
                <a:latin typeface="Calibri" pitchFamily="34" charset="0"/>
                <a:ea typeface="Calibri" pitchFamily="34" charset="-122"/>
                <a:cs typeface="Calibri" pitchFamily="34" charset="-120"/>
              </a:rPr>
              <a:t> When a force does 500 J of work, 500 J of energy is transferred from one store to another.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work done?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The joule:</a:t>
            </a:r>
            <a:r>
              <a:rPr lang="en-US" sz="1500" dirty="0">
                <a:solidFill>
                  <a:srgbClr val="1A1F2B"/>
                </a:solidFill>
                <a:latin typeface="Calibri" pitchFamily="34" charset="0"/>
                <a:ea typeface="Calibri" pitchFamily="34" charset="-122"/>
                <a:cs typeface="Calibri" pitchFamily="34" charset="-120"/>
              </a:rPr>
              <a:t> 1 J is the work done when a force of 1 N moves its point of application 1 m in the direction of the force, so 1 J = 1 N m = 1 kg m² s⁻².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Work is a scalar, even though force and displacement are vectors.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No displacement, no work: holding a heavy bag still, or pushing against a wall that does not move, does no work on the object.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work done?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Calculate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cleaner pushes a floor-polishing machine 25 m along a straight corridor with a constant horizontal force of 64 N. Calculate the work done by the cleaner on the machine.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force acts along the direction of motion, so use ΔW = FΔs directly: ΔW = 64 ×25 = </a:t>
            </a:r>
            <a:r>
              <a:rPr lang="en-US" sz="1500" b="1" dirty="0">
                <a:solidFill>
                  <a:srgbClr val="1A1F2B"/>
                </a:solidFill>
                <a:latin typeface="Calibri" pitchFamily="34" charset="0"/>
                <a:ea typeface="Calibri" pitchFamily="34" charset="-122"/>
                <a:cs typeface="Calibri" pitchFamily="34" charset="-120"/>
              </a:rPr>
              <a:t>1.6 × 10³ J</a:t>
            </a:r>
            <a:r>
              <a:rPr lang="en-US" sz="1500" dirty="0">
                <a:solidFill>
                  <a:srgbClr val="1A1F2B"/>
                </a:solidFill>
                <a:latin typeface="Calibri" pitchFamily="34" charset="0"/>
                <a:ea typeface="Calibri" pitchFamily="34" charset="-122"/>
                <a:cs typeface="Calibri" pitchFamily="34" charset="-120"/>
              </a:rPr>
              <a:t> (1600 J)</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weight of the machine acts vertically and the motion is horizontal, so the weight does no work here.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if the force is at an angle to the motion?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Only the 26.8 N component along the floor does work as the suitcase moves. The 22.5 N component pulls upwards on the case, but the case does not move upwards, so it does no work. Force arrows are drawn to scale.">    </p:cNvPr>
          <p:cNvPicPr>
            <a:picLocks noChangeAspect="1"/>
          </p:cNvPicPr>
          <p:nvPr/>
        </p:nvPicPr>
        <p:blipFill>
          <a:blip r:embed="rId1"/>
          <a:stretch>
            <a:fillRect/>
          </a:stretch>
        </p:blipFill>
        <p:spPr>
          <a:xfrm>
            <a:off x="4610405" y="1371600"/>
            <a:ext cx="4076395" cy="2469794"/>
          </a:xfrm>
          <a:prstGeom prst="rect">
            <a:avLst/>
          </a:prstGeom>
        </p:spPr>
      </p:pic>
      <p:sp>
        <p:nvSpPr>
          <p:cNvPr id="5" name="Text 2"/>
          <p:cNvSpPr txBox="1"/>
          <p:nvPr/>
        </p:nvSpPr>
        <p:spPr>
          <a:xfrm>
            <a:off x="4610405" y="3887114"/>
            <a:ext cx="4076395" cy="730606"/>
          </a:xfrm>
          <a:prstGeom prst="rect">
            <a:avLst/>
          </a:prstGeom>
          <a:noFill/>
          <a:ln/>
        </p:spPr>
        <p:txBody>
          <a:bodyPr wrap="square" lIns="0" tIns="0" rIns="0" bIns="0" rtlCol="0" anchor="t"/>
          <a:lstStyle/>
          <a:p>
            <a:pPr algn="ctr" indent="0" marL="0">
              <a:buNone/>
            </a:pPr>
            <a:r>
              <a:rPr lang="en-US" sz="1100" i="1" dirty="0">
                <a:solidFill>
                  <a:srgbClr val="5A6577"/>
                </a:solidFill>
              </a:rPr>
              <a:t>Only the 26.8 N component along the floor does work as the suitcase moves. The 22.5 N component pulls upwards on the case, but the case does not move upwards, so it does no work. Force arrows are drawn to scale.</a:t>
            </a:r>
            <a:endParaRPr lang="en-US" sz="1100" dirty="0"/>
          </a:p>
        </p:txBody>
      </p:sp>
      <p:sp>
        <p:nvSpPr>
          <p:cNvPr id="6" name="Text 3"/>
          <p:cNvSpPr txBox="1"/>
          <p:nvPr/>
        </p:nvSpPr>
        <p:spPr>
          <a:xfrm>
            <a:off x="457200" y="1371600"/>
            <a:ext cx="3833165"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Only the component of the force along the displacement does work. For a force F at angle θ to the displacement, the component along the motion is Fcos θ, so</a:t>
            </a:r>
            <a:endParaRPr lang="en-US" sz="1500" dirty="0"/>
          </a:p>
        </p:txBody>
      </p:sp>
      <p:sp>
        <p:nvSpPr>
          <p:cNvPr id="7" name="Shape 4"/>
          <p:cNvSpPr/>
          <p:nvPr/>
        </p:nvSpPr>
        <p:spPr>
          <a:xfrm>
            <a:off x="457200" y="2412187"/>
            <a:ext cx="3833165" cy="1228039"/>
          </a:xfrm>
          <a:prstGeom prst="roundRect">
            <a:avLst>
              <a:gd name="adj" fmla="val 4468"/>
            </a:avLst>
          </a:prstGeom>
          <a:solidFill>
            <a:srgbClr val="EEF2FF"/>
          </a:solidFill>
          <a:ln w="9525">
            <a:solidFill>
              <a:srgbClr val="DDE2EA"/>
            </a:solidFill>
            <a:prstDash val="solid"/>
          </a:ln>
        </p:spPr>
      </p:sp>
      <p:sp>
        <p:nvSpPr>
          <p:cNvPr id="8" name="Text 5"/>
          <p:cNvSpPr txBox="1"/>
          <p:nvPr/>
        </p:nvSpPr>
        <p:spPr>
          <a:xfrm>
            <a:off x="603504" y="2503627"/>
            <a:ext cx="3540557"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ΔW = Fcos θ×Δs</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The perpendicular component Fsin θ does no work: there is no displacement in its direction.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force is at an angle to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57400"/>
                <a:gridCol w="2711196"/>
                <a:gridCol w="3461004"/>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Angle between force and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Work done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FΔs (the most possible)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horizontal push along a level floor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between 0° and 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FΔscos θ,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pulling a suitcase by its handle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and normal contact force on a body moving along level ground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negative: the force removes energy from the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and air resistance, braking forces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force is at an angle to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A box pushed along a level floor. The push (0°) does positive work, friction (180°) does negative work, and the weight and normal contact force (90°) do none.">    </p:cNvPr>
          <p:cNvPicPr>
            <a:picLocks noChangeAspect="1"/>
          </p:cNvPicPr>
          <p:nvPr/>
        </p:nvPicPr>
        <p:blipFill>
          <a:blip r:embed="rId1"/>
          <a:stretch>
            <a:fillRect/>
          </a:stretch>
        </p:blipFill>
        <p:spPr>
          <a:xfrm>
            <a:off x="2531974" y="1371600"/>
            <a:ext cx="4080053" cy="2638044"/>
          </a:xfrm>
          <a:prstGeom prst="rect">
            <a:avLst/>
          </a:prstGeom>
        </p:spPr>
      </p:pic>
      <p:sp>
        <p:nvSpPr>
          <p:cNvPr id="5" name="Text 2"/>
          <p:cNvSpPr txBox="1"/>
          <p:nvPr/>
        </p:nvSpPr>
        <p:spPr>
          <a:xfrm>
            <a:off x="2531974" y="4055364"/>
            <a:ext cx="4080053" cy="562356"/>
          </a:xfrm>
          <a:prstGeom prst="rect">
            <a:avLst/>
          </a:prstGeom>
          <a:noFill/>
          <a:ln/>
        </p:spPr>
        <p:txBody>
          <a:bodyPr wrap="square" lIns="0" tIns="0" rIns="0" bIns="0" rtlCol="0" anchor="t"/>
          <a:lstStyle/>
          <a:p>
            <a:pPr algn="ctr" indent="0" marL="0">
              <a:buNone/>
            </a:pPr>
            <a:r>
              <a:rPr lang="en-US" sz="1100" i="1" dirty="0">
                <a:solidFill>
                  <a:srgbClr val="5A6577"/>
                </a:solidFill>
              </a:rPr>
              <a:t>A box pushed along a level floor. The push (0°) does positive work, friction (180°) does negative work, and the weight and normal contact force (90°) do none.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force is at an angle to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Determine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traveller pulls a wheeled suitcase 120 m along a level airport floor. The handle makes an angle of 40° with the horizontal and the pull along the handle is 35 N. The suitcase moves at constant velocity. (a) Calculate the work done by the pull. (b) State the work done on the suitcase by its weight. (c) Determine the work done against resistive forces.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Component of the pull along the displacement: Fcos θ= 35cos 40° = 26.8 N. Work done = 26.81 ×120 = 3217 J ≈ </a:t>
            </a:r>
            <a:r>
              <a:rPr lang="en-US" sz="1500" b="1" dirty="0">
                <a:solidFill>
                  <a:srgbClr val="1A1F2B"/>
                </a:solidFill>
                <a:latin typeface="Calibri" pitchFamily="34" charset="0"/>
                <a:ea typeface="Calibri" pitchFamily="34" charset="-122"/>
                <a:cs typeface="Calibri" pitchFamily="34" charset="-120"/>
              </a:rPr>
              <a:t>3.2 × 10³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weight is perpendicular to the horizontal displacement: work done by the weight = </a:t>
            </a:r>
            <a:r>
              <a:rPr lang="en-US" sz="1500" b="1" dirty="0">
                <a:solidFill>
                  <a:srgbClr val="1A1F2B"/>
                </a:solidFill>
                <a:latin typeface="Calibri" pitchFamily="34" charset="0"/>
                <a:ea typeface="Calibri" pitchFamily="34" charset="-122"/>
                <a:cs typeface="Calibri" pitchFamily="34" charset="-120"/>
              </a:rPr>
              <a:t>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Constant velocity, so the resultant horizontal force is zero and the resistive forces total 26.8 N backwards: work done against resistive forces = </a:t>
            </a:r>
            <a:r>
              <a:rPr lang="en-US" sz="1500" b="1" dirty="0">
                <a:solidFill>
                  <a:srgbClr val="1A1F2B"/>
                </a:solidFill>
                <a:latin typeface="Calibri" pitchFamily="34" charset="0"/>
                <a:ea typeface="Calibri" pitchFamily="34" charset="-122"/>
                <a:cs typeface="Calibri" pitchFamily="34" charset="-120"/>
              </a:rPr>
              <a:t>3.2 × 10³ J</a:t>
            </a:r>
            <a:r>
              <a:rPr lang="en-US" sz="1500" dirty="0">
                <a:solidFill>
                  <a:srgbClr val="1A1F2B"/>
                </a:solidFill>
                <a:latin typeface="Calibri" pitchFamily="34" charset="0"/>
                <a:ea typeface="Calibri" pitchFamily="34" charset="-122"/>
                <a:cs typeface="Calibri" pitchFamily="34" charset="-120"/>
              </a:rPr>
              <a:t> — the same energy, transferred to the surroundings as thermal energy.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force is at an angle to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sin instead of cos, or multiplying the whole pull by the distance. Draw the angle between the force and the direction of motion; the component next to that angle (Fcos θ) is the one that does work.</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work from a force–displacement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Force exerted by a winch cable on a boat being hauled up a slipway. The force rises steadily as the cable tightens, then stays constant. Total area = 1200 J + 3600 J = 4800 J.">    </p:cNvPr>
          <p:cNvPicPr>
            <a:picLocks noChangeAspect="1"/>
          </p:cNvPicPr>
          <p:nvPr/>
        </p:nvPicPr>
        <p:blipFill>
          <a:blip r:embed="rId1"/>
          <a:stretch>
            <a:fillRect/>
          </a:stretch>
        </p:blipFill>
        <p:spPr>
          <a:xfrm>
            <a:off x="4389120" y="1616659"/>
            <a:ext cx="4297680" cy="2148840"/>
          </a:xfrm>
          <a:prstGeom prst="rect">
            <a:avLst/>
          </a:prstGeom>
        </p:spPr>
      </p:pic>
      <p:sp>
        <p:nvSpPr>
          <p:cNvPr id="5" name="Text 2"/>
          <p:cNvSpPr txBox="1"/>
          <p:nvPr/>
        </p:nvSpPr>
        <p:spPr>
          <a:xfrm>
            <a:off x="4389120" y="381121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Force exerted by a winch cable on a boat being hauled up a slipway. The force rises steadily as the cable tightens, then stays constant. Total area = 1200 J + 3600 J = 4800 J.</a:t>
            </a:r>
            <a:endParaRPr lang="en-US" sz="1100" dirty="0"/>
          </a:p>
        </p:txBody>
      </p:sp>
      <p:sp>
        <p:nvSpPr>
          <p:cNvPr id="6" name="Text 3"/>
          <p:cNvSpPr txBox="1"/>
          <p:nvPr/>
        </p:nvSpPr>
        <p:spPr>
          <a:xfrm>
            <a:off x="457200" y="1371600"/>
            <a:ext cx="3611880" cy="299191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constant force, ΔW = FΔs is the area of a rectangle under a horizontal line on a graph of F against s. The same is true for any force: </a:t>
            </a:r>
            <a:r>
              <a:rPr lang="en-US" sz="1500" b="1" dirty="0">
                <a:solidFill>
                  <a:srgbClr val="1A1F2B"/>
                </a:solidFill>
                <a:latin typeface="Calibri" pitchFamily="34" charset="0"/>
                <a:ea typeface="Calibri" pitchFamily="34" charset="-122"/>
                <a:cs typeface="Calibri" pitchFamily="34" charset="-120"/>
              </a:rPr>
              <a:t>work done = area under the force–displacement graph</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Straight-line sections: split the area into rectangles and triangles.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Curved graphs: count squares (or estimate with thin strips), and multiply by the work represented by one square.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force plotted must be the component along the displacement.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work from a force–displacement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Easy · Determine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graph above shows how the force of a winch cable on a small boat varies with the distance the boat moves up a slipway. The cable is parallel to the slipway. Determine the total work done by the cable over the first 10.0 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Triangle, 0 to 4.0 m: ½ ×4.0 ×600 = 1200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Rectangle, 4.0 m to 10.0 m: 6.0 ×600 = 3600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Add: ΔW = 1200 + 3600 = </a:t>
            </a:r>
            <a:r>
              <a:rPr lang="en-US" sz="1500" b="1" dirty="0">
                <a:solidFill>
                  <a:srgbClr val="1A1F2B"/>
                </a:solidFill>
                <a:latin typeface="Calibri" pitchFamily="34" charset="0"/>
                <a:ea typeface="Calibri" pitchFamily="34" charset="-122"/>
                <a:cs typeface="Calibri" pitchFamily="34" charset="-120"/>
              </a:rPr>
              <a:t>4.8 × 10³ J</a:t>
            </a:r>
            <a:r>
              <a:rPr lang="en-US" sz="1500" dirty="0">
                <a:solidFill>
                  <a:srgbClr val="1A1F2B"/>
                </a:solidFill>
                <a:latin typeface="Calibri" pitchFamily="34" charset="0"/>
                <a:ea typeface="Calibri" pitchFamily="34" charset="-122"/>
                <a:cs typeface="Calibri" pitchFamily="34" charset="-120"/>
              </a:rPr>
              <a:t>. Check the units of the area: N × m = 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work from a force–displacement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you use an area, check the axis units. If the displacement is in cm or the force in kN, convert first — or convert the area at the end — or the answer will be out by a power of ten.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kinetic energy?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1494130"/>
          </a:xfrm>
          <a:prstGeom prst="roundRect">
            <a:avLst>
              <a:gd name="adj" fmla="val 3672"/>
            </a:avLst>
          </a:prstGeom>
          <a:solidFill>
            <a:srgbClr val="EEF2FF"/>
          </a:solidFill>
          <a:ln w="9525">
            <a:solidFill>
              <a:srgbClr val="DDE2EA"/>
            </a:solidFill>
            <a:prstDash val="solid"/>
          </a:ln>
        </p:spPr>
      </p:sp>
      <p:sp>
        <p:nvSpPr>
          <p:cNvPr id="5" name="Text 3"/>
          <p:cNvSpPr txBox="1"/>
          <p:nvPr/>
        </p:nvSpPr>
        <p:spPr>
          <a:xfrm>
            <a:off x="603504" y="146304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Kinetic energy: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energy a body has because of its motion.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Eₖ = ½ mv²</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Eₖ = kinetic energy (J) · m = mass (kg) · v = speed (m s⁻¹). Supplied in the formulae list. Kinetic energy is a scalar and is never negative; the direction of motion does not matter.</a:t>
            </a:r>
            <a:endParaRPr lang="en-US" sz="1400" dirty="0"/>
          </a:p>
        </p:txBody>
      </p:sp>
      <p:sp>
        <p:nvSpPr>
          <p:cNvPr id="6" name="Text 4"/>
          <p:cNvSpPr txBox="1"/>
          <p:nvPr/>
        </p:nvSpPr>
        <p:spPr>
          <a:xfrm>
            <a:off x="457200" y="2984602"/>
            <a:ext cx="8229600" cy="162671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Where does ½mv² come from?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Let a constant resultant force F accelerate a mass m from rest through a distance s. The work done is W = Fs = mas. From v² = u² + 2as with u = 0, as = ½ v². So W = ½ mv²: all the work done by the resultant force becomes kinetic energy. This is the </a:t>
            </a:r>
            <a:r>
              <a:rPr lang="en-US" sz="1500" b="1" dirty="0">
                <a:solidFill>
                  <a:srgbClr val="1A1F2B"/>
                </a:solidFill>
                <a:latin typeface="Calibri" pitchFamily="34" charset="0"/>
                <a:ea typeface="Calibri" pitchFamily="34" charset="-122"/>
                <a:cs typeface="Calibri" pitchFamily="34" charset="-120"/>
              </a:rPr>
              <a:t>work–energy idea</a:t>
            </a:r>
            <a:r>
              <a:rPr lang="en-US" sz="1500" dirty="0">
                <a:solidFill>
                  <a:srgbClr val="1A1F2B"/>
                </a:solidFill>
                <a:latin typeface="Calibri" pitchFamily="34" charset="0"/>
                <a:ea typeface="Calibri" pitchFamily="34" charset="-122"/>
                <a:cs typeface="Calibri" pitchFamily="34" charset="-120"/>
              </a:rPr>
              <a:t>: the work done by the resultant force on a body equals its change in kinetic energy.</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Eₖ ∝v²: doubling the speed multiplies the kinetic energy by four.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kinetic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Braking distance against initial speed for the car of worked example 4 (mass 1350 kg, constant braking force 8.10 kN). The curve is d = mv²/2F: doubling the speed from 11.0 to 22.0 m s⁻¹ quadruples the distance.">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Braking distance against initial speed for the car of worked example 4 (mass 1350 kg, constant braking force 8.10 kN). The curve is d = mv²/2F: doubling the speed from 11.0 to 22.0 m s⁻¹ quadruples the distance.</a:t>
            </a:r>
            <a:endParaRPr lang="en-US" sz="1100" dirty="0"/>
          </a:p>
        </p:txBody>
      </p:sp>
      <p:sp>
        <p:nvSpPr>
          <p:cNvPr id="6" name="Text 3"/>
          <p:cNvSpPr txBox="1"/>
          <p:nvPr/>
        </p:nvSpPr>
        <p:spPr>
          <a:xfrm>
            <a:off x="457200" y="1371600"/>
            <a:ext cx="3611880" cy="1225296"/>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Braking:</a:t>
            </a:r>
            <a:r>
              <a:rPr lang="en-US" sz="1500" dirty="0">
                <a:solidFill>
                  <a:srgbClr val="1A1F2B"/>
                </a:solidFill>
                <a:latin typeface="Calibri" pitchFamily="34" charset="0"/>
                <a:ea typeface="Calibri" pitchFamily="34" charset="-122"/>
                <a:cs typeface="Calibri" pitchFamily="34" charset="-120"/>
              </a:rPr>
              <a:t> a constant braking force F does negative work over the braking distance d until all the kinetic energy has gone: Fd = ½ mv², so d = mv²/2F — the braking distance is proportional to v².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kinetic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Deduce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of mass 1350 kg travels at 22.0 m s⁻¹ on a level road. The driver brakes and the car stops in a straight line. The braking force is constant at 8.10 kN. (a) Calculate the kinetic energy of the car before braking. (b) Calculate the braking distance. (c) Without further use of the formula for kinetic energy, deduce the braking distance from 11.0 m s⁻¹ with the same braking force.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Eₖ = ½ ×1350 ×22.0² = </a:t>
            </a:r>
            <a:r>
              <a:rPr lang="en-US" sz="1500" b="1" dirty="0">
                <a:solidFill>
                  <a:srgbClr val="1A1F2B"/>
                </a:solidFill>
                <a:latin typeface="Calibri" pitchFamily="34" charset="0"/>
                <a:ea typeface="Calibri" pitchFamily="34" charset="-122"/>
                <a:cs typeface="Calibri" pitchFamily="34" charset="-120"/>
              </a:rPr>
              <a:t>3.27 × 10⁵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Work done by the brakes = kinetic energy removed: Fd = Eₖ, so d = 3.267 ×10⁵ ÷8100 = </a:t>
            </a:r>
            <a:r>
              <a:rPr lang="en-US" sz="1500" b="1" dirty="0">
                <a:solidFill>
                  <a:srgbClr val="1A1F2B"/>
                </a:solidFill>
                <a:latin typeface="Calibri" pitchFamily="34" charset="0"/>
                <a:ea typeface="Calibri" pitchFamily="34" charset="-122"/>
                <a:cs typeface="Calibri" pitchFamily="34" charset="-120"/>
              </a:rPr>
              <a:t>40.3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Half the speed → one quarter of the kinetic energy → one quarter of the distance: d = 40.33 ÷4 = </a:t>
            </a:r>
            <a:r>
              <a:rPr lang="en-US" sz="1500" b="1" dirty="0">
                <a:solidFill>
                  <a:srgbClr val="1A1F2B"/>
                </a:solidFill>
                <a:latin typeface="Calibri" pitchFamily="34" charset="0"/>
                <a:ea typeface="Calibri" pitchFamily="34" charset="-122"/>
                <a:cs typeface="Calibri" pitchFamily="34" charset="-120"/>
              </a:rPr>
              <a:t>10.1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kinetic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Squaring the mass or forgetting to square the speed. Write ½ ×m ×v² with the numbers in that order, and square the speed before you multiply.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gravitational potential energy?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1494130"/>
          </a:xfrm>
          <a:prstGeom prst="roundRect">
            <a:avLst>
              <a:gd name="adj" fmla="val 3672"/>
            </a:avLst>
          </a:prstGeom>
          <a:solidFill>
            <a:srgbClr val="EEF2FF"/>
          </a:solidFill>
          <a:ln w="9525">
            <a:solidFill>
              <a:srgbClr val="DDE2EA"/>
            </a:solidFill>
            <a:prstDash val="solid"/>
          </a:ln>
        </p:spPr>
      </p:sp>
      <p:sp>
        <p:nvSpPr>
          <p:cNvPr id="5" name="Text 3"/>
          <p:cNvSpPr txBox="1"/>
          <p:nvPr/>
        </p:nvSpPr>
        <p:spPr>
          <a:xfrm>
            <a:off x="603504" y="146304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Gravitational potential energy: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energy a body has because of its position in a gravitational field.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ΔE_grav = mgΔh</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m = mass (kg) · g = 9.81 N kg⁻¹ · Δh = change in vertical height (m). Supplied in the formulae list. Valid near the Earth's surface, where g is constant over the height change.</a:t>
            </a:r>
            <a:endParaRPr lang="en-US" sz="1400" dirty="0"/>
          </a:p>
        </p:txBody>
      </p:sp>
      <p:sp>
        <p:nvSpPr>
          <p:cNvPr id="6" name="Text 4"/>
          <p:cNvSpPr txBox="1"/>
          <p:nvPr/>
        </p:nvSpPr>
        <p:spPr>
          <a:xfrm>
            <a:off x="457200" y="2984602"/>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It comes from work done against the weight: lifting a body steadily through Δh needs a force mg over a distance Δh.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Only changes in E_grav matter; you may choose any convenient zero level (the ground, the bottom of the slope).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path does not matter: up a ramp, up stairs or straight up, the gain is the same for the same Δh.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gravitational potential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wo routes to the same platform. The ramp (20.1° to the horizontal) needs a smaller force, 84.1 N instead of 245 N, applied over a longer distance — the work done is the same 294 J.">    </p:cNvPr>
          <p:cNvPicPr>
            <a:picLocks noChangeAspect="1"/>
          </p:cNvPicPr>
          <p:nvPr/>
        </p:nvPicPr>
        <p:blipFill>
          <a:blip r:embed="rId1"/>
          <a:stretch>
            <a:fillRect/>
          </a:stretch>
        </p:blipFill>
        <p:spPr>
          <a:xfrm>
            <a:off x="1898294" y="1371600"/>
            <a:ext cx="5347411" cy="2807208"/>
          </a:xfrm>
          <a:prstGeom prst="rect">
            <a:avLst/>
          </a:prstGeom>
        </p:spPr>
      </p:pic>
      <p:sp>
        <p:nvSpPr>
          <p:cNvPr id="5" name="Text 2"/>
          <p:cNvSpPr txBox="1"/>
          <p:nvPr/>
        </p:nvSpPr>
        <p:spPr>
          <a:xfrm>
            <a:off x="1898294" y="4224528"/>
            <a:ext cx="5347411" cy="393192"/>
          </a:xfrm>
          <a:prstGeom prst="rect">
            <a:avLst/>
          </a:prstGeom>
          <a:noFill/>
          <a:ln/>
        </p:spPr>
        <p:txBody>
          <a:bodyPr wrap="square" lIns="0" tIns="0" rIns="0" bIns="0" rtlCol="0" anchor="t"/>
          <a:lstStyle/>
          <a:p>
            <a:pPr algn="ctr" indent="0" marL="0">
              <a:buNone/>
            </a:pPr>
            <a:r>
              <a:rPr lang="en-US" sz="1100" i="1" dirty="0">
                <a:solidFill>
                  <a:srgbClr val="5A6577"/>
                </a:solidFill>
              </a:rPr>
              <a:t>Two routes to the same platform. The ramp (20.1° to the horizontal) needs a smaller force, 84.1 N instead of 245 N, applied over a longer distance — the work done is the same 294 J.</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gravitational potential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Easy · Calculate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crate of mass 25 kg is moved onto a platform 1.20 m high, either by lifting it straight up or by pushing it up a ramp 3.50 m long. Resistive forces are negligible. (a) Calculate the gain in gravitational potential energy of the crate. (b) Calculate the smallest force, parallel to the ramp, that will push the crate up the ramp.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Use the vertical height only: ΔE_grav = 25 ×9.81 ×1.20 = </a:t>
            </a:r>
            <a:r>
              <a:rPr lang="en-US" sz="1500" b="1" dirty="0">
                <a:solidFill>
                  <a:srgbClr val="1A1F2B"/>
                </a:solidFill>
                <a:latin typeface="Calibri" pitchFamily="34" charset="0"/>
                <a:ea typeface="Calibri" pitchFamily="34" charset="-122"/>
                <a:cs typeface="Calibri" pitchFamily="34" charset="-120"/>
              </a:rPr>
              <a:t>294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Work done along the ramp = gain in E_grav: F ×3.50 = 294.3, so F = </a:t>
            </a:r>
            <a:r>
              <a:rPr lang="en-US" sz="1500" b="1" dirty="0">
                <a:solidFill>
                  <a:srgbClr val="1A1F2B"/>
                </a:solidFill>
                <a:latin typeface="Calibri" pitchFamily="34" charset="0"/>
                <a:ea typeface="Calibri" pitchFamily="34" charset="-122"/>
                <a:cs typeface="Calibri" pitchFamily="34" charset="-120"/>
              </a:rPr>
              <a:t>84.1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Lifting straight up needs at least mg = 245 N. The ramp reduces the force, not the energy.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gravitational potential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length along a slope as Δh. In mgΔh the height is always vertical: for a slope of length L at angle θ to the horizontal, Δh = Lsin θ.</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principle of conservation of energy?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Principle of conservation of energy:</a:t>
            </a:r>
            <a:r>
              <a:rPr lang="en-US" sz="1400" dirty="0">
                <a:solidFill>
                  <a:srgbClr val="1A1F2B"/>
                </a:solidFill>
                <a:latin typeface="Calibri" pitchFamily="34" charset="0"/>
                <a:ea typeface="Calibri" pitchFamily="34" charset="-122"/>
                <a:cs typeface="Calibri" pitchFamily="34" charset="-120"/>
              </a:rPr>
              <a:t> energy cannot be created or destroyed; it can only be transferred from one store to another, so the total energy of a closed system stays constant.</a:t>
            </a:r>
            <a:endParaRPr lang="en-US" sz="1400" dirty="0"/>
          </a:p>
        </p:txBody>
      </p:sp>
      <p:sp>
        <p:nvSpPr>
          <p:cNvPr id="6" name="Text 4"/>
          <p:cNvSpPr txBox="1"/>
          <p:nvPr/>
        </p:nvSpPr>
        <p:spPr>
          <a:xfrm>
            <a:off x="457200" y="2104034"/>
            <a:ext cx="8229600" cy="173370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No resistive forces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Loss of gravitational potential energy = gain in kinetic energy: mgΔh = ½ mv² - ½ mu². The mass cancels, giving v² = u² + 2gΔh, whatever the shape of the path.</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With resistive forces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Friction and air resistance do negative work on the body. The energy is not destroyed — it is transferred to the surroundings, mostly as thermal energy (and some sound).</a:t>
            </a:r>
            <a:endParaRPr lang="en-US" sz="1700" dirty="0"/>
          </a:p>
        </p:txBody>
      </p:sp>
      <p:sp>
        <p:nvSpPr>
          <p:cNvPr id="7" name="Shape 5"/>
          <p:cNvSpPr/>
          <p:nvPr/>
        </p:nvSpPr>
        <p:spPr>
          <a:xfrm>
            <a:off x="457200" y="3882542"/>
            <a:ext cx="8229600" cy="663854"/>
          </a:xfrm>
          <a:prstGeom prst="roundRect">
            <a:avLst>
              <a:gd name="adj" fmla="val 8264"/>
            </a:avLst>
          </a:prstGeom>
          <a:solidFill>
            <a:srgbClr val="EEF2FF"/>
          </a:solidFill>
          <a:ln w="9525">
            <a:solidFill>
              <a:srgbClr val="DDE2EA"/>
            </a:solidFill>
            <a:prstDash val="solid"/>
          </a:ln>
        </p:spPr>
      </p:sp>
      <p:sp>
        <p:nvSpPr>
          <p:cNvPr id="8" name="Text 6"/>
          <p:cNvSpPr txBox="1"/>
          <p:nvPr/>
        </p:nvSpPr>
        <p:spPr>
          <a:xfrm>
            <a:off x="603504" y="3973982"/>
            <a:ext cx="7936992" cy="517550"/>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loss of E_grav = gain in Eₖ + work done against resistive forces</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work done against resistive forces = average resistive force × distance moved along the path</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principle of conservation of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Side profile of a roller coaster, drawn to scale. The speeds shown assume no resistive forces: v² = 2.0² + 2 × 9.81 × (32.0 − h). The track from A to B, measured along this profile, is 48 m long.">    </p:cNvPr>
          <p:cNvPicPr>
            <a:picLocks noChangeAspect="1"/>
          </p:cNvPicPr>
          <p:nvPr/>
        </p:nvPicPr>
        <p:blipFill>
          <a:blip r:embed="rId1"/>
          <a:stretch>
            <a:fillRect/>
          </a:stretch>
        </p:blipFill>
        <p:spPr>
          <a:xfrm>
            <a:off x="5648249" y="1371600"/>
            <a:ext cx="3038551" cy="2469794"/>
          </a:xfrm>
          <a:prstGeom prst="rect">
            <a:avLst/>
          </a:prstGeom>
        </p:spPr>
      </p:pic>
      <p:sp>
        <p:nvSpPr>
          <p:cNvPr id="5" name="Text 2"/>
          <p:cNvSpPr txBox="1"/>
          <p:nvPr/>
        </p:nvSpPr>
        <p:spPr>
          <a:xfrm>
            <a:off x="5648249" y="3887114"/>
            <a:ext cx="3038551" cy="730606"/>
          </a:xfrm>
          <a:prstGeom prst="rect">
            <a:avLst/>
          </a:prstGeom>
          <a:noFill/>
          <a:ln/>
        </p:spPr>
        <p:txBody>
          <a:bodyPr wrap="square" lIns="0" tIns="0" rIns="0" bIns="0" rtlCol="0" anchor="t"/>
          <a:lstStyle/>
          <a:p>
            <a:pPr algn="ctr" indent="0" marL="0">
              <a:buNone/>
            </a:pPr>
            <a:r>
              <a:rPr lang="en-US" sz="1100" i="1" dirty="0">
                <a:solidFill>
                  <a:srgbClr val="5A6577"/>
                </a:solidFill>
              </a:rPr>
              <a:t>Side profile of a roller coaster, drawn to scale. The speeds shown assume no resistive forces: v² = 2.0² + 2 × 9.81 × (32.0 − h). The track from A to B, measured along this profile, is 48 m long.</a:t>
            </a:r>
            <a:endParaRPr lang="en-US" sz="1100" dirty="0"/>
          </a:p>
        </p:txBody>
      </p:sp>
      <p:sp>
        <p:nvSpPr>
          <p:cNvPr id="6" name="Shape 3"/>
          <p:cNvSpPr/>
          <p:nvPr/>
        </p:nvSpPr>
        <p:spPr>
          <a:xfrm>
            <a:off x="457200" y="1371600"/>
            <a:ext cx="4871009" cy="613562"/>
          </a:xfrm>
          <a:prstGeom prst="roundRect">
            <a:avLst>
              <a:gd name="adj" fmla="val 8942"/>
            </a:avLst>
          </a:prstGeom>
          <a:solidFill>
            <a:srgbClr val="EEF2FF"/>
          </a:solidFill>
          <a:ln w="9525">
            <a:solidFill>
              <a:srgbClr val="DDE2EA"/>
            </a:solidFill>
            <a:prstDash val="solid"/>
          </a:ln>
        </p:spPr>
      </p:sp>
      <p:sp>
        <p:nvSpPr>
          <p:cNvPr id="7" name="Text 4"/>
          <p:cNvSpPr txBox="1"/>
          <p:nvPr/>
        </p:nvSpPr>
        <p:spPr>
          <a:xfrm>
            <a:off x="603504" y="1463040"/>
            <a:ext cx="4578401"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This balance is not in the formulae list — derive it from the three equations that are.</a:t>
            </a:r>
            <a:endParaRPr lang="en-US" sz="1400" dirty="0"/>
          </a:p>
        </p:txBody>
      </p:sp>
      <p:sp>
        <p:nvSpPr>
          <p:cNvPr id="8" name="Text 5"/>
          <p:cNvSpPr txBox="1"/>
          <p:nvPr/>
        </p:nvSpPr>
        <p:spPr>
          <a:xfrm>
            <a:off x="457200" y="2104034"/>
            <a:ext cx="4871009" cy="186994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reliable method</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Mark the start and end points and choose the zero of height.</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Write the energy balance in words first ("loss of GPE = gain in KE + energy transferred to the surroundings").</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Substitute the stores at the start and the end; solve for the unknown.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principle of conservation of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Calculate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roller-coaster car and its riders have a total mass of 650 kg. The car passes point A, 32.0 m above the ground, at 2.0 m s⁻¹, then runs down to point B, 4.0 m above the ground. The track from A to B is 48 m long. (a) Calculate the speed at B if resistive forces are negligible. (b) The speed measured at B is 22.0 m s⁻¹. Calculate the energy transferred to the surroundings between A and B, and the average resistive force.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Loss of GPE = gain in KE; the mass cancels: v² = 2.0² + 2 ×9.81 ×(32.0 - 4.0) = 553.4, so v = </a:t>
            </a:r>
            <a:r>
              <a:rPr lang="en-US" sz="1500" b="1" dirty="0">
                <a:solidFill>
                  <a:srgbClr val="1A1F2B"/>
                </a:solidFill>
                <a:latin typeface="Calibri" pitchFamily="34" charset="0"/>
                <a:ea typeface="Calibri" pitchFamily="34" charset="-122"/>
                <a:cs typeface="Calibri" pitchFamily="34" charset="-120"/>
              </a:rPr>
              <a:t>23.5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Loss of GPE from A to B: 650 ×9.81 ×28.0 = 178 542 J. Gain in KE: ½ ×650 ×(22.0² - 2.0²) = 156 000 J. The difference has gone to the surroundings: 178 542 - 156 000 = 22 542 J ≈ </a:t>
            </a:r>
            <a:r>
              <a:rPr lang="en-US" sz="1500" b="1" dirty="0">
                <a:solidFill>
                  <a:srgbClr val="1A1F2B"/>
                </a:solidFill>
                <a:latin typeface="Calibri" pitchFamily="34" charset="0"/>
                <a:ea typeface="Calibri" pitchFamily="34" charset="-122"/>
                <a:cs typeface="Calibri" pitchFamily="34" charset="-120"/>
              </a:rPr>
              <a:t>2.25 × 10⁴ J</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Work done against resistive forces = average force × distance along the track: F = 22 542 ÷48 = 469.6 N ≈ </a:t>
            </a:r>
            <a:r>
              <a:rPr lang="en-US" sz="1500" b="1" dirty="0">
                <a:solidFill>
                  <a:srgbClr val="1A1F2B"/>
                </a:solidFill>
                <a:latin typeface="Calibri" pitchFamily="34" charset="0"/>
                <a:ea typeface="Calibri" pitchFamily="34" charset="-122"/>
                <a:cs typeface="Calibri" pitchFamily="34" charset="-120"/>
              </a:rPr>
              <a:t>470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principle of conservation of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Energy stores of the roller-coaster car (ground as zero of GPE). At A: 204.0 + 1.3 = 205.3 kJ. At B: 25.5 + 157.3 + 22.5 = 205.3 kJ. The total is conserved; 22.5 kJ has been transferred to the surroundings.">    </p:cNvPr>
          <p:cNvPicPr>
            <a:picLocks noChangeAspect="1"/>
          </p:cNvPicPr>
          <p:nvPr/>
        </p:nvPicPr>
        <p:blipFill>
          <a:blip r:embed="rId1"/>
          <a:stretch>
            <a:fillRect/>
          </a:stretch>
        </p:blipFill>
        <p:spPr>
          <a:xfrm>
            <a:off x="4389120" y="1616659"/>
            <a:ext cx="4297680" cy="2148840"/>
          </a:xfrm>
          <a:prstGeom prst="rect">
            <a:avLst/>
          </a:prstGeom>
        </p:spPr>
      </p:pic>
      <p:sp>
        <p:nvSpPr>
          <p:cNvPr id="5" name="Text 2"/>
          <p:cNvSpPr txBox="1"/>
          <p:nvPr/>
        </p:nvSpPr>
        <p:spPr>
          <a:xfrm>
            <a:off x="4389120" y="381121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Energy stores of the roller-coaster car (ground as zero of GPE). At A: 204.0 + 1.3 = 205.3 kJ. At B: 25.5 + 157.3 + 22.5 = 205.3 kJ. The total is conserved; 22.5 kJ has been transferred to the surroundings.</a:t>
            </a:r>
            <a:endParaRPr lang="en-US" sz="1100" dirty="0"/>
          </a:p>
        </p:txBody>
      </p:sp>
      <p:sp>
        <p:nvSpPr>
          <p:cNvPr id="6" name="Text 3"/>
          <p:cNvSpPr txBox="1"/>
          <p:nvPr/>
        </p:nvSpPr>
        <p:spPr>
          <a:xfrm>
            <a:off x="457200" y="1371600"/>
            <a:ext cx="3611880" cy="256123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Pendulums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pendulum bob swings on an arc; the string pulls at 90° to the motion, so the tension does no work.</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Only the vertical drop matters: released at angle θ on a string of length L, the bob falls h = L(1 - cos θ) to its lowest point.</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the lowest point Eₖ is greatest; at the ends of the swing Eₖ = 0 and E_grav is greatest.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principle of conservation of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A 1.60 m pendulum released from 35°, drawn to scale. It falls 1.60(1 − cos 35°) = 0.289 m, so at the lowest point v = √(2 × 9.81 × 0.2894) = 2.38 m s⁻¹, whatever the mass of the bob.">    </p:cNvPr>
          <p:cNvPicPr>
            <a:picLocks noChangeAspect="1"/>
          </p:cNvPicPr>
          <p:nvPr/>
        </p:nvPicPr>
        <p:blipFill>
          <a:blip r:embed="rId1"/>
          <a:stretch>
            <a:fillRect/>
          </a:stretch>
        </p:blipFill>
        <p:spPr>
          <a:xfrm>
            <a:off x="4526280" y="1371600"/>
            <a:ext cx="4160520" cy="2638044"/>
          </a:xfrm>
          <a:prstGeom prst="rect">
            <a:avLst/>
          </a:prstGeom>
        </p:spPr>
      </p:pic>
      <p:sp>
        <p:nvSpPr>
          <p:cNvPr id="5" name="Text 2"/>
          <p:cNvSpPr txBox="1"/>
          <p:nvPr/>
        </p:nvSpPr>
        <p:spPr>
          <a:xfrm>
            <a:off x="4526280" y="4055364"/>
            <a:ext cx="4160520" cy="562356"/>
          </a:xfrm>
          <a:prstGeom prst="rect">
            <a:avLst/>
          </a:prstGeom>
          <a:noFill/>
          <a:ln/>
        </p:spPr>
        <p:txBody>
          <a:bodyPr wrap="square" lIns="0" tIns="0" rIns="0" bIns="0" rtlCol="0" anchor="t"/>
          <a:lstStyle/>
          <a:p>
            <a:pPr algn="ctr" indent="0" marL="0">
              <a:buNone/>
            </a:pPr>
            <a:r>
              <a:rPr lang="en-US" sz="1100" i="1" dirty="0">
                <a:solidFill>
                  <a:srgbClr val="5A6577"/>
                </a:solidFill>
              </a:rPr>
              <a:t>A 1.60 m pendulum released from 35°, drawn to scale. It falls 1.60(1 − cos 35°) = 0.289 m, so at the lowest point v = √(2 × 9.81 × 0.2894) = 2.38 m s⁻¹, whatever the mass of the bob.</a:t>
            </a:r>
            <a:endParaRPr lang="en-US" sz="1100" dirty="0"/>
          </a:p>
        </p:txBody>
      </p:sp>
      <p:sp>
        <p:nvSpPr>
          <p:cNvPr id="6" name="Text 3"/>
          <p:cNvSpPr txBox="1"/>
          <p:nvPr/>
        </p:nvSpPr>
        <p:spPr>
          <a:xfrm>
            <a:off x="457200" y="1371600"/>
            <a:ext cx="3749040"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 a real pendulum the swings die away as energy is transferred to the surroundings by air resistance.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principle of conservation of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Energy of the same pendulum (per kilogram of bob) across one swing, with no air resistance. Egrav and Ek trade places, and their sum stays at 9.81 × 0.289 = 2.84 J kg⁻¹.">    </p:cNvPr>
          <p:cNvPicPr>
            <a:picLocks noChangeAspect="1"/>
          </p:cNvPicPr>
          <p:nvPr/>
        </p:nvPicPr>
        <p:blipFill>
          <a:blip r:embed="rId1"/>
          <a:stretch>
            <a:fillRect/>
          </a:stretch>
        </p:blipFill>
        <p:spPr>
          <a:xfrm>
            <a:off x="4389120" y="1616659"/>
            <a:ext cx="4297680" cy="2148840"/>
          </a:xfrm>
          <a:prstGeom prst="rect">
            <a:avLst/>
          </a:prstGeom>
        </p:spPr>
      </p:pic>
      <p:sp>
        <p:nvSpPr>
          <p:cNvPr id="5" name="Text 2"/>
          <p:cNvSpPr txBox="1"/>
          <p:nvPr/>
        </p:nvSpPr>
        <p:spPr>
          <a:xfrm>
            <a:off x="4389120" y="381121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Energy of the same pendulum (per kilogram of bob) across one swing, with no air resistance. Egrav and Ek trade places, and their sum stays at 9.81 × 0.289 = 2.84 J kg⁻¹.</a:t>
            </a:r>
            <a:endParaRPr lang="en-US" sz="1100" dirty="0"/>
          </a:p>
        </p:txBody>
      </p:sp>
      <p:sp>
        <p:nvSpPr>
          <p:cNvPr id="6" name="Shape 3"/>
          <p:cNvSpPr/>
          <p:nvPr/>
        </p:nvSpPr>
        <p:spPr>
          <a:xfrm>
            <a:off x="457200" y="1371600"/>
            <a:ext cx="3611880"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speed with no resistive forces you do not need the mass — it cancels. For the energy transferred to the surroundings, or a resistive force, you do. If a question gives you a mass, check which kind of question it is.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energy give the speed of a projectile?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ree stones thrown at 12.0 m s⁻¹ from an 18.0 m cliff at different angles, paths computed and drawn to scale. They land at different places and times, but the red arrows (drawn to scale) show the same landing speed, 22.3 m s⁻¹, in different directions.">    </p:cNvPr>
          <p:cNvPicPr>
            <a:picLocks noChangeAspect="1"/>
          </p:cNvPicPr>
          <p:nvPr/>
        </p:nvPicPr>
        <p:blipFill>
          <a:blip r:embed="rId1"/>
          <a:stretch>
            <a:fillRect/>
          </a:stretch>
        </p:blipFill>
        <p:spPr>
          <a:xfrm>
            <a:off x="6282842" y="1371600"/>
            <a:ext cx="2403958" cy="1962302"/>
          </a:xfrm>
          <a:prstGeom prst="rect">
            <a:avLst/>
          </a:prstGeom>
        </p:spPr>
      </p:pic>
      <p:sp>
        <p:nvSpPr>
          <p:cNvPr id="5" name="Text 2"/>
          <p:cNvSpPr txBox="1"/>
          <p:nvPr/>
        </p:nvSpPr>
        <p:spPr>
          <a:xfrm>
            <a:off x="6282842" y="3379622"/>
            <a:ext cx="2403958" cy="1238098"/>
          </a:xfrm>
          <a:prstGeom prst="rect">
            <a:avLst/>
          </a:prstGeom>
          <a:noFill/>
          <a:ln/>
        </p:spPr>
        <p:txBody>
          <a:bodyPr wrap="square" lIns="0" tIns="0" rIns="0" bIns="0" rtlCol="0" anchor="t"/>
          <a:lstStyle/>
          <a:p>
            <a:pPr algn="ctr" indent="0" marL="0">
              <a:buNone/>
            </a:pPr>
            <a:r>
              <a:rPr lang="en-US" sz="1100" i="1" dirty="0">
                <a:solidFill>
                  <a:srgbClr val="5A6577"/>
                </a:solidFill>
              </a:rPr>
              <a:t>Three stones thrown at 12.0 m s⁻¹ from an 18.0 m cliff at different angles, paths computed and drawn to scale. They land at different places and times, but the red arrows (drawn to scale) show the same landing speed, 22.3 m s⁻¹, in different directions.</a:t>
            </a:r>
            <a:endParaRPr lang="en-US" sz="1100" dirty="0"/>
          </a:p>
        </p:txBody>
      </p:sp>
      <p:sp>
        <p:nvSpPr>
          <p:cNvPr id="6" name="Text 3"/>
          <p:cNvSpPr txBox="1"/>
          <p:nvPr/>
        </p:nvSpPr>
        <p:spPr>
          <a:xfrm>
            <a:off x="457200" y="1371600"/>
            <a:ext cx="5505602"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no air resistance, a projectile's speed at any height follows from energy alone: v² = u² + 2gΔh, where Δh is the vertical drop. The launch angle does not matter for the speed: kinetic energy is a scalar and the loss of E_grav depends only on the drop. Energy gives the speed but not the direction or the time. For those, use the component method from 1.1.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energy give the speed of a projectile?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Medium · Show that</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stone is thrown from the top of a cliff 18.0 m above the sea with a speed of 12.0 m s⁻¹. Air resistance is negligible. (a) Calculate the speed at which the stone hits the sea. (b) Show that a launch at 40° above the horizontal gives the same answer using velocity components.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Loss of GPE = gain in KE: v² = 12.0² + 2 ×9.81 ×18.0 = 144 + 353.2 = 497.2, so v = </a:t>
            </a:r>
            <a:r>
              <a:rPr lang="en-US" sz="1500" b="1" dirty="0">
                <a:solidFill>
                  <a:srgbClr val="1A1F2B"/>
                </a:solidFill>
                <a:latin typeface="Calibri" pitchFamily="34" charset="0"/>
                <a:ea typeface="Calibri" pitchFamily="34" charset="-122"/>
                <a:cs typeface="Calibri" pitchFamily="34" charset="-120"/>
              </a:rPr>
              <a:t>22.3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Components at launch: u_H = 12.0cos 40° = 9.19 m s⁻¹, u_V = 12.0sin 40° = 7.71 m s⁻¹. Vertical speed at the sea (18.0 m below), horizontal speed unchanged: v_V² = 7.71² + 2 ×9.81 ×18.0, so v_V = 20.3 m s⁻¹. Then v = √(9.19² + 20.31²) = </a:t>
            </a:r>
            <a:r>
              <a:rPr lang="en-US" sz="1500" b="1" dirty="0">
                <a:solidFill>
                  <a:srgbClr val="1A1F2B"/>
                </a:solidFill>
                <a:latin typeface="Calibri" pitchFamily="34" charset="0"/>
                <a:ea typeface="Calibri" pitchFamily="34" charset="-122"/>
                <a:cs typeface="Calibri" pitchFamily="34" charset="-120"/>
              </a:rPr>
              <a:t>22.30 m s⁻¹ — the same speed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use the component along the motion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work done, sketch the force and the displacement and mark the angle between them. Work done = (component of force along the displacement) × displacement. Forces at 90° to the motion, such as the normal contact force on level ground, contribute nothing.</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vertical height only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mgΔh, Δh is the vertical change in height. For a slope, Δh = Lsin θ; for a pendulum, Δh = L(1 - cos θ). The distance along the path goes into the work done against resistive forces instead.</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write the energy balance in words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"Loss of GPE = gain in KE + work done against friction" makes clear which store is which, and means a slip in one term need not cost the method. Then substitute.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SI units before you substitute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Masses in kg (not g), speeds in m s⁻¹ (convert km h⁻¹ by dividing by 3.6), forces in N (not kN). Kinetic energy depends on v², so a unit slip in the speed is squared too.</a:t>
            </a:r>
            <a:endParaRPr lang="en-US" sz="1300" dirty="0"/>
          </a:p>
        </p:txBody>
      </p:sp>
      <p:sp>
        <p:nvSpPr>
          <p:cNvPr id="6" name="Shape 4"/>
          <p:cNvSpPr/>
          <p:nvPr/>
        </p:nvSpPr>
        <p:spPr>
          <a:xfrm>
            <a:off x="457200" y="2341778"/>
            <a:ext cx="8229600" cy="1281074"/>
          </a:xfrm>
          <a:prstGeom prst="roundRect">
            <a:avLst>
              <a:gd name="adj" fmla="val 4283"/>
            </a:avLst>
          </a:prstGeom>
          <a:solidFill>
            <a:srgbClr val="FFFBEB"/>
          </a:solidFill>
          <a:ln w="9525">
            <a:solidFill>
              <a:srgbClr val="DDE2EA"/>
            </a:solidFill>
            <a:prstDash val="solid"/>
          </a:ln>
        </p:spPr>
      </p:sp>
      <p:sp>
        <p:nvSpPr>
          <p:cNvPr id="7" name="Text 5"/>
          <p:cNvSpPr txBox="1"/>
          <p:nvPr/>
        </p:nvSpPr>
        <p:spPr>
          <a:xfrm>
            <a:off x="603504" y="2433218"/>
            <a:ext cx="793699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"show that" and "explain"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"show that", give your result to one more significant figure than the value quoted. In an "explain" about energy, name the stores and the transfer: "gravitational potential energy is transferred to kinetic energy, and some is transferred to the surroundings as thermal energy by work done against air resistance".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force on a moving body does work on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force at 90° to the displacement has no component along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component along the displacement does work: ΔW = FΔscos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Holding a heavy box still is hard work, so work is done on the box.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box does not move, so Δs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work is done on the box; the energy your muscles use stays in your body as thermal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speed doubles the 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depends on 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Double the speed gives four times the kinetic energy and four times the braking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longer, gentler ramp gives the load more potential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ΔE_grav depends only on the vertical height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Δh, same ΔE_grav; the ramp only reduces the force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destroys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is 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transfers energy to the surroundings, mostly as thermal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heavier object reaches the bottom of a smooth slope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mgΔh and ½ mv² are proportional to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no resistive forces the mass cancels: v = √(2gΔh) from rest.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 Motion, vectors and projectiles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v² = u² + 2as multiplied by ½ m is the work–energy statement: Fs = ½ mv² - ½ mu². Energy gives a projectile's speed; components give its direction and time.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Power and efficiency (next page) and Materials (Unit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Power is the rate of doing work, and efficiency compares the useful work done with the total energy supplied — both build directly on the work done calculated here. The area under a force–extension graph is the work done in stretching a material — the same "area under force against distance" idea.</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Momentum and collisions (1.3 and Unit 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Momentum is conserved in every collision, but kinetic energy is conserved only in an elastic one; in the others some is transferred to the surroundings.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83003"/>
                <a:gridCol w="3848710"/>
                <a:gridCol w="229788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ΔW = FΔs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 done by a force along the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ΔW = FΔscos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at angle θ to the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(resolve the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 done = area under F–s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varying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 ½ mv²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ΔE_grav = mgΔh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 in gravitational potential energy near the Earth's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 = u² + 2gΔh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after a vertical drop Δh, no resistive forces, any path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mgΔh = Δ(½ mv²)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mgΔh = ΔEₖ + Fᵣd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balance with an average resistive force Fᵣ over a path length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83003"/>
                <a:gridCol w="3848710"/>
                <a:gridCol w="229788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 = L(1 - 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vertical drop of a pendulum bob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(trigonometry)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Define work done and give its SI unit in base units.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2.0 kg bag of shopping is lifted 1.5 m onto a table. Calculate its gain in gravitational potential energy.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Calculate the kinetic energy of a 0.16 kg cricket ball moving at 30 m s⁻¹.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waiter carries a tray across a level room at constant speed and constant height. How much work does the waiter's upward force do on the tray?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12 kg sledge slides from rest down a snowy slope with a vertical drop of 6.0 m and reaches 9.0 m s⁻¹. How much energy is transferred to the surroundings?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Work done is </a:t>
            </a:r>
            <a:r>
              <a:rPr lang="en-US" sz="1500" b="1" dirty="0">
                <a:solidFill>
                  <a:srgbClr val="1A1F2B"/>
                </a:solidFill>
                <a:latin typeface="Calibri" pitchFamily="34" charset="0"/>
                <a:ea typeface="Calibri" pitchFamily="34" charset="-122"/>
                <a:cs typeface="Calibri" pitchFamily="34" charset="-120"/>
              </a:rPr>
              <a:t>the force multiplied by the distance moved in the direction of the force</a:t>
            </a:r>
            <a:r>
              <a:rPr lang="en-US" sz="1500" dirty="0">
                <a:solidFill>
                  <a:srgbClr val="1A1F2B"/>
                </a:solidFill>
                <a:latin typeface="Calibri" pitchFamily="34" charset="0"/>
                <a:ea typeface="Calibri" pitchFamily="34" charset="-122"/>
                <a:cs typeface="Calibri" pitchFamily="34" charset="-120"/>
              </a:rPr>
              <a:t>. Unit: J = N m = kg m² s⁻².</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ΔE_grav = 2.0 ×9.81 ×1.5 = </a:t>
            </a:r>
            <a:r>
              <a:rPr lang="en-US" sz="1500" b="1" dirty="0">
                <a:solidFill>
                  <a:srgbClr val="1A1F2B"/>
                </a:solidFill>
                <a:latin typeface="Calibri" pitchFamily="34" charset="0"/>
                <a:ea typeface="Calibri" pitchFamily="34" charset="-122"/>
                <a:cs typeface="Calibri" pitchFamily="34" charset="-120"/>
              </a:rPr>
              <a:t>29 J</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Eₖ = ½ ×0.16 ×30² = </a:t>
            </a:r>
            <a:r>
              <a:rPr lang="en-US" sz="1500" b="1" dirty="0">
                <a:solidFill>
                  <a:srgbClr val="1A1F2B"/>
                </a:solidFill>
                <a:latin typeface="Calibri" pitchFamily="34" charset="0"/>
                <a:ea typeface="Calibri" pitchFamily="34" charset="-122"/>
                <a:cs typeface="Calibri" pitchFamily="34" charset="-120"/>
              </a:rPr>
              <a:t>72 J</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a:t>
            </a:r>
            <a:r>
              <a:rPr lang="en-US" sz="1500" b="1" dirty="0">
                <a:solidFill>
                  <a:srgbClr val="1A1F2B"/>
                </a:solidFill>
                <a:latin typeface="Calibri" pitchFamily="34" charset="0"/>
                <a:ea typeface="Calibri" pitchFamily="34" charset="-122"/>
                <a:cs typeface="Calibri" pitchFamily="34" charset="-120"/>
              </a:rPr>
              <a:t>None.</a:t>
            </a:r>
            <a:r>
              <a:rPr lang="en-US" sz="1500" dirty="0">
                <a:solidFill>
                  <a:srgbClr val="1A1F2B"/>
                </a:solidFill>
                <a:latin typeface="Calibri" pitchFamily="34" charset="0"/>
                <a:ea typeface="Calibri" pitchFamily="34" charset="-122"/>
                <a:cs typeface="Calibri" pitchFamily="34" charset="-120"/>
              </a:rPr>
              <a:t> The upward force is at 90° to the horizontal displacement, so it has no component along the motion.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Loss of GPE = 12 ×9.81 ×6.0 = 706 J; gain in KE = ½ ×12 ×9.0² = 486 J; energy transferred = 706 - 486 = </a:t>
            </a:r>
            <a:r>
              <a:rPr lang="en-US" sz="1500" b="1" dirty="0">
                <a:solidFill>
                  <a:srgbClr val="1A1F2B"/>
                </a:solidFill>
                <a:latin typeface="Calibri" pitchFamily="34" charset="0"/>
                <a:ea typeface="Calibri" pitchFamily="34" charset="-122"/>
                <a:cs typeface="Calibri" pitchFamily="34" charset="-120"/>
              </a:rPr>
              <a:t>220 J</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pine cone falls from rest from a branch 20 m above the ground. The graph shows how its gravitational potential energy, its kinetic energy and its total energy change with the distance it has fallen.</a:t>
            </a:r>
            <a:endParaRPr lang="en-US" sz="1400" dirty="0"/>
          </a:p>
          <a:p>
            <a:pPr indent="0" marL="0">
              <a:spcAft>
                <a:spcPts val="600"/>
              </a:spcAft>
              <a:buNone/>
            </a:pPr>
            <a:r>
              <a:rPr lang="en-US" sz="1400" dirty="0">
                <a:solidFill>
                  <a:srgbClr val="1A1F2B"/>
                </a:solidFill>
              </a:rPr>
              <a:t>How much work is done against air resistance during the whole fall?</a:t>
            </a:r>
            <a:endParaRPr lang="en-US" sz="1400" dirty="0"/>
          </a:p>
          <a:p>
            <a:pPr indent="0" marL="0">
              <a:spcAft>
                <a:spcPts val="600"/>
              </a:spcAft>
              <a:buNone/>
            </a:pPr>
            <a:r>
              <a:rPr lang="en-US" sz="1400" dirty="0">
                <a:solidFill>
                  <a:srgbClr val="1A1F2B"/>
                </a:solidFill>
              </a:rPr>
              <a:t>A   12 J</a:t>
            </a:r>
            <a:endParaRPr lang="en-US" sz="1400" dirty="0"/>
          </a:p>
          <a:p>
            <a:pPr indent="0" marL="0">
              <a:spcAft>
                <a:spcPts val="600"/>
              </a:spcAft>
              <a:buNone/>
            </a:pPr>
            <a:r>
              <a:rPr lang="en-US" sz="1400" dirty="0">
                <a:solidFill>
                  <a:srgbClr val="1A1F2B"/>
                </a:solidFill>
              </a:rPr>
              <a:t>B   38 J</a:t>
            </a:r>
            <a:endParaRPr lang="en-US" sz="1400" dirty="0"/>
          </a:p>
          <a:p>
            <a:pPr indent="0" marL="0">
              <a:spcAft>
                <a:spcPts val="600"/>
              </a:spcAft>
              <a:buNone/>
            </a:pPr>
            <a:r>
              <a:rPr lang="en-US" sz="1400" dirty="0">
                <a:solidFill>
                  <a:srgbClr val="1A1F2B"/>
                </a:solidFill>
              </a:rPr>
              <a:t>C   50 J</a:t>
            </a:r>
            <a:endParaRPr lang="en-US" sz="1400" dirty="0"/>
          </a:p>
          <a:p>
            <a:pPr indent="0" marL="0">
              <a:spcAft>
                <a:spcPts val="600"/>
              </a:spcAft>
              <a:buNone/>
            </a:pPr>
            <a:r>
              <a:rPr lang="en-US" sz="1400" dirty="0">
                <a:solidFill>
                  <a:srgbClr val="1A1F2B"/>
                </a:solidFill>
              </a:rPr>
              <a:t>D   88 J</a:t>
            </a:r>
            <a:endParaRPr lang="en-US" sz="1400" dirty="0"/>
          </a:p>
        </p:txBody>
      </p:sp>
      <p:pic>
        <p:nvPicPr>
          <p:cNvPr id="5" name="Image 0" descr="Figure for question 1">    </p:cNvPr>
          <p:cNvPicPr>
            <a:picLocks noChangeAspect="1"/>
          </p:cNvPicPr>
          <p:nvPr/>
        </p:nvPicPr>
        <p:blipFill>
          <a:blip r:embed="rId1"/>
          <a:stretch>
            <a:fillRect/>
          </a:stretch>
        </p:blipFill>
        <p:spPr>
          <a:xfrm>
            <a:off x="5212080" y="1941576"/>
            <a:ext cx="3474720" cy="196900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child pulls a toy wagon 15 m along level ground. The handle makes an angle of 30° with the horizontal and the pull along the handle is 24 N.</a:t>
            </a:r>
            <a:endParaRPr lang="en-US" sz="1400" dirty="0"/>
          </a:p>
          <a:p>
            <a:pPr indent="0" marL="0">
              <a:spcAft>
                <a:spcPts val="600"/>
              </a:spcAft>
              <a:buNone/>
            </a:pPr>
            <a:r>
              <a:rPr lang="en-US" sz="1400" dirty="0">
                <a:solidFill>
                  <a:srgbClr val="1A1F2B"/>
                </a:solidFill>
              </a:rPr>
              <a:t>How much work does the pull do on the wagon?</a:t>
            </a:r>
            <a:endParaRPr lang="en-US" sz="1400" dirty="0"/>
          </a:p>
          <a:p>
            <a:pPr indent="0" marL="0">
              <a:spcAft>
                <a:spcPts val="600"/>
              </a:spcAft>
              <a:buNone/>
            </a:pPr>
            <a:r>
              <a:rPr lang="en-US" sz="1400" dirty="0">
                <a:solidFill>
                  <a:srgbClr val="1A1F2B"/>
                </a:solidFill>
              </a:rPr>
              <a:t>Figure: the pull on the wagon handle at 30° to the horizontal (not to scale)</a:t>
            </a:r>
            <a:endParaRPr lang="en-US" sz="1400" dirty="0"/>
          </a:p>
          <a:p>
            <a:pPr indent="0" marL="0">
              <a:spcAft>
                <a:spcPts val="600"/>
              </a:spcAft>
              <a:buNone/>
            </a:pPr>
            <a:r>
              <a:rPr lang="en-US" sz="1400" dirty="0">
                <a:solidFill>
                  <a:srgbClr val="1A1F2B"/>
                </a:solidFill>
              </a:rPr>
              <a:t>A   180 J</a:t>
            </a:r>
            <a:endParaRPr lang="en-US" sz="1400" dirty="0"/>
          </a:p>
          <a:p>
            <a:pPr indent="0" marL="0">
              <a:spcAft>
                <a:spcPts val="600"/>
              </a:spcAft>
              <a:buNone/>
            </a:pPr>
            <a:r>
              <a:rPr lang="en-US" sz="1400" dirty="0">
                <a:solidFill>
                  <a:srgbClr val="1A1F2B"/>
                </a:solidFill>
              </a:rPr>
              <a:t>B   310 J</a:t>
            </a:r>
            <a:endParaRPr lang="en-US" sz="1400" dirty="0"/>
          </a:p>
          <a:p>
            <a:pPr indent="0" marL="0">
              <a:spcAft>
                <a:spcPts val="600"/>
              </a:spcAft>
              <a:buNone/>
            </a:pPr>
            <a:r>
              <a:rPr lang="en-US" sz="1400" dirty="0">
                <a:solidFill>
                  <a:srgbClr val="1A1F2B"/>
                </a:solidFill>
              </a:rPr>
              <a:t>C   360 J</a:t>
            </a:r>
            <a:endParaRPr lang="en-US" sz="1400" dirty="0"/>
          </a:p>
          <a:p>
            <a:pPr indent="0" marL="0">
              <a:spcAft>
                <a:spcPts val="600"/>
              </a:spcAft>
              <a:buNone/>
            </a:pPr>
            <a:r>
              <a:rPr lang="en-US" sz="1400" dirty="0">
                <a:solidFill>
                  <a:srgbClr val="1A1F2B"/>
                </a:solidFill>
              </a:rPr>
              <a:t>D   420 J</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2173224"/>
            <a:ext cx="3474720" cy="150571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sprinter of mass 68 kg runs at 9.5 m s⁻¹.</a:t>
            </a:r>
            <a:endParaRPr lang="en-US" sz="1600" dirty="0"/>
          </a:p>
          <a:p>
            <a:pPr indent="0" marL="0">
              <a:spcAft>
                <a:spcPts val="600"/>
              </a:spcAft>
              <a:buNone/>
            </a:pPr>
            <a:r>
              <a:rPr lang="en-US" sz="1600" dirty="0">
                <a:solidFill>
                  <a:srgbClr val="1A1F2B"/>
                </a:solidFill>
              </a:rPr>
              <a:t>What is her kinetic energy?</a:t>
            </a:r>
            <a:endParaRPr lang="en-US" sz="1600" dirty="0"/>
          </a:p>
          <a:p>
            <a:pPr indent="0" marL="0">
              <a:spcAft>
                <a:spcPts val="600"/>
              </a:spcAft>
              <a:buNone/>
            </a:pPr>
            <a:r>
              <a:rPr lang="en-US" sz="1600" dirty="0">
                <a:solidFill>
                  <a:srgbClr val="1A1F2B"/>
                </a:solidFill>
              </a:rPr>
              <a:t>A   0.32 kJ</a:t>
            </a:r>
            <a:endParaRPr lang="en-US" sz="1600" dirty="0"/>
          </a:p>
          <a:p>
            <a:pPr indent="0" marL="0">
              <a:spcAft>
                <a:spcPts val="600"/>
              </a:spcAft>
              <a:buNone/>
            </a:pPr>
            <a:r>
              <a:rPr lang="en-US" sz="1600" dirty="0">
                <a:solidFill>
                  <a:srgbClr val="1A1F2B"/>
                </a:solidFill>
              </a:rPr>
              <a:t>B   0.65 kJ</a:t>
            </a:r>
            <a:endParaRPr lang="en-US" sz="1600" dirty="0"/>
          </a:p>
          <a:p>
            <a:pPr indent="0" marL="0">
              <a:spcAft>
                <a:spcPts val="600"/>
              </a:spcAft>
              <a:buNone/>
            </a:pPr>
            <a:r>
              <a:rPr lang="en-US" sz="1600" dirty="0">
                <a:solidFill>
                  <a:srgbClr val="1A1F2B"/>
                </a:solidFill>
              </a:rPr>
              <a:t>C   3.1 kJ</a:t>
            </a:r>
            <a:endParaRPr lang="en-US" sz="1600" dirty="0"/>
          </a:p>
          <a:p>
            <a:pPr indent="0" marL="0">
              <a:spcAft>
                <a:spcPts val="600"/>
              </a:spcAft>
              <a:buNone/>
            </a:pPr>
            <a:r>
              <a:rPr lang="en-US" sz="1600" dirty="0">
                <a:solidFill>
                  <a:srgbClr val="1A1F2B"/>
                </a:solidFill>
              </a:rPr>
              <a:t>D   6.1 kJ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hospital porter pushes a patient's bed 35 m along a level corridor. The porter's push is horizontal and constant at 140 N, and the bed moves at constant velocity.</a:t>
            </a:r>
            <a:endParaRPr lang="en-US" sz="1400" dirty="0"/>
          </a:p>
          <a:p>
            <a:pPr indent="0" marL="0">
              <a:spcAft>
                <a:spcPts val="600"/>
              </a:spcAft>
              <a:buNone/>
            </a:pPr>
            <a:r>
              <a:rPr lang="en-US" sz="1400" dirty="0">
                <a:solidFill>
                  <a:srgbClr val="1A1F2B"/>
                </a:solidFill>
              </a:rPr>
              <a:t>(a) Calculate the work done by the porter on the bed.  [2]</a:t>
            </a:r>
            <a:endParaRPr lang="en-US" sz="1400" dirty="0"/>
          </a:p>
          <a:p>
            <a:pPr indent="0" marL="0">
              <a:spcAft>
                <a:spcPts val="600"/>
              </a:spcAft>
              <a:buNone/>
            </a:pPr>
            <a:r>
              <a:rPr lang="en-US" sz="1400" dirty="0">
                <a:solidFill>
                  <a:srgbClr val="1A1F2B"/>
                </a:solidFill>
              </a:rPr>
              <a:t>(b) Explain why the weight of the bed does no work on it.  [1]</a:t>
            </a:r>
            <a:endParaRPr lang="en-US" sz="1400" dirty="0"/>
          </a:p>
          <a:p>
            <a:pPr indent="0" marL="0">
              <a:spcAft>
                <a:spcPts val="600"/>
              </a:spcAft>
              <a:buNone/>
            </a:pPr>
            <a:r>
              <a:rPr lang="en-US" sz="1400" dirty="0">
                <a:solidFill>
                  <a:srgbClr val="1A1F2B"/>
                </a:solidFill>
              </a:rPr>
              <a:t>(c) State the work done against resistive forces. Give a reason for your answer.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tug tows a cargo ship 250 m into a harbour at constant velocity. The towing cable makes an angle of 15° with the ship's direction of motion. The tension in the cable is 3.8 × 10⁴ N.</a:t>
            </a:r>
            <a:endParaRPr lang="en-US" sz="1200" dirty="0"/>
          </a:p>
          <a:p>
            <a:pPr indent="0" marL="0">
              <a:spcAft>
                <a:spcPts val="600"/>
              </a:spcAft>
              <a:buNone/>
            </a:pPr>
            <a:r>
              <a:rPr lang="en-US" sz="1200" dirty="0">
                <a:solidFill>
                  <a:srgbClr val="1A1F2B"/>
                </a:solidFill>
              </a:rPr>
              <a:t>Figure: the tug tows the ship with the cable at 15° to the direction of motion (not to scale)</a:t>
            </a:r>
            <a:endParaRPr lang="en-US" sz="1200" dirty="0"/>
          </a:p>
          <a:p>
            <a:pPr indent="0" marL="0">
              <a:spcAft>
                <a:spcPts val="600"/>
              </a:spcAft>
              <a:buNone/>
            </a:pPr>
            <a:r>
              <a:rPr lang="en-US" sz="1200" dirty="0">
                <a:solidFill>
                  <a:srgbClr val="1A1F2B"/>
                </a:solidFill>
              </a:rPr>
              <a:t>(a) Calculate the component of the tension along the ship's direction of motion.  [1]</a:t>
            </a:r>
            <a:endParaRPr lang="en-US" sz="1200" dirty="0"/>
          </a:p>
          <a:p>
            <a:pPr indent="0" marL="0">
              <a:spcAft>
                <a:spcPts val="600"/>
              </a:spcAft>
              <a:buNone/>
            </a:pPr>
            <a:r>
              <a:rPr lang="en-US" sz="1200" dirty="0">
                <a:solidFill>
                  <a:srgbClr val="1A1F2B"/>
                </a:solidFill>
              </a:rPr>
              <a:t>(b) Calculate the work done by the tension as the ship moves 250 m.  [2]</a:t>
            </a:r>
            <a:endParaRPr lang="en-US" sz="1200" dirty="0"/>
          </a:p>
          <a:p>
            <a:pPr indent="0" marL="0">
              <a:spcAft>
                <a:spcPts val="600"/>
              </a:spcAft>
              <a:buNone/>
            </a:pPr>
            <a:r>
              <a:rPr lang="en-US" sz="1200" dirty="0">
                <a:solidFill>
                  <a:srgbClr val="1A1F2B"/>
                </a:solidFill>
              </a:rPr>
              <a:t>(c) State the total work done on the ship by all the forces acting on it. Explain your answer.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2237818"/>
            <a:ext cx="3474720" cy="137652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555183"/>
          </a:xfrm>
          <a:prstGeom prst="roundRect">
            <a:avLst>
              <a:gd name="adj" fmla="val 3528"/>
            </a:avLst>
          </a:prstGeom>
          <a:solidFill>
            <a:srgbClr val="F3F5F9"/>
          </a:solidFill>
          <a:ln w="12700">
            <a:solidFill>
              <a:srgbClr val="DDE2EA"/>
            </a:solidFill>
            <a:prstDash val="solid"/>
          </a:ln>
        </p:spPr>
      </p:sp>
      <p:sp>
        <p:nvSpPr>
          <p:cNvPr id="5" name="Text 3"/>
          <p:cNvSpPr txBox="1"/>
          <p:nvPr/>
        </p:nvSpPr>
        <p:spPr>
          <a:xfrm>
            <a:off x="685800" y="1463040"/>
            <a:ext cx="7772400" cy="132658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At the start the total energy is 50 J (all gravitational potential). At the ground it is 38 J (all kinetic). The energy transferred by work against air resistance is 50 − 38 = 12 J, the fall in the total-energy line.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094466"/>
          </a:xfrm>
          <a:prstGeom prst="roundRect">
            <a:avLst>
              <a:gd name="adj" fmla="val 5013"/>
            </a:avLst>
          </a:prstGeom>
          <a:solidFill>
            <a:srgbClr val="F3F5F9"/>
          </a:solidFill>
          <a:ln w="12700">
            <a:solidFill>
              <a:srgbClr val="DDE2EA"/>
            </a:solidFill>
            <a:prstDash val="solid"/>
          </a:ln>
        </p:spPr>
      </p:sp>
      <p:sp>
        <p:nvSpPr>
          <p:cNvPr id="5" name="Text 3"/>
          <p:cNvSpPr txBox="1"/>
          <p:nvPr/>
        </p:nvSpPr>
        <p:spPr>
          <a:xfrm>
            <a:off x="685800" y="1463040"/>
            <a:ext cx="7772400" cy="86586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Only the component along the displacement does work: 24 cos 30° × 15 = 310 J (312 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950273"/>
          </a:xfrm>
          <a:prstGeom prst="roundRect">
            <a:avLst>
              <a:gd name="adj" fmla="val 5773"/>
            </a:avLst>
          </a:prstGeom>
          <a:solidFill>
            <a:srgbClr val="F3F5F9"/>
          </a:solidFill>
          <a:ln w="12700">
            <a:solidFill>
              <a:srgbClr val="DDE2EA"/>
            </a:solidFill>
            <a:prstDash val="solid"/>
          </a:ln>
        </p:spPr>
      </p:sp>
      <p:sp>
        <p:nvSpPr>
          <p:cNvPr id="5" name="Text 3"/>
          <p:cNvSpPr txBox="1"/>
          <p:nvPr/>
        </p:nvSpPr>
        <p:spPr>
          <a:xfrm>
            <a:off x="685800" y="1463040"/>
            <a:ext cx="7772400" cy="72167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Eₖ = ½mv² = ½ × 68 × 9.5² = 3070 J = 3.1 kJ.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921860"/>
          </a:xfrm>
          <a:prstGeom prst="roundRect">
            <a:avLst>
              <a:gd name="adj" fmla="val 1878"/>
            </a:avLst>
          </a:prstGeom>
          <a:solidFill>
            <a:srgbClr val="F3F5F9"/>
          </a:solidFill>
          <a:ln w="12700">
            <a:solidFill>
              <a:srgbClr val="DDE2EA"/>
            </a:solidFill>
            <a:prstDash val="solid"/>
          </a:ln>
        </p:spPr>
      </p:sp>
      <p:sp>
        <p:nvSpPr>
          <p:cNvPr id="5" name="Text 3"/>
          <p:cNvSpPr txBox="1"/>
          <p:nvPr/>
        </p:nvSpPr>
        <p:spPr>
          <a:xfrm>
            <a:off x="685800" y="1463040"/>
            <a:ext cx="7772400" cy="269326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ΔW = FΔs = 140 × 35</a:t>
            </a:r>
            <a:endParaRPr lang="en-US" sz="1400" dirty="0"/>
          </a:p>
          <a:p>
            <a:pPr marL="342900" indent="-342900">
              <a:spcAft>
                <a:spcPts val="400"/>
              </a:spcAft>
              <a:buSzPct val="100000"/>
              <a:buChar char="•"/>
            </a:pPr>
            <a:r>
              <a:rPr lang="en-US" sz="1400" dirty="0">
                <a:solidFill>
                  <a:srgbClr val="1A1F2B"/>
                </a:solidFill>
              </a:rPr>
              <a:t>= 4.9 × 10³ J (4900 J)</a:t>
            </a:r>
            <a:endParaRPr lang="en-US" sz="1400" dirty="0"/>
          </a:p>
          <a:p>
            <a:pPr marL="342900" indent="-342900">
              <a:spcAft>
                <a:spcPts val="400"/>
              </a:spcAft>
              <a:buSzPct val="100000"/>
              <a:buChar char="•"/>
            </a:pPr>
            <a:r>
              <a:rPr lang="en-US" sz="1400" dirty="0">
                <a:solidFill>
                  <a:srgbClr val="1A1F2B"/>
                </a:solidFill>
              </a:rPr>
              <a:t>the weight acts vertically and the bed moves horizontally / there is no displacement in the direction of the weight</a:t>
            </a:r>
            <a:endParaRPr lang="en-US" sz="1400" dirty="0"/>
          </a:p>
          <a:p>
            <a:pPr marL="342900" indent="-342900">
              <a:spcAft>
                <a:spcPts val="400"/>
              </a:spcAft>
              <a:buSzPct val="100000"/>
              <a:buChar char="•"/>
            </a:pPr>
            <a:r>
              <a:rPr lang="en-US" sz="1400" dirty="0">
                <a:solidFill>
                  <a:srgbClr val="1A1F2B"/>
                </a:solidFill>
              </a:rPr>
              <a:t>4.9 × 10³ J, because the velocity is constant so the kinetic energy does not change / the resistive force equals the push</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098409"/>
          </a:xfrm>
          <a:prstGeom prst="roundRect">
            <a:avLst>
              <a:gd name="adj" fmla="val 1771"/>
            </a:avLst>
          </a:prstGeom>
          <a:solidFill>
            <a:srgbClr val="F3F5F9"/>
          </a:solidFill>
          <a:ln w="12700">
            <a:solidFill>
              <a:srgbClr val="DDE2EA"/>
            </a:solidFill>
            <a:prstDash val="solid"/>
          </a:ln>
        </p:spPr>
      </p:sp>
      <p:sp>
        <p:nvSpPr>
          <p:cNvPr id="5" name="Text 3"/>
          <p:cNvSpPr txBox="1"/>
          <p:nvPr/>
        </p:nvSpPr>
        <p:spPr>
          <a:xfrm>
            <a:off x="685800" y="1463040"/>
            <a:ext cx="7772400" cy="286980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3.8 × 10⁴ × cos 15° = 3.7 × 10⁴ N (3.67 × 10⁴ N)</a:t>
            </a:r>
            <a:endParaRPr lang="en-US" sz="1600" dirty="0"/>
          </a:p>
          <a:p>
            <a:pPr marL="342900" indent="-342900">
              <a:spcAft>
                <a:spcPts val="400"/>
              </a:spcAft>
              <a:buSzPct val="100000"/>
              <a:buChar char="•"/>
            </a:pPr>
            <a:r>
              <a:rPr lang="en-US" sz="1600" dirty="0">
                <a:solidFill>
                  <a:srgbClr val="1A1F2B"/>
                </a:solidFill>
              </a:rPr>
              <a:t>ΔW = 3.67 × 10⁴ × 250</a:t>
            </a:r>
            <a:endParaRPr lang="en-US" sz="1600" dirty="0"/>
          </a:p>
          <a:p>
            <a:pPr marL="342900" indent="-342900">
              <a:spcAft>
                <a:spcPts val="400"/>
              </a:spcAft>
              <a:buSzPct val="100000"/>
              <a:buChar char="•"/>
            </a:pPr>
            <a:r>
              <a:rPr lang="en-US" sz="1600" dirty="0">
                <a:solidFill>
                  <a:srgbClr val="1A1F2B"/>
                </a:solidFill>
              </a:rPr>
              <a:t>= 9.2 × 10⁶ J — allow error carried forward from (a)</a:t>
            </a:r>
            <a:endParaRPr lang="en-US" sz="1600" dirty="0"/>
          </a:p>
          <a:p>
            <a:pPr marL="342900" indent="-342900">
              <a:spcAft>
                <a:spcPts val="400"/>
              </a:spcAft>
              <a:buSzPct val="100000"/>
              <a:buChar char="•"/>
            </a:pPr>
            <a:r>
              <a:rPr lang="en-US" sz="1600" dirty="0">
                <a:solidFill>
                  <a:srgbClr val="1A1F2B"/>
                </a:solidFill>
              </a:rPr>
              <a:t>zero</a:t>
            </a:r>
            <a:endParaRPr lang="en-US" sz="1600" dirty="0"/>
          </a:p>
          <a:p>
            <a:pPr marL="342900" indent="-342900">
              <a:spcAft>
                <a:spcPts val="400"/>
              </a:spcAft>
              <a:buSzPct val="100000"/>
              <a:buChar char="•"/>
            </a:pPr>
            <a:r>
              <a:rPr lang="en-US" sz="1600" dirty="0">
                <a:solidFill>
                  <a:srgbClr val="1A1F2B"/>
                </a:solidFill>
              </a:rPr>
              <a:t>the velocity is constant, so the kinetic energy does not change / the resultant force is zero</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 Work and energy · Edexcel IAL Physics</dc:title>
  <dc:subject>PptxGenJS Presentation</dc:subject>
  <dc:creator>Evan Kotronis · ExaminerPrep</dc:creator>
  <cp:lastModifiedBy>Evan Kotronis · ExaminerPrep</cp:lastModifiedBy>
  <cp:revision>1</cp:revision>
  <dcterms:created xsi:type="dcterms:W3CDTF">2026-10-26T15:13:30Z</dcterms:created>
  <dcterms:modified xsi:type="dcterms:W3CDTF">2026-10-26T15:13:30Z</dcterms:modified>
</cp:coreProperties>
</file>